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71" r:id="rId8"/>
    <p:sldId id="259" r:id="rId9"/>
    <p:sldId id="260" r:id="rId10"/>
    <p:sldId id="4196" r:id="rId11"/>
    <p:sldId id="262" r:id="rId12"/>
    <p:sldId id="263" r:id="rId13"/>
    <p:sldId id="269" r:id="rId14"/>
    <p:sldId id="270" r:id="rId15"/>
    <p:sldId id="266" r:id="rId16"/>
    <p:sldId id="267" r:id="rId17"/>
    <p:sldId id="268" r:id="rId18"/>
    <p:sldId id="4195" r:id="rId19"/>
  </p:sldIdLst>
  <p:sldSz cx="9144000" cy="5184775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ill Sans" panose="020B0604020202020204" charset="0"/>
      <p:regular r:id="rId25"/>
      <p:bold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fHXdq0shbM6xvt10Sg58MEzVh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66" autoAdjust="0"/>
  </p:normalViewPr>
  <p:slideViewPr>
    <p:cSldViewPr snapToGrid="0">
      <p:cViewPr varScale="1">
        <p:scale>
          <a:sx n="132" d="100"/>
          <a:sy n="132" d="100"/>
        </p:scale>
        <p:origin x="1014" y="114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ffice\Desktop\diagram&#25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ffice\Desktop\diagram&#25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Sheet16!$A$2</c:f>
              <c:strCache>
                <c:ptCount val="1"/>
                <c:pt idx="0">
                  <c:v>Volumul de muncă per judecător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18000"/>
                  </a:schemeClr>
                </a:gs>
                <a:gs pos="50000">
                  <a:schemeClr val="accent1">
                    <a:satMod val="89000"/>
                    <a:lumMod val="91000"/>
                  </a:schemeClr>
                </a:gs>
                <a:gs pos="100000">
                  <a:schemeClr val="accent1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Sheet16!$B$1:$C$1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Sheet16!$B$2:$C$2</c:f>
              <c:numCache>
                <c:formatCode>General</c:formatCode>
                <c:ptCount val="2"/>
                <c:pt idx="0">
                  <c:v>932</c:v>
                </c:pt>
                <c:pt idx="1">
                  <c:v>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3-4F6F-9030-D178EE88C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540591"/>
        <c:axId val="501572687"/>
      </c:areaChart>
      <c:catAx>
        <c:axId val="5015405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501572687"/>
        <c:crosses val="autoZero"/>
        <c:auto val="1"/>
        <c:lblAlgn val="ctr"/>
        <c:lblOffset val="100"/>
        <c:noMultiLvlLbl val="0"/>
      </c:catAx>
      <c:valAx>
        <c:axId val="50157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501540591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</c:dTable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012970253718286"/>
          <c:y val="2.453703703703704E-3"/>
          <c:w val="0.77542585301837275"/>
          <c:h val="0.787047758457730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Sheet14!$A$2</c:f>
              <c:strCache>
                <c:ptCount val="1"/>
                <c:pt idx="0">
                  <c:v>2-3 ani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18000"/>
                  </a:schemeClr>
                </a:gs>
                <a:gs pos="50000">
                  <a:schemeClr val="accent1">
                    <a:satMod val="89000"/>
                    <a:lumMod val="91000"/>
                  </a:schemeClr>
                </a:gs>
                <a:gs pos="100000">
                  <a:schemeClr val="accent1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numRef>
              <c:f>Sheet14!$B$1:$C$1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Sheet14!$B$2:$C$2</c:f>
              <c:numCache>
                <c:formatCode>General</c:formatCode>
                <c:ptCount val="2"/>
                <c:pt idx="0">
                  <c:v>32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5-4345-97EC-2BA79E673C1E}"/>
            </c:ext>
          </c:extLst>
        </c:ser>
        <c:ser>
          <c:idx val="1"/>
          <c:order val="1"/>
          <c:tx>
            <c:strRef>
              <c:f>Sheet14!$A$3</c:f>
              <c:strCache>
                <c:ptCount val="1"/>
                <c:pt idx="0">
                  <c:v>peste 3 ani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18000"/>
                  </a:schemeClr>
                </a:gs>
                <a:gs pos="50000">
                  <a:schemeClr val="accent2">
                    <a:satMod val="89000"/>
                    <a:lumMod val="91000"/>
                  </a:schemeClr>
                </a:gs>
                <a:gs pos="100000">
                  <a:schemeClr val="accent2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numRef>
              <c:f>Sheet14!$B$1:$C$1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Sheet14!$B$3:$C$3</c:f>
              <c:numCache>
                <c:formatCode>General</c:formatCode>
                <c:ptCount val="2"/>
                <c:pt idx="0">
                  <c:v>53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B5-4345-97EC-2BA79E673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6118992"/>
        <c:axId val="347024464"/>
        <c:axId val="0"/>
      </c:bar3DChart>
      <c:catAx>
        <c:axId val="38611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024464"/>
        <c:crosses val="autoZero"/>
        <c:auto val="1"/>
        <c:lblAlgn val="ctr"/>
        <c:lblOffset val="100"/>
        <c:noMultiLvlLbl val="0"/>
      </c:catAx>
      <c:valAx>
        <c:axId val="347024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86118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46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475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303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457207" y="206433"/>
            <a:ext cx="3008313" cy="87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3575050" y="206431"/>
            <a:ext cx="5111750" cy="442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2"/>
          </p:nvPr>
        </p:nvSpPr>
        <p:spPr>
          <a:xfrm>
            <a:off x="457207" y="1084963"/>
            <a:ext cx="3008313" cy="354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1792288" y="463269"/>
            <a:ext cx="5486400" cy="311086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>
            <a:off x="1792288" y="4057810"/>
            <a:ext cx="5486400" cy="60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 rot="5400000">
            <a:off x="2861144" y="-1194163"/>
            <a:ext cx="342171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 rot="5400000">
            <a:off x="5986250" y="800374"/>
            <a:ext cx="3343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 rot="5400000">
            <a:off x="1795250" y="-1180826"/>
            <a:ext cx="3343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2"/>
          </p:nvPr>
        </p:nvSpPr>
        <p:spPr>
          <a:xfrm>
            <a:off x="457200" y="1644246"/>
            <a:ext cx="4040188" cy="29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3"/>
          </p:nvPr>
        </p:nvSpPr>
        <p:spPr>
          <a:xfrm>
            <a:off x="4645032" y="1160574"/>
            <a:ext cx="4041775" cy="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4"/>
          </p:nvPr>
        </p:nvSpPr>
        <p:spPr>
          <a:xfrm>
            <a:off x="4645032" y="1644246"/>
            <a:ext cx="4041775" cy="29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41" name="Google Shape;141;p3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51" name="Google Shape;151;p35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569937"/>
            <a:ext cx="1369673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4344987"/>
            <a:ext cx="1369673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36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9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5" name="Google Shape;175;p39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" name="Google Shape;183;p4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1" name="Google Shape;191;p4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8" name="Google Shape;198;p4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45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25" name="Google Shape;225;p4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33" name="Google Shape;233;p4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47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47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Title Only">
  <p:cSld name="3_Red/Gray Title Only"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40" name="Google Shape;240;p4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48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868AD8F8-2DAA-480D-A466-E587925C21E4}" type="datetime1">
              <a:rPr lang="en-US" smtClean="0"/>
              <a:t>1/31/2025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86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722313" y="2197532"/>
            <a:ext cx="7772400" cy="113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457200" y="914540"/>
            <a:ext cx="4038600" cy="25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648200" y="914540"/>
            <a:ext cx="4038600" cy="25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"/>
          <p:cNvSpPr txBox="1"/>
          <p:nvPr/>
        </p:nvSpPr>
        <p:spPr>
          <a:xfrm>
            <a:off x="493646" y="1936394"/>
            <a:ext cx="4866000" cy="1200600"/>
          </a:xfrm>
          <a:prstGeom prst="rect">
            <a:avLst/>
          </a:prstGeom>
          <a:solidFill>
            <a:srgbClr val="651D32"/>
          </a:solidFill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Performanța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Judecătoriei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Ungheni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ianuarie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31 </a:t>
            </a:r>
            <a:r>
              <a:rPr lang="en-US" sz="1800" b="1" dirty="0" err="1">
                <a:solidFill>
                  <a:schemeClr val="lt1"/>
                </a:solidFill>
              </a:rPr>
              <a:t>decembrie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2229" y="462642"/>
            <a:ext cx="3338125" cy="4259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"/>
          <p:cNvSpPr txBox="1">
            <a:spLocks noGrp="1"/>
          </p:cNvSpPr>
          <p:nvPr>
            <p:ph type="sldNum" idx="12"/>
          </p:nvPr>
        </p:nvSpPr>
        <p:spPr>
          <a:xfrm>
            <a:off x="6836400" y="4629600"/>
            <a:ext cx="2133600" cy="40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1000"/>
              <a:t>10</a:t>
            </a:fld>
            <a:endParaRPr sz="1000" dirty="0"/>
          </a:p>
        </p:txBody>
      </p:sp>
      <p:sp>
        <p:nvSpPr>
          <p:cNvPr id="311" name="Google Shape;311;p8"/>
          <p:cNvSpPr txBox="1"/>
          <p:nvPr/>
        </p:nvSpPr>
        <p:spPr>
          <a:xfrm>
            <a:off x="863600" y="74508"/>
            <a:ext cx="7772400" cy="62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Rata </a:t>
            </a:r>
            <a:r>
              <a:rPr lang="en-US" sz="3200" b="1" i="0" u="none" strike="noStrike" cap="none" dirty="0" err="1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apelurilor</a:t>
            </a:r>
            <a:r>
              <a:rPr lang="ro-RO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/</a:t>
            </a:r>
            <a:r>
              <a:rPr lang="ro-RO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recursurilor</a:t>
            </a:r>
            <a:endParaRPr sz="32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1B2594E-E2A4-48D7-8142-DF48D573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31" y="648001"/>
            <a:ext cx="7553737" cy="43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3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800"/>
              <a:t>11</a:t>
            </a:fld>
            <a:endParaRPr sz="600" dirty="0"/>
          </a:p>
        </p:txBody>
      </p:sp>
      <p:sp>
        <p:nvSpPr>
          <p:cNvPr id="311" name="Google Shape;311;p8"/>
          <p:cNvSpPr txBox="1"/>
          <p:nvPr/>
        </p:nvSpPr>
        <p:spPr>
          <a:xfrm>
            <a:off x="723900" y="426721"/>
            <a:ext cx="7772400" cy="52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Rata </a:t>
            </a:r>
            <a:r>
              <a:rPr lang="ro-RO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hotărârilor casate</a:t>
            </a:r>
            <a:endParaRPr sz="32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820694D-E481-4E56-83BE-031A030B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55042"/>
            <a:ext cx="7772400" cy="40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2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"/>
          <p:cNvSpPr txBox="1"/>
          <p:nvPr/>
        </p:nvSpPr>
        <p:spPr>
          <a:xfrm>
            <a:off x="1898349" y="122200"/>
            <a:ext cx="52729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34175" y="598935"/>
            <a:ext cx="8601300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perioada</a:t>
            </a:r>
            <a:r>
              <a:rPr lang="en-US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anului</a:t>
            </a:r>
            <a:r>
              <a:rPr lang="en-US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2024 (</a:t>
            </a:r>
            <a:r>
              <a:rPr lang="en-US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ianuarie-</a:t>
            </a:r>
            <a:r>
              <a:rPr lang="en-US" u="sng" dirty="0" err="1">
                <a:solidFill>
                  <a:schemeClr val="tx1"/>
                </a:solidFill>
              </a:rPr>
              <a:t>decembrie</a:t>
            </a:r>
            <a:r>
              <a:rPr lang="en-US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total al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noi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a 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înregistrat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scădere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dirty="0">
                <a:solidFill>
                  <a:schemeClr val="tx1"/>
                </a:solidFill>
              </a:rPr>
              <a:t>de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13% </a:t>
            </a:r>
            <a:r>
              <a:rPr lang="en-US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față</a:t>
            </a:r>
            <a:r>
              <a:rPr lang="en-US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 </a:t>
            </a:r>
            <a:r>
              <a:rPr lang="en-US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aceeași</a:t>
            </a:r>
            <a:r>
              <a:rPr lang="en-US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perioadă</a:t>
            </a:r>
            <a:r>
              <a:rPr lang="en-US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anului</a:t>
            </a:r>
            <a:r>
              <a:rPr lang="en-US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  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Mai exact, s-a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atestat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scădere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semnificativă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numărului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civile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noi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(cu 25,2%),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penale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noi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scăzut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1,7%,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schimb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crescut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noi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(cu 19,1%).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încheiate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scăzut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US" dirty="0">
                <a:solidFill>
                  <a:schemeClr val="tx1"/>
                </a:solidFill>
              </a:rPr>
              <a:t>1,3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%. S-a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atestat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scădere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 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numărului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civile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încheiate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4,7%, 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numărului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penale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încheiate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7%,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însă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încheiate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crescut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15,4%.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Referitor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volumul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muncă</a:t>
            </a:r>
            <a:r>
              <a:rPr lang="en-US" dirty="0">
                <a:solidFill>
                  <a:schemeClr val="tx1"/>
                </a:solidFill>
              </a:rPr>
              <a:t> per </a:t>
            </a:r>
            <a:r>
              <a:rPr lang="en-US" dirty="0" err="1">
                <a:solidFill>
                  <a:schemeClr val="tx1"/>
                </a:solidFill>
              </a:rPr>
              <a:t>judecător</a:t>
            </a:r>
            <a:r>
              <a:rPr lang="en-US" dirty="0">
                <a:solidFill>
                  <a:schemeClr val="tx1"/>
                </a:solidFill>
              </a:rPr>
              <a:t>, s-a </a:t>
            </a:r>
            <a:r>
              <a:rPr lang="en-US" dirty="0" err="1">
                <a:solidFill>
                  <a:schemeClr val="tx1"/>
                </a:solidFill>
              </a:rPr>
              <a:t>înregistrat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scădere</a:t>
            </a:r>
            <a:r>
              <a:rPr lang="en-US" dirty="0">
                <a:solidFill>
                  <a:schemeClr val="tx1"/>
                </a:solidFill>
              </a:rPr>
              <a:t> cu 15,8%, </a:t>
            </a:r>
            <a:r>
              <a:rPr lang="en-US" dirty="0" err="1">
                <a:solidFill>
                  <a:schemeClr val="tx1"/>
                </a:solidFill>
              </a:rPr>
              <a:t>datorată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micșorării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numărului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dosare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înregistrate</a:t>
            </a:r>
            <a:r>
              <a:rPr lang="en-US" dirty="0">
                <a:solidFill>
                  <a:schemeClr val="tx1"/>
                </a:solidFill>
              </a:rPr>
              <a:t>, precum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suplimentării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numărului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judecători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Referitor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vârsta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dosarelor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aflate</a:t>
            </a:r>
            <a:r>
              <a:rPr lang="en-US" dirty="0">
                <a:solidFill>
                  <a:schemeClr val="tx1"/>
                </a:solidFill>
              </a:rPr>
              <a:t> pe </a:t>
            </a:r>
            <a:r>
              <a:rPr lang="en-US" dirty="0" err="1">
                <a:solidFill>
                  <a:schemeClr val="tx1"/>
                </a:solidFill>
              </a:rPr>
              <a:t>rolul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instanței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finalul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perioadei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raportate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aproximativ</a:t>
            </a:r>
            <a:r>
              <a:rPr lang="en-US" dirty="0">
                <a:solidFill>
                  <a:schemeClr val="tx1"/>
                </a:solidFill>
              </a:rPr>
              <a:t> 3% sunt </a:t>
            </a:r>
            <a:r>
              <a:rPr lang="en-US" dirty="0" err="1">
                <a:solidFill>
                  <a:schemeClr val="tx1"/>
                </a:solidFill>
              </a:rPr>
              <a:t>dosare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vechi</a:t>
            </a:r>
            <a:r>
              <a:rPr lang="en-US" dirty="0">
                <a:solidFill>
                  <a:schemeClr val="tx1"/>
                </a:solidFill>
              </a:rPr>
              <a:t> de 2 ani, </a:t>
            </a:r>
            <a:r>
              <a:rPr lang="en-US" dirty="0" err="1">
                <a:solidFill>
                  <a:schemeClr val="tx1"/>
                </a:solidFill>
              </a:rPr>
              <a:t>iar</a:t>
            </a:r>
            <a:r>
              <a:rPr lang="en-US" dirty="0">
                <a:solidFill>
                  <a:schemeClr val="tx1"/>
                </a:solidFill>
              </a:rPr>
              <a:t> 4% au </a:t>
            </a:r>
            <a:r>
              <a:rPr lang="en-US" dirty="0" err="1">
                <a:solidFill>
                  <a:schemeClr val="tx1"/>
                </a:solidFill>
              </a:rPr>
              <a:t>peste</a:t>
            </a:r>
            <a:r>
              <a:rPr lang="en-US" dirty="0">
                <a:solidFill>
                  <a:schemeClr val="tx1"/>
                </a:solidFill>
              </a:rPr>
              <a:t> 3 ani </a:t>
            </a:r>
            <a:r>
              <a:rPr lang="en-US" dirty="0" err="1">
                <a:solidFill>
                  <a:schemeClr val="tx1"/>
                </a:solidFill>
              </a:rPr>
              <a:t>vechime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Comparativ</a:t>
            </a:r>
            <a:r>
              <a:rPr lang="en-US" dirty="0">
                <a:solidFill>
                  <a:schemeClr val="tx1"/>
                </a:solidFill>
              </a:rPr>
              <a:t> cu </a:t>
            </a:r>
            <a:r>
              <a:rPr lang="en-US" dirty="0" err="1">
                <a:solidFill>
                  <a:schemeClr val="tx1"/>
                </a:solidFill>
              </a:rPr>
              <a:t>acceași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perioadă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anului</a:t>
            </a:r>
            <a:r>
              <a:rPr lang="en-US" dirty="0">
                <a:solidFill>
                  <a:schemeClr val="tx1"/>
                </a:solidFill>
              </a:rPr>
              <a:t> precedent, </a:t>
            </a:r>
            <a:r>
              <a:rPr lang="en-US" dirty="0" err="1">
                <a:solidFill>
                  <a:schemeClr val="tx1"/>
                </a:solidFill>
              </a:rPr>
              <a:t>numărul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dosarelor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vechi</a:t>
            </a:r>
            <a:r>
              <a:rPr lang="en-US" dirty="0">
                <a:solidFill>
                  <a:schemeClr val="tx1"/>
                </a:solidFill>
              </a:rPr>
              <a:t> de 2-3 ani a </a:t>
            </a:r>
            <a:r>
              <a:rPr lang="en-US" dirty="0" err="1">
                <a:solidFill>
                  <a:schemeClr val="tx1"/>
                </a:solidFill>
              </a:rPr>
              <a:t>crescut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u="sng" dirty="0" err="1">
                <a:solidFill>
                  <a:schemeClr val="tx1"/>
                </a:solidFill>
              </a:rPr>
              <a:t>În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perioada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anului</a:t>
            </a:r>
            <a:r>
              <a:rPr lang="en-US" u="sng" dirty="0">
                <a:solidFill>
                  <a:schemeClr val="tx1"/>
                </a:solidFill>
              </a:rPr>
              <a:t> 2024, </a:t>
            </a:r>
            <a:r>
              <a:rPr lang="en-US" u="sng" dirty="0" err="1">
                <a:solidFill>
                  <a:schemeClr val="tx1"/>
                </a:solidFill>
              </a:rPr>
              <a:t>în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raport</a:t>
            </a:r>
            <a:r>
              <a:rPr lang="en-US" u="sng" dirty="0">
                <a:solidFill>
                  <a:schemeClr val="tx1"/>
                </a:solidFill>
              </a:rPr>
              <a:t> cu </a:t>
            </a:r>
            <a:r>
              <a:rPr lang="en-US" u="sng" dirty="0" err="1">
                <a:solidFill>
                  <a:schemeClr val="tx1"/>
                </a:solidFill>
              </a:rPr>
              <a:t>aceeași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perioadă</a:t>
            </a:r>
            <a:r>
              <a:rPr lang="en-US" u="sng" dirty="0">
                <a:solidFill>
                  <a:schemeClr val="tx1"/>
                </a:solidFill>
              </a:rPr>
              <a:t> a </a:t>
            </a:r>
            <a:r>
              <a:rPr lang="en-US" u="sng" dirty="0" err="1">
                <a:solidFill>
                  <a:schemeClr val="tx1"/>
                </a:solidFill>
              </a:rPr>
              <a:t>anului</a:t>
            </a:r>
            <a:r>
              <a:rPr lang="en-US" u="sng" dirty="0">
                <a:solidFill>
                  <a:schemeClr val="tx1"/>
                </a:solidFill>
              </a:rPr>
              <a:t> 2023</a:t>
            </a:r>
            <a:r>
              <a:rPr lang="en-US" dirty="0">
                <a:solidFill>
                  <a:schemeClr val="tx1"/>
                </a:solidFill>
              </a:rPr>
              <a:t>, r</a:t>
            </a:r>
            <a:r>
              <a:rPr lang="en-US" dirty="0">
                <a:solidFill>
                  <a:schemeClr val="tx1"/>
                </a:solidFill>
                <a:ea typeface="Calibri"/>
              </a:rPr>
              <a:t>ata de </a:t>
            </a:r>
            <a:r>
              <a:rPr lang="en-US" dirty="0" err="1">
                <a:solidFill>
                  <a:schemeClr val="tx1"/>
                </a:solidFill>
                <a:ea typeface="Calibri"/>
              </a:rPr>
              <a:t>soluționare</a:t>
            </a:r>
            <a:r>
              <a:rPr lang="en-US" dirty="0">
                <a:solidFill>
                  <a:schemeClr val="tx1"/>
                </a:solidFill>
                <a:ea typeface="Calibri"/>
              </a:rPr>
              <a:t> a </a:t>
            </a:r>
            <a:r>
              <a:rPr lang="en-US" dirty="0" err="1">
                <a:solidFill>
                  <a:schemeClr val="tx1"/>
                </a:solidFill>
                <a:ea typeface="Calibri"/>
              </a:rPr>
              <a:t>dosarelor</a:t>
            </a:r>
            <a:r>
              <a:rPr lang="en-US" dirty="0">
                <a:solidFill>
                  <a:schemeClr val="tx1"/>
                </a:solidFill>
                <a:ea typeface="Calibri"/>
              </a:rPr>
              <a:t> (</a:t>
            </a:r>
            <a:r>
              <a:rPr lang="en-US" dirty="0" err="1">
                <a:solidFill>
                  <a:schemeClr val="tx1"/>
                </a:solidFill>
                <a:ea typeface="Calibri"/>
              </a:rPr>
              <a:t>fără</a:t>
            </a:r>
            <a:r>
              <a:rPr lang="en-US" dirty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</a:rPr>
              <a:t>dosare</a:t>
            </a:r>
            <a:r>
              <a:rPr lang="en-US" dirty="0">
                <a:solidFill>
                  <a:schemeClr val="tx1"/>
                </a:solidFill>
                <a:ea typeface="Calibri"/>
              </a:rPr>
              <a:t> restante) a </a:t>
            </a:r>
            <a:r>
              <a:rPr lang="en-US" dirty="0" err="1">
                <a:solidFill>
                  <a:schemeClr val="tx1"/>
                </a:solidFill>
                <a:ea typeface="Calibri"/>
              </a:rPr>
              <a:t>crescut</a:t>
            </a:r>
            <a:r>
              <a:rPr lang="en-US" dirty="0">
                <a:solidFill>
                  <a:schemeClr val="tx1"/>
                </a:solidFill>
                <a:ea typeface="Calibri"/>
              </a:rPr>
              <a:t> de la 98% la 111%, </a:t>
            </a:r>
            <a:r>
              <a:rPr lang="en-US" dirty="0" err="1">
                <a:solidFill>
                  <a:schemeClr val="tx1"/>
                </a:solidFill>
                <a:ea typeface="Calibri"/>
              </a:rPr>
              <a:t>în</a:t>
            </a:r>
            <a:r>
              <a:rPr lang="en-US" dirty="0">
                <a:solidFill>
                  <a:schemeClr val="tx1"/>
                </a:solidFill>
                <a:ea typeface="Calibri"/>
              </a:rPr>
              <a:t> special a </a:t>
            </a:r>
            <a:r>
              <a:rPr lang="en-US" dirty="0" err="1">
                <a:solidFill>
                  <a:schemeClr val="tx1"/>
                </a:solidFill>
                <a:ea typeface="Calibri"/>
              </a:rPr>
              <a:t>crescut</a:t>
            </a:r>
            <a:r>
              <a:rPr lang="en-US" dirty="0">
                <a:solidFill>
                  <a:schemeClr val="tx1"/>
                </a:solidFill>
                <a:ea typeface="Calibri"/>
              </a:rPr>
              <a:t> la </a:t>
            </a:r>
            <a:r>
              <a:rPr lang="en-US" dirty="0" err="1">
                <a:solidFill>
                  <a:schemeClr val="tx1"/>
                </a:solidFill>
                <a:ea typeface="Calibri"/>
              </a:rPr>
              <a:t>categoria</a:t>
            </a:r>
            <a:r>
              <a:rPr lang="en-US" dirty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</a:rPr>
              <a:t>dosarelor</a:t>
            </a:r>
            <a:r>
              <a:rPr lang="en-US" dirty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</a:rPr>
              <a:t>civile</a:t>
            </a:r>
            <a:r>
              <a:rPr lang="en-US" dirty="0">
                <a:solidFill>
                  <a:schemeClr val="tx1"/>
                </a:solidFill>
                <a:ea typeface="Calibri"/>
              </a:rPr>
              <a:t> cu 27,4% (de la 95% la 121%)</a:t>
            </a:r>
            <a:r>
              <a:rPr lang="en-US" dirty="0">
                <a:solidFill>
                  <a:schemeClr val="tx1"/>
                </a:solidFill>
              </a:rPr>
              <a:t>.  </a:t>
            </a:r>
          </a:p>
          <a:p>
            <a:pPr marL="285750" lvl="0" indent="-28575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scădere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este</a:t>
            </a:r>
            <a:r>
              <a:rPr lang="en-US" dirty="0">
                <a:solidFill>
                  <a:schemeClr val="tx1"/>
                </a:solidFill>
              </a:rPr>
              <a:t> rata de </a:t>
            </a:r>
            <a:r>
              <a:rPr lang="en-US" dirty="0" err="1">
                <a:solidFill>
                  <a:schemeClr val="tx1"/>
                </a:solidFill>
              </a:rPr>
              <a:t>soluționare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dosarelor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penale</a:t>
            </a:r>
            <a:r>
              <a:rPr lang="en-US" dirty="0">
                <a:solidFill>
                  <a:schemeClr val="tx1"/>
                </a:solidFill>
              </a:rPr>
              <a:t> (cu 4,9%)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contravenționale</a:t>
            </a:r>
            <a:r>
              <a:rPr lang="en-US" dirty="0">
                <a:solidFill>
                  <a:schemeClr val="tx1"/>
                </a:solidFill>
              </a:rPr>
              <a:t> (cu 2,9%).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n-US"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/>
          <p:nvPr/>
        </p:nvSpPr>
        <p:spPr>
          <a:xfrm>
            <a:off x="1898350" y="219004"/>
            <a:ext cx="52729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362857" y="747486"/>
            <a:ext cx="8620318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600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SzPts val="1600"/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Durata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lichidării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stocului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cauze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pendinte</a:t>
            </a:r>
            <a:r>
              <a:rPr lang="en-US" dirty="0">
                <a:solidFill>
                  <a:schemeClr val="tx1"/>
                </a:solidFill>
              </a:rPr>
              <a:t> per </a:t>
            </a:r>
            <a:r>
              <a:rPr lang="en-US" dirty="0" err="1">
                <a:solidFill>
                  <a:schemeClr val="tx1"/>
                </a:solidFill>
              </a:rPr>
              <a:t>instanță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înregistrat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scădere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semnificativă</a:t>
            </a:r>
            <a:r>
              <a:rPr lang="en-US" dirty="0">
                <a:solidFill>
                  <a:schemeClr val="tx1"/>
                </a:solidFill>
              </a:rPr>
              <a:t> de la 159 de </a:t>
            </a:r>
            <a:r>
              <a:rPr lang="en-US" dirty="0" err="1">
                <a:solidFill>
                  <a:schemeClr val="tx1"/>
                </a:solidFill>
              </a:rPr>
              <a:t>zile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2023, la 120 de </a:t>
            </a:r>
            <a:r>
              <a:rPr lang="en-US" dirty="0" err="1">
                <a:solidFill>
                  <a:schemeClr val="tx1"/>
                </a:solidFill>
              </a:rPr>
              <a:t>zile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2024 (cu 24,5%)</a:t>
            </a:r>
            <a:r>
              <a:rPr lang="ro-RO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special, s-a </a:t>
            </a:r>
            <a:r>
              <a:rPr lang="en-US" dirty="0" err="1">
                <a:solidFill>
                  <a:schemeClr val="tx1"/>
                </a:solidFill>
              </a:rPr>
              <a:t>înregistrat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scădere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duratei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lichidare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categoria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dosarelor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civile</a:t>
            </a:r>
            <a:r>
              <a:rPr lang="en-US" dirty="0">
                <a:solidFill>
                  <a:schemeClr val="tx1"/>
                </a:solidFill>
              </a:rPr>
              <a:t> de la 194 de </a:t>
            </a:r>
            <a:r>
              <a:rPr lang="en-US" dirty="0" err="1">
                <a:solidFill>
                  <a:schemeClr val="tx1"/>
                </a:solidFill>
              </a:rPr>
              <a:t>zile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2023 la 134 de </a:t>
            </a:r>
            <a:r>
              <a:rPr lang="en-US" dirty="0" err="1">
                <a:solidFill>
                  <a:schemeClr val="tx1"/>
                </a:solidFill>
              </a:rPr>
              <a:t>zile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2024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categoria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dosarelor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contravenționale</a:t>
            </a:r>
            <a:r>
              <a:rPr lang="en-US" dirty="0">
                <a:solidFill>
                  <a:schemeClr val="tx1"/>
                </a:solidFill>
              </a:rPr>
              <a:t> de la 79 de </a:t>
            </a:r>
            <a:r>
              <a:rPr lang="en-US" dirty="0" err="1">
                <a:solidFill>
                  <a:schemeClr val="tx1"/>
                </a:solidFill>
              </a:rPr>
              <a:t>zile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2023, la 62 de </a:t>
            </a:r>
            <a:r>
              <a:rPr lang="en-US" dirty="0" err="1">
                <a:solidFill>
                  <a:schemeClr val="tx1"/>
                </a:solidFill>
              </a:rPr>
              <a:t>zile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2024. La </a:t>
            </a:r>
            <a:r>
              <a:rPr lang="en-US" dirty="0" err="1">
                <a:solidFill>
                  <a:schemeClr val="tx1"/>
                </a:solidFill>
              </a:rPr>
              <a:t>categoria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dosarelor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penale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însă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durata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lichidare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stocului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crescut</a:t>
            </a:r>
            <a:r>
              <a:rPr lang="en-US" dirty="0">
                <a:solidFill>
                  <a:schemeClr val="tx1"/>
                </a:solidFill>
              </a:rPr>
              <a:t> de la 129 de </a:t>
            </a:r>
            <a:r>
              <a:rPr lang="en-US" dirty="0" err="1">
                <a:solidFill>
                  <a:schemeClr val="tx1"/>
                </a:solidFill>
              </a:rPr>
              <a:t>zile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2023 la 146 de </a:t>
            </a:r>
            <a:r>
              <a:rPr lang="en-US" dirty="0" err="1">
                <a:solidFill>
                  <a:schemeClr val="tx1"/>
                </a:solidFill>
              </a:rPr>
              <a:t>zile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2024. </a:t>
            </a:r>
          </a:p>
          <a:p>
            <a:pPr marL="285750" indent="-285750" algn="just">
              <a:buSzPts val="1600"/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Numărul</a:t>
            </a:r>
            <a:r>
              <a:rPr lang="en-US" dirty="0">
                <a:solidFill>
                  <a:schemeClr val="tx1"/>
                </a:solidFill>
              </a:rPr>
              <a:t> s</a:t>
            </a:r>
            <a:r>
              <a:rPr lang="ro-RO" dirty="0" err="1">
                <a:solidFill>
                  <a:schemeClr val="tx1"/>
                </a:solidFill>
              </a:rPr>
              <a:t>oluțiil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ro-RO" dirty="0">
                <a:solidFill>
                  <a:schemeClr val="tx1"/>
                </a:solidFill>
              </a:rPr>
              <a:t> date după prima ședință a crescut cu </a:t>
            </a:r>
            <a:r>
              <a:rPr lang="en-US" dirty="0">
                <a:solidFill>
                  <a:schemeClr val="tx1"/>
                </a:solidFill>
              </a:rPr>
              <a:t>2,7</a:t>
            </a:r>
            <a:r>
              <a:rPr lang="ro-RO" dirty="0">
                <a:solidFill>
                  <a:schemeClr val="tx1"/>
                </a:solidFill>
              </a:rPr>
              <a:t>% (de la 7</a:t>
            </a:r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ro-RO" dirty="0">
                <a:solidFill>
                  <a:schemeClr val="tx1"/>
                </a:solidFill>
              </a:rPr>
              <a:t>% la 7</a:t>
            </a:r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ro-RO" dirty="0">
                <a:solidFill>
                  <a:schemeClr val="tx1"/>
                </a:solidFill>
              </a:rPr>
              <a:t>%).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ro-RO" dirty="0" err="1">
                <a:solidFill>
                  <a:schemeClr val="tx1"/>
                </a:solidFill>
              </a:rPr>
              <a:t>reșterea</a:t>
            </a:r>
            <a:r>
              <a:rPr lang="ro-RO" dirty="0">
                <a:solidFill>
                  <a:schemeClr val="tx1"/>
                </a:solidFill>
              </a:rPr>
              <a:t> soluțiilor pronunțate după prima ședință se atestă </a:t>
            </a:r>
            <a:r>
              <a:rPr lang="en-US" dirty="0">
                <a:solidFill>
                  <a:schemeClr val="tx1"/>
                </a:solidFill>
              </a:rPr>
              <a:t>la</a:t>
            </a:r>
            <a:r>
              <a:rPr lang="ro-RO" dirty="0">
                <a:solidFill>
                  <a:schemeClr val="tx1"/>
                </a:solidFill>
              </a:rPr>
              <a:t> dosarele </a:t>
            </a:r>
            <a:r>
              <a:rPr lang="en-US" dirty="0" err="1">
                <a:solidFill>
                  <a:schemeClr val="tx1"/>
                </a:solidFill>
              </a:rPr>
              <a:t>civile</a:t>
            </a:r>
            <a:r>
              <a:rPr lang="ro-RO" dirty="0">
                <a:solidFill>
                  <a:schemeClr val="tx1"/>
                </a:solidFill>
              </a:rPr>
              <a:t> cu </a:t>
            </a:r>
            <a:r>
              <a:rPr lang="en-US" dirty="0">
                <a:solidFill>
                  <a:schemeClr val="tx1"/>
                </a:solidFill>
              </a:rPr>
              <a:t>1,2</a:t>
            </a:r>
            <a:r>
              <a:rPr lang="ro-RO" dirty="0">
                <a:solidFill>
                  <a:schemeClr val="tx1"/>
                </a:solidFill>
              </a:rPr>
              <a:t>% (de la </a:t>
            </a:r>
            <a:r>
              <a:rPr lang="en-US" dirty="0">
                <a:solidFill>
                  <a:schemeClr val="tx1"/>
                </a:solidFill>
              </a:rPr>
              <a:t>85</a:t>
            </a:r>
            <a:r>
              <a:rPr lang="ro-RO" dirty="0">
                <a:solidFill>
                  <a:schemeClr val="tx1"/>
                </a:solidFill>
              </a:rPr>
              <a:t>% la </a:t>
            </a:r>
            <a:r>
              <a:rPr lang="en-US" dirty="0">
                <a:solidFill>
                  <a:schemeClr val="tx1"/>
                </a:solidFill>
              </a:rPr>
              <a:t>86</a:t>
            </a:r>
            <a:r>
              <a:rPr lang="ro-RO" dirty="0">
                <a:solidFill>
                  <a:schemeClr val="tx1"/>
                </a:solidFill>
              </a:rPr>
              <a:t>%)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contravenționale</a:t>
            </a:r>
            <a:r>
              <a:rPr lang="en-US" dirty="0">
                <a:solidFill>
                  <a:schemeClr val="tx1"/>
                </a:solidFill>
              </a:rPr>
              <a:t> cu 13,1% (de la 61% la 69%).</a:t>
            </a:r>
            <a:endParaRPr lang="ro-RO" dirty="0">
              <a:solidFill>
                <a:schemeClr val="tx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Rata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amânărilor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scăzut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6,9% (de la 29% la </a:t>
            </a:r>
            <a:r>
              <a:rPr lang="en-US" dirty="0">
                <a:solidFill>
                  <a:schemeClr val="tx1"/>
                </a:solidFill>
              </a:rPr>
              <a:t>27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%),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special la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categoria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penale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11,4%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18,8%,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iar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categoria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civile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aceeași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rată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crescut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3,1%. 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Rata </a:t>
            </a:r>
            <a:r>
              <a:rPr lang="en-US" dirty="0" err="1">
                <a:solidFill>
                  <a:schemeClr val="tx1"/>
                </a:solidFill>
              </a:rPr>
              <a:t>apelurilor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ansamblu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rămas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relativ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constantă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atât</a:t>
            </a:r>
            <a:r>
              <a:rPr lang="en-US" dirty="0">
                <a:solidFill>
                  <a:schemeClr val="tx1"/>
                </a:solidFill>
              </a:rPr>
              <a:t> per </a:t>
            </a:r>
            <a:r>
              <a:rPr lang="en-US" dirty="0" err="1">
                <a:solidFill>
                  <a:schemeClr val="tx1"/>
                </a:solidFill>
              </a:rPr>
              <a:t>instanță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cât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dosarele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civile</a:t>
            </a:r>
            <a:r>
              <a:rPr lang="en-US" dirty="0">
                <a:solidFill>
                  <a:schemeClr val="tx1"/>
                </a:solidFill>
              </a:rPr>
              <a:t>, pe </a:t>
            </a:r>
            <a:r>
              <a:rPr lang="en-US" dirty="0" err="1">
                <a:solidFill>
                  <a:schemeClr val="tx1"/>
                </a:solidFill>
              </a:rPr>
              <a:t>când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dosarele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penale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crescut</a:t>
            </a:r>
            <a:r>
              <a:rPr lang="en-US" dirty="0">
                <a:solidFill>
                  <a:schemeClr val="tx1"/>
                </a:solidFill>
              </a:rPr>
              <a:t> de la 23% la 27%, </a:t>
            </a:r>
            <a:r>
              <a:rPr lang="en-US" dirty="0" err="1">
                <a:solidFill>
                  <a:schemeClr val="tx1"/>
                </a:solidFill>
              </a:rPr>
              <a:t>însă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scăzut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la 8% la 6%.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Rata </a:t>
            </a:r>
            <a:r>
              <a:rPr lang="en-US" dirty="0" err="1">
                <a:solidFill>
                  <a:schemeClr val="tx1"/>
                </a:solidFill>
              </a:rPr>
              <a:t>hotărârilor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casate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înregistrat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scădere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semnificativă</a:t>
            </a:r>
            <a:r>
              <a:rPr lang="en-US" dirty="0">
                <a:solidFill>
                  <a:schemeClr val="tx1"/>
                </a:solidFill>
              </a:rPr>
              <a:t> cu 41,5% la </a:t>
            </a:r>
            <a:r>
              <a:rPr lang="en-US" dirty="0" err="1">
                <a:solidFill>
                  <a:schemeClr val="tx1"/>
                </a:solidFill>
              </a:rPr>
              <a:t>toate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categoriile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cauze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mai</a:t>
            </a:r>
            <a:r>
              <a:rPr lang="en-US" dirty="0">
                <a:solidFill>
                  <a:schemeClr val="tx1"/>
                </a:solidFill>
              </a:rPr>
              <a:t> exact, la civil de la 0,86% la 0,64%, la penal de la 4,81% la 2,70%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contravențional</a:t>
            </a:r>
            <a:r>
              <a:rPr lang="en-US" dirty="0">
                <a:solidFill>
                  <a:schemeClr val="tx1"/>
                </a:solidFill>
              </a:rPr>
              <a:t> de la 1,60% la 0,69%.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/>
          <p:nvPr/>
        </p:nvSpPr>
        <p:spPr>
          <a:xfrm>
            <a:off x="433494" y="511494"/>
            <a:ext cx="82566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Acțiuni prioritare 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3"/>
          <p:cNvSpPr txBox="1"/>
          <p:nvPr/>
        </p:nvSpPr>
        <p:spPr>
          <a:xfrm>
            <a:off x="538060" y="1651128"/>
            <a:ext cx="837734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Creșterea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soluționare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dosarelor.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lichidării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stocului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penale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Creșterea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soluțiilor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pronunțate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după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prima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ședință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categoriile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amânărilor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categoriile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hotărârilor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categoriile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FF5AA-CDF4-44AD-8071-3BFB90ACE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E447E-B643-471D-852F-6CDAC73C02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8B97A3-A2A6-4EE9-A3C3-4EEA7DC5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521" y="258636"/>
            <a:ext cx="3657600" cy="52318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SFÂRȘIT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My publications - Pick My Outfit - Page 6 - Created with Publitas.com">
            <a:extLst>
              <a:ext uri="{FF2B5EF4-FFF2-40B4-BE49-F238E27FC236}">
                <a16:creationId xmlns:a16="http://schemas.microsoft.com/office/drawing/2014/main" id="{73602871-997B-4C08-A059-B17CD6B4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39" y="960909"/>
            <a:ext cx="5620968" cy="31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585775-CD85-4EDB-9B37-7A596788F9E5}"/>
              </a:ext>
            </a:extLst>
          </p:cNvPr>
          <p:cNvSpPr/>
          <p:nvPr/>
        </p:nvSpPr>
        <p:spPr>
          <a:xfrm>
            <a:off x="2825053" y="4324336"/>
            <a:ext cx="3129382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ECHIPA JUDECĂTORIEI UNGHENI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76693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7" name="Google Shape;257;p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166364" y="571705"/>
            <a:ext cx="6101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Dosare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înregistrate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în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2024</a:t>
            </a:r>
            <a:endParaRPr sz="3200" b="1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42463C-35B5-4243-8BA7-B47F2109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3" y="1359434"/>
            <a:ext cx="4227337" cy="28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361FA016-DAFA-4D38-A102-C1F34F4F1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63" y="1515837"/>
            <a:ext cx="4004137" cy="25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67" name="Google Shape;267;p3"/>
          <p:cNvSpPr txBox="1"/>
          <p:nvPr/>
        </p:nvSpPr>
        <p:spPr>
          <a:xfrm>
            <a:off x="1580692" y="614261"/>
            <a:ext cx="6101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28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Dosare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încheiate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în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2024</a:t>
            </a:r>
            <a:endParaRPr sz="2800" b="1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AB677F2-466D-4F20-AC14-6A290C70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324800"/>
            <a:ext cx="4168800" cy="32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E1CBE1E-04A9-425D-9012-328A75745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2325"/>
            <a:ext cx="4320937" cy="29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9A19-35C9-4FF9-AEC8-51B0E791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Volumul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judecător</a:t>
            </a:r>
            <a:endParaRPr lang="ro-RO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34284-134D-4F66-85A0-876F00E459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C3A1E5B-C9EA-4E14-9ED2-E704CA9A84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31446"/>
              </p:ext>
            </p:extLst>
          </p:nvPr>
        </p:nvGraphicFramePr>
        <p:xfrm>
          <a:off x="914400" y="1016000"/>
          <a:ext cx="7358743" cy="387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949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900"/>
              <a:t>5</a:t>
            </a:fld>
            <a:endParaRPr sz="900" dirty="0"/>
          </a:p>
        </p:txBody>
      </p:sp>
      <p:sp>
        <p:nvSpPr>
          <p:cNvPr id="276" name="Google Shape;276;p4"/>
          <p:cNvSpPr txBox="1"/>
          <p:nvPr/>
        </p:nvSpPr>
        <p:spPr>
          <a:xfrm>
            <a:off x="723729" y="5588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Durata</a:t>
            </a: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 (</a:t>
            </a:r>
            <a:r>
              <a:rPr lang="en-US" sz="3200" b="1" i="0" u="none" strike="noStrike" cap="none" dirty="0" err="1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vârsta</a:t>
            </a: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) </a:t>
            </a:r>
            <a:r>
              <a:rPr lang="en-US" sz="3200" b="1" i="0" u="none" strike="noStrike" cap="none" dirty="0" err="1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dosarelor</a:t>
            </a: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 pe </a:t>
            </a:r>
            <a:r>
              <a:rPr lang="en-US" sz="3200" b="1" i="0" u="none" strike="noStrike" cap="none" dirty="0" err="1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rol</a:t>
            </a:r>
            <a:endParaRPr sz="32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0F19DFA-E98C-4D7C-BF57-24ADC1BF9A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354565"/>
              </p:ext>
            </p:extLst>
          </p:nvPr>
        </p:nvGraphicFramePr>
        <p:xfrm>
          <a:off x="0" y="1187999"/>
          <a:ext cx="4499429" cy="389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23A69C2A-18A7-428D-BFCF-7B71A2BF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29" y="1024117"/>
            <a:ext cx="4412776" cy="37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"/>
          <p:cNvSpPr txBox="1"/>
          <p:nvPr/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lvl="0" algn="ctr">
              <a:buClr>
                <a:schemeClr val="dk1"/>
              </a:buClr>
              <a:buSzPts val="4400"/>
            </a:pPr>
            <a:r>
              <a:rPr lang="en-US" sz="3200" b="1" i="0" u="none" strike="noStrike" cap="none" dirty="0">
                <a:solidFill>
                  <a:srgbClr val="C00000"/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Rata de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soluționare</a:t>
            </a:r>
            <a:r>
              <a:rPr lang="en-US" sz="3200" b="1" i="0" u="none" strike="noStrike" cap="none" dirty="0">
                <a:solidFill>
                  <a:srgbClr val="C00000"/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 a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dosarelor</a:t>
            </a:r>
            <a:r>
              <a:rPr lang="en-US" sz="3200" b="1" dirty="0">
                <a:solidFill>
                  <a:srgbClr val="C00000"/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 (</a:t>
            </a:r>
            <a:r>
              <a:rPr lang="en-US" sz="3200" b="1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Rata de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variație</a:t>
            </a:r>
            <a:r>
              <a:rPr lang="en-US" sz="3200" b="1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a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stocului</a:t>
            </a:r>
            <a:r>
              <a:rPr lang="en-US" sz="3200" b="1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cauze</a:t>
            </a:r>
            <a:r>
              <a:rPr lang="en-US" sz="3200" b="1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pendinte</a:t>
            </a:r>
            <a:r>
              <a:rPr lang="en-US" sz="3200" b="1" dirty="0">
                <a:solidFill>
                  <a:srgbClr val="C00000"/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)</a:t>
            </a:r>
            <a:endParaRPr sz="3200" b="1" i="0" u="none" strike="noStrike" cap="none" dirty="0">
              <a:solidFill>
                <a:srgbClr val="C00000"/>
              </a:solidFill>
              <a:highlight>
                <a:srgbClr val="FFFFFF"/>
              </a:highlight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5"/>
          <p:cNvSpPr txBox="1">
            <a:spLocks noGrp="1"/>
          </p:cNvSpPr>
          <p:nvPr>
            <p:ph type="sldNum" idx="12"/>
          </p:nvPr>
        </p:nvSpPr>
        <p:spPr>
          <a:xfrm>
            <a:off x="6553200" y="4805521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3959F57-740A-4CA2-A068-92D14E55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39" y="1393733"/>
            <a:ext cx="4344285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399A786-5AFD-4230-9D65-4E12EBC9F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02" y="1393733"/>
            <a:ext cx="4344285" cy="29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803C-ED60-4D01-80B0-2122DC24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highlight>
                  <a:srgbClr val="FFFFFF"/>
                </a:highlight>
              </a:rPr>
              <a:t>Durata</a:t>
            </a:r>
            <a:r>
              <a:rPr lang="en-US" sz="3600" b="1" dirty="0">
                <a:solidFill>
                  <a:srgbClr val="C00000"/>
                </a:solidFill>
                <a:highlight>
                  <a:srgbClr val="FFFFFF"/>
                </a:highlight>
              </a:rPr>
              <a:t> de </a:t>
            </a:r>
            <a:r>
              <a:rPr lang="en-US" sz="3600" b="1" dirty="0" err="1">
                <a:solidFill>
                  <a:srgbClr val="C00000"/>
                </a:solidFill>
                <a:highlight>
                  <a:srgbClr val="FFFFFF"/>
                </a:highlight>
              </a:rPr>
              <a:t>lichidare</a:t>
            </a:r>
            <a:r>
              <a:rPr lang="en-US" sz="3600" b="1" dirty="0">
                <a:solidFill>
                  <a:srgbClr val="C00000"/>
                </a:solidFill>
                <a:highlight>
                  <a:srgbClr val="FFFFFF"/>
                </a:highlight>
              </a:rPr>
              <a:t> a </a:t>
            </a:r>
            <a:r>
              <a:rPr lang="en-US" sz="3600" b="1" dirty="0" err="1">
                <a:solidFill>
                  <a:srgbClr val="C00000"/>
                </a:solidFill>
                <a:highlight>
                  <a:srgbClr val="FFFFFF"/>
                </a:highlight>
              </a:rPr>
              <a:t>stocului</a:t>
            </a:r>
            <a:r>
              <a:rPr lang="en-US" sz="3600" b="1" dirty="0">
                <a:solidFill>
                  <a:srgbClr val="C00000"/>
                </a:solidFill>
                <a:highlight>
                  <a:srgbClr val="FFFFFF"/>
                </a:highlight>
              </a:rPr>
              <a:t> de </a:t>
            </a:r>
            <a:r>
              <a:rPr lang="en-US" sz="3600" b="1" dirty="0" err="1">
                <a:solidFill>
                  <a:srgbClr val="C00000"/>
                </a:solidFill>
                <a:highlight>
                  <a:srgbClr val="FFFFFF"/>
                </a:highlight>
              </a:rPr>
              <a:t>cauze</a:t>
            </a:r>
            <a:r>
              <a:rPr lang="en-US" sz="3600" b="1" dirty="0">
                <a:solidFill>
                  <a:srgbClr val="C00000"/>
                </a:solidFill>
                <a:highlight>
                  <a:srgbClr val="FFFFFF"/>
                </a:highlight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highlight>
                  <a:srgbClr val="FFFFFF"/>
                </a:highlight>
              </a:rPr>
              <a:t>pendinte</a:t>
            </a:r>
            <a:endParaRPr lang="ro-RO" sz="3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D7550-6237-42C9-8787-3C1554ADFD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BF3F5B2-C78A-43E9-9479-6939C9E12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" y="1396801"/>
            <a:ext cx="4594311" cy="32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62442BE-4193-4881-9ABF-BFDFDA41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12" y="1582057"/>
            <a:ext cx="4508088" cy="298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7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"/>
          <p:cNvSpPr txBox="1"/>
          <p:nvPr/>
        </p:nvSpPr>
        <p:spPr>
          <a:xfrm>
            <a:off x="507056" y="99736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Soluții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după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prima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ședință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endParaRPr sz="3200" b="1" i="0" u="none" strike="noStrike" cap="none" dirty="0">
              <a:solidFill>
                <a:srgbClr val="C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7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9A953D6-835D-4B71-BC25-860A25AB0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5" y="1254115"/>
            <a:ext cx="4371225" cy="32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909DDF3-DFC5-4932-9398-CF128E7AF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8520"/>
            <a:ext cx="4457737" cy="292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"/>
          <p:cNvSpPr txBox="1">
            <a:spLocks noGrp="1"/>
          </p:cNvSpPr>
          <p:nvPr>
            <p:ph type="sldNum" idx="12"/>
          </p:nvPr>
        </p:nvSpPr>
        <p:spPr>
          <a:xfrm>
            <a:off x="6858000" y="4716000"/>
            <a:ext cx="2133600" cy="3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800"/>
              <a:t>9</a:t>
            </a:fld>
            <a:endParaRPr sz="800" dirty="0"/>
          </a:p>
        </p:txBody>
      </p:sp>
      <p:sp>
        <p:nvSpPr>
          <p:cNvPr id="311" name="Google Shape;311;p8"/>
          <p:cNvSpPr txBox="1"/>
          <p:nvPr/>
        </p:nvSpPr>
        <p:spPr>
          <a:xfrm>
            <a:off x="685800" y="381085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Rata </a:t>
            </a:r>
            <a:r>
              <a:rPr lang="en-US" sz="3200" b="1" i="0" u="none" strike="noStrike" cap="none" dirty="0" err="1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amânărilor</a:t>
            </a: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935A354-7D4A-4294-A656-79586422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4" y="1101600"/>
            <a:ext cx="4421736" cy="36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BA8A89D-E224-44C2-AC26-AFBA4D898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1600"/>
            <a:ext cx="4419600" cy="36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014b9-7515-4303-a08e-09df14380390" xsi:nil="true"/>
    <lcf76f155ced4ddcb4097134ff3c332f xmlns="7eb5a371-8493-4c79-a723-d46448af42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7" ma:contentTypeDescription="Create a new document." ma:contentTypeScope="" ma:versionID="cafb8b1625eeea5ee362eef93b8f64e6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575f644f10720d28c22dc58258a47d3a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DED334-44A5-4AEF-98B0-189BDFA77C6B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9fd014b9-7515-4303-a08e-09df14380390"/>
    <ds:schemaRef ds:uri="91a2165f-0250-4d09-bd94-8bcf7a965c66"/>
    <ds:schemaRef ds:uri="http://schemas.microsoft.com/office/2006/metadata/properties"/>
    <ds:schemaRef ds:uri="http://schemas.microsoft.com/office/infopath/2007/PartnerControls"/>
    <ds:schemaRef ds:uri="7eb5a371-8493-4c79-a723-d46448af42c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A20AE3-59F0-4BB2-8F5D-CA46B7978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5a371-8493-4c79-a723-d46448af42cd"/>
    <ds:schemaRef ds:uri="91a2165f-0250-4d09-bd94-8bcf7a965c66"/>
    <ds:schemaRef ds:uri="9fd014b9-7515-4303-a08e-09df14380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9C3461-7232-450D-989A-A3EFBB36A2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444</Words>
  <Application>Microsoft Office PowerPoint</Application>
  <PresentationFormat>Custom</PresentationFormat>
  <Paragraphs>50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Gill Sans</vt:lpstr>
      <vt:lpstr>Arial</vt:lpstr>
      <vt:lpstr>Gill Sans MT</vt:lpstr>
      <vt:lpstr>Calibri</vt:lpstr>
      <vt:lpstr>Office Theme</vt:lpstr>
      <vt:lpstr>PowerPoint Presentation</vt:lpstr>
      <vt:lpstr>PowerPoint Presentation</vt:lpstr>
      <vt:lpstr>PowerPoint Presentation</vt:lpstr>
      <vt:lpstr>Volumul de muncă per judecător</vt:lpstr>
      <vt:lpstr>PowerPoint Presentation</vt:lpstr>
      <vt:lpstr>PowerPoint Presentation</vt:lpstr>
      <vt:lpstr>Durata de lichidare a stocului de cauze pendinte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SFÂRȘIT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USAID</dc:creator>
  <cp:lastModifiedBy>Svetlana Comanda</cp:lastModifiedBy>
  <cp:revision>94</cp:revision>
  <cp:lastPrinted>2025-01-20T09:03:03Z</cp:lastPrinted>
  <dcterms:created xsi:type="dcterms:W3CDTF">2017-03-16T17:43:27Z</dcterms:created>
  <dcterms:modified xsi:type="dcterms:W3CDTF">2025-01-31T07:18:50Z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