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9" r:id="rId5"/>
    <p:sldMasterId id="2147483794" r:id="rId6"/>
  </p:sldMasterIdLst>
  <p:notesMasterIdLst>
    <p:notesMasterId r:id="rId63"/>
  </p:notesMasterIdLst>
  <p:handoutMasterIdLst>
    <p:handoutMasterId r:id="rId64"/>
  </p:handoutMasterIdLst>
  <p:sldIdLst>
    <p:sldId id="359" r:id="rId7"/>
    <p:sldId id="324" r:id="rId8"/>
    <p:sldId id="325" r:id="rId9"/>
    <p:sldId id="4195" r:id="rId10"/>
    <p:sldId id="4174" r:id="rId11"/>
    <p:sldId id="4182" r:id="rId12"/>
    <p:sldId id="4241" r:id="rId13"/>
    <p:sldId id="4242" r:id="rId14"/>
    <p:sldId id="4245" r:id="rId15"/>
    <p:sldId id="4243" r:id="rId16"/>
    <p:sldId id="4247" r:id="rId17"/>
    <p:sldId id="4251" r:id="rId18"/>
    <p:sldId id="4249" r:id="rId19"/>
    <p:sldId id="4250" r:id="rId20"/>
    <p:sldId id="4197" r:id="rId21"/>
    <p:sldId id="4227" r:id="rId22"/>
    <p:sldId id="4230" r:id="rId23"/>
    <p:sldId id="4228" r:id="rId24"/>
    <p:sldId id="4217" r:id="rId25"/>
    <p:sldId id="4240" r:id="rId26"/>
    <p:sldId id="4184" r:id="rId27"/>
    <p:sldId id="4186" r:id="rId28"/>
    <p:sldId id="4218" r:id="rId29"/>
    <p:sldId id="4202" r:id="rId30"/>
    <p:sldId id="4200" r:id="rId31"/>
    <p:sldId id="4219" r:id="rId32"/>
    <p:sldId id="4220" r:id="rId33"/>
    <p:sldId id="4232" r:id="rId34"/>
    <p:sldId id="4234" r:id="rId35"/>
    <p:sldId id="4235" r:id="rId36"/>
    <p:sldId id="4236" r:id="rId37"/>
    <p:sldId id="4188" r:id="rId38"/>
    <p:sldId id="4221" r:id="rId39"/>
    <p:sldId id="4222" r:id="rId40"/>
    <p:sldId id="4223" r:id="rId41"/>
    <p:sldId id="4224" r:id="rId42"/>
    <p:sldId id="4225" r:id="rId43"/>
    <p:sldId id="4226" r:id="rId44"/>
    <p:sldId id="4237" r:id="rId45"/>
    <p:sldId id="4238" r:id="rId46"/>
    <p:sldId id="4239" r:id="rId47"/>
    <p:sldId id="4205" r:id="rId48"/>
    <p:sldId id="4229" r:id="rId49"/>
    <p:sldId id="4149" r:id="rId50"/>
    <p:sldId id="4190" r:id="rId51"/>
    <p:sldId id="4207" r:id="rId52"/>
    <p:sldId id="4208" r:id="rId53"/>
    <p:sldId id="4212" r:id="rId54"/>
    <p:sldId id="4213" r:id="rId55"/>
    <p:sldId id="4142" r:id="rId56"/>
    <p:sldId id="4143" r:id="rId57"/>
    <p:sldId id="4159" r:id="rId58"/>
    <p:sldId id="4160" r:id="rId59"/>
    <p:sldId id="4214" r:id="rId60"/>
    <p:sldId id="480" r:id="rId61"/>
    <p:sldId id="4172" r:id="rId62"/>
  </p:sldIdLst>
  <p:sldSz cx="9144000" cy="5184775"/>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B7F4F3-C5A1-4ECB-BC4D-C6E54C061472}">
          <p14:sldIdLst>
            <p14:sldId id="359"/>
            <p14:sldId id="324"/>
            <p14:sldId id="325"/>
          </p14:sldIdLst>
        </p14:section>
        <p14:section name="Untitled Section" id="{14A2415E-A890-4E1A-BEF1-BDF4AD7FA45D}">
          <p14:sldIdLst>
            <p14:sldId id="4195"/>
            <p14:sldId id="4174"/>
            <p14:sldId id="4182"/>
            <p14:sldId id="4241"/>
            <p14:sldId id="4242"/>
            <p14:sldId id="4245"/>
            <p14:sldId id="4243"/>
            <p14:sldId id="4247"/>
            <p14:sldId id="4251"/>
            <p14:sldId id="4249"/>
            <p14:sldId id="4250"/>
            <p14:sldId id="4197"/>
            <p14:sldId id="4227"/>
            <p14:sldId id="4230"/>
            <p14:sldId id="4228"/>
            <p14:sldId id="4217"/>
            <p14:sldId id="4240"/>
            <p14:sldId id="4184"/>
            <p14:sldId id="4186"/>
          </p14:sldIdLst>
        </p14:section>
        <p14:section name="Secțiune fără titlu" id="{693376C2-E3C8-4E1C-B629-1F21F3A95838}">
          <p14:sldIdLst>
            <p14:sldId id="4218"/>
            <p14:sldId id="4202"/>
            <p14:sldId id="4200"/>
            <p14:sldId id="4219"/>
            <p14:sldId id="4220"/>
            <p14:sldId id="4232"/>
            <p14:sldId id="4234"/>
            <p14:sldId id="4235"/>
            <p14:sldId id="4236"/>
            <p14:sldId id="4188"/>
            <p14:sldId id="4221"/>
            <p14:sldId id="4222"/>
            <p14:sldId id="4223"/>
            <p14:sldId id="4224"/>
            <p14:sldId id="4225"/>
            <p14:sldId id="4226"/>
            <p14:sldId id="4237"/>
            <p14:sldId id="4238"/>
            <p14:sldId id="4239"/>
            <p14:sldId id="4205"/>
            <p14:sldId id="4229"/>
            <p14:sldId id="4149"/>
            <p14:sldId id="4190"/>
            <p14:sldId id="4207"/>
            <p14:sldId id="4208"/>
            <p14:sldId id="4212"/>
            <p14:sldId id="4213"/>
            <p14:sldId id="4142"/>
            <p14:sldId id="4143"/>
            <p14:sldId id="4159"/>
            <p14:sldId id="4160"/>
            <p14:sldId id="4214"/>
            <p14:sldId id="480"/>
            <p14:sldId id="4172"/>
          </p14:sldIdLst>
        </p14:section>
      </p14:sectionLst>
    </p:ext>
    <p:ext uri="{EFAFB233-063F-42B5-8137-9DF3F51BA10A}">
      <p15:sldGuideLst xmlns:p15="http://schemas.microsoft.com/office/powerpoint/2012/main">
        <p15:guide id="1" orient="horz" pos="1633"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a:srgbClr val="C5DFB3"/>
    <a:srgbClr val="E7E7E5"/>
    <a:srgbClr val="8D8D8D"/>
    <a:srgbClr val="FFFFFF"/>
    <a:srgbClr val="CFCDC9"/>
    <a:srgbClr val="6C6463"/>
    <a:srgbClr val="651D32"/>
    <a:srgbClr val="0067B9"/>
    <a:srgbClr val="BA0C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92FDE-39A3-451B-1E16-70ADBDEB781E}" v="90" dt="2023-11-01T15:48:01.428"/>
    <p1510:client id="{828A07E7-D049-E6D5-BCAE-F50B74EDC70B}" v="15" dt="2023-11-01T13:39:42.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2991" autoAdjust="0"/>
  </p:normalViewPr>
  <p:slideViewPr>
    <p:cSldViewPr snapToGrid="0" snapToObjects="1">
      <p:cViewPr varScale="1">
        <p:scale>
          <a:sx n="149" d="100"/>
          <a:sy n="149" d="100"/>
        </p:scale>
        <p:origin x="546" y="108"/>
      </p:cViewPr>
      <p:guideLst>
        <p:guide orient="horz" pos="1633"/>
        <p:guide pos="2881"/>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 Arcusa" userId="5f5970b8-ced3-42a1-a690-9108e80206b7" providerId="ADAL" clId="{D64254AB-6214-482B-AD16-3E4E1A08F01F}"/>
    <pc:docChg chg="undo redo custSel addSld delSld modSld modSection">
      <pc:chgData name="Denis Arcusa" userId="5f5970b8-ced3-42a1-a690-9108e80206b7" providerId="ADAL" clId="{D64254AB-6214-482B-AD16-3E4E1A08F01F}" dt="2023-11-02T08:56:24.366" v="519" actId="13926"/>
      <pc:docMkLst>
        <pc:docMk/>
      </pc:docMkLst>
      <pc:sldChg chg="modSp mod">
        <pc:chgData name="Denis Arcusa" userId="5f5970b8-ced3-42a1-a690-9108e80206b7" providerId="ADAL" clId="{D64254AB-6214-482B-AD16-3E4E1A08F01F}" dt="2023-11-01T09:57:11.265" v="44" actId="6549"/>
        <pc:sldMkLst>
          <pc:docMk/>
          <pc:sldMk cId="1512415350" sldId="359"/>
        </pc:sldMkLst>
        <pc:spChg chg="mod">
          <ac:chgData name="Denis Arcusa" userId="5f5970b8-ced3-42a1-a690-9108e80206b7" providerId="ADAL" clId="{D64254AB-6214-482B-AD16-3E4E1A08F01F}" dt="2023-11-01T09:57:11.265" v="44" actId="6549"/>
          <ac:spMkLst>
            <pc:docMk/>
            <pc:sldMk cId="1512415350" sldId="359"/>
            <ac:spMk id="2" creationId="{10AEB27C-8F20-1E40-AB8D-935D89D8B9E8}"/>
          </ac:spMkLst>
        </pc:spChg>
        <pc:spChg chg="mod">
          <ac:chgData name="Denis Arcusa" userId="5f5970b8-ced3-42a1-a690-9108e80206b7" providerId="ADAL" clId="{D64254AB-6214-482B-AD16-3E4E1A08F01F}" dt="2023-11-01T09:54:24.106" v="6" actId="2711"/>
          <ac:spMkLst>
            <pc:docMk/>
            <pc:sldMk cId="1512415350" sldId="359"/>
            <ac:spMk id="4" creationId="{A73CA42B-B507-8344-A1BD-A9EAB61E810C}"/>
          </ac:spMkLst>
        </pc:spChg>
        <pc:spChg chg="mod">
          <ac:chgData name="Denis Arcusa" userId="5f5970b8-ced3-42a1-a690-9108e80206b7" providerId="ADAL" clId="{D64254AB-6214-482B-AD16-3E4E1A08F01F}" dt="2023-11-01T09:56:12.199" v="43" actId="255"/>
          <ac:spMkLst>
            <pc:docMk/>
            <pc:sldMk cId="1512415350" sldId="359"/>
            <ac:spMk id="5" creationId="{34BAB75B-0540-A444-9190-7D0722FC6DD7}"/>
          </ac:spMkLst>
        </pc:spChg>
        <pc:spChg chg="mod">
          <ac:chgData name="Denis Arcusa" userId="5f5970b8-ced3-42a1-a690-9108e80206b7" providerId="ADAL" clId="{D64254AB-6214-482B-AD16-3E4E1A08F01F}" dt="2023-11-01T09:55:02.064" v="25" actId="20577"/>
          <ac:spMkLst>
            <pc:docMk/>
            <pc:sldMk cId="1512415350" sldId="359"/>
            <ac:spMk id="9" creationId="{51D5FA94-597E-4C56-AB32-31AA0A628D03}"/>
          </ac:spMkLst>
        </pc:spChg>
      </pc:sldChg>
      <pc:sldChg chg="delSp modSp del mod">
        <pc:chgData name="Denis Arcusa" userId="5f5970b8-ced3-42a1-a690-9108e80206b7" providerId="ADAL" clId="{D64254AB-6214-482B-AD16-3E4E1A08F01F}" dt="2023-11-01T09:55:10.005" v="26" actId="47"/>
        <pc:sldMkLst>
          <pc:docMk/>
          <pc:sldMk cId="1135969874" sldId="4101"/>
        </pc:sldMkLst>
        <pc:spChg chg="del mod">
          <ac:chgData name="Denis Arcusa" userId="5f5970b8-ced3-42a1-a690-9108e80206b7" providerId="ADAL" clId="{D64254AB-6214-482B-AD16-3E4E1A08F01F}" dt="2023-11-01T09:52:25.301" v="3"/>
          <ac:spMkLst>
            <pc:docMk/>
            <pc:sldMk cId="1135969874" sldId="4101"/>
            <ac:spMk id="19" creationId="{5BC4AFE7-5BE4-755B-4F19-D504C42BE560}"/>
          </ac:spMkLst>
        </pc:spChg>
      </pc:sldChg>
      <pc:sldChg chg="modSp mod">
        <pc:chgData name="Denis Arcusa" userId="5f5970b8-ced3-42a1-a690-9108e80206b7" providerId="ADAL" clId="{D64254AB-6214-482B-AD16-3E4E1A08F01F}" dt="2023-11-01T15:59:17.480" v="518" actId="14100"/>
        <pc:sldMkLst>
          <pc:docMk/>
          <pc:sldMk cId="1129953990" sldId="4142"/>
        </pc:sldMkLst>
        <pc:graphicFrameChg chg="modGraphic">
          <ac:chgData name="Denis Arcusa" userId="5f5970b8-ced3-42a1-a690-9108e80206b7" providerId="ADAL" clId="{D64254AB-6214-482B-AD16-3E4E1A08F01F}" dt="2023-11-01T15:59:17.480" v="518" actId="14100"/>
          <ac:graphicFrameMkLst>
            <pc:docMk/>
            <pc:sldMk cId="1129953990" sldId="4142"/>
            <ac:graphicFrameMk id="15" creationId="{E250E402-B3E5-404F-A6D5-C12C41F562BE}"/>
          </ac:graphicFrameMkLst>
        </pc:graphicFrameChg>
      </pc:sldChg>
      <pc:sldChg chg="modSp mod">
        <pc:chgData name="Denis Arcusa" userId="5f5970b8-ced3-42a1-a690-9108e80206b7" providerId="ADAL" clId="{D64254AB-6214-482B-AD16-3E4E1A08F01F}" dt="2023-11-01T15:56:19.399" v="516" actId="1076"/>
        <pc:sldMkLst>
          <pc:docMk/>
          <pc:sldMk cId="4041604982" sldId="4144"/>
        </pc:sldMkLst>
        <pc:spChg chg="mod">
          <ac:chgData name="Denis Arcusa" userId="5f5970b8-ced3-42a1-a690-9108e80206b7" providerId="ADAL" clId="{D64254AB-6214-482B-AD16-3E4E1A08F01F}" dt="2023-11-01T09:55:40.147" v="32" actId="15"/>
          <ac:spMkLst>
            <pc:docMk/>
            <pc:sldMk cId="4041604982" sldId="4144"/>
            <ac:spMk id="2" creationId="{4FE72A61-6365-0A80-5C34-C476CDF3C1D2}"/>
          </ac:spMkLst>
        </pc:spChg>
        <pc:picChg chg="mod">
          <ac:chgData name="Denis Arcusa" userId="5f5970b8-ced3-42a1-a690-9108e80206b7" providerId="ADAL" clId="{D64254AB-6214-482B-AD16-3E4E1A08F01F}" dt="2023-11-01T15:56:19.399" v="516" actId="1076"/>
          <ac:picMkLst>
            <pc:docMk/>
            <pc:sldMk cId="4041604982" sldId="4144"/>
            <ac:picMk id="7" creationId="{3B7D6A9B-7451-157E-9B89-F45BB98F0C31}"/>
          </ac:picMkLst>
        </pc:picChg>
      </pc:sldChg>
      <pc:sldChg chg="modSp mod">
        <pc:chgData name="Denis Arcusa" userId="5f5970b8-ced3-42a1-a690-9108e80206b7" providerId="ADAL" clId="{D64254AB-6214-482B-AD16-3E4E1A08F01F}" dt="2023-11-01T12:38:18.708" v="503" actId="20577"/>
        <pc:sldMkLst>
          <pc:docMk/>
          <pc:sldMk cId="3996439380" sldId="4145"/>
        </pc:sldMkLst>
        <pc:spChg chg="mod">
          <ac:chgData name="Denis Arcusa" userId="5f5970b8-ced3-42a1-a690-9108e80206b7" providerId="ADAL" clId="{D64254AB-6214-482B-AD16-3E4E1A08F01F}" dt="2023-11-01T12:38:18.708" v="503" actId="20577"/>
          <ac:spMkLst>
            <pc:docMk/>
            <pc:sldMk cId="3996439380" sldId="4145"/>
            <ac:spMk id="2" creationId="{583B8A8B-32E4-A880-9DCC-23D128BA9168}"/>
          </ac:spMkLst>
        </pc:spChg>
        <pc:spChg chg="mod">
          <ac:chgData name="Denis Arcusa" userId="5f5970b8-ced3-42a1-a690-9108e80206b7" providerId="ADAL" clId="{D64254AB-6214-482B-AD16-3E4E1A08F01F}" dt="2023-11-01T10:10:52.233" v="165" actId="255"/>
          <ac:spMkLst>
            <pc:docMk/>
            <pc:sldMk cId="3996439380" sldId="4145"/>
            <ac:spMk id="6" creationId="{1CD1F896-1020-15D4-2A3C-29DBBADE007B}"/>
          </ac:spMkLst>
        </pc:spChg>
      </pc:sldChg>
      <pc:sldChg chg="modSp del mod">
        <pc:chgData name="Denis Arcusa" userId="5f5970b8-ced3-42a1-a690-9108e80206b7" providerId="ADAL" clId="{D64254AB-6214-482B-AD16-3E4E1A08F01F}" dt="2023-11-01T11:57:53.924" v="248" actId="47"/>
        <pc:sldMkLst>
          <pc:docMk/>
          <pc:sldMk cId="2048655341" sldId="4151"/>
        </pc:sldMkLst>
        <pc:spChg chg="mod">
          <ac:chgData name="Denis Arcusa" userId="5f5970b8-ced3-42a1-a690-9108e80206b7" providerId="ADAL" clId="{D64254AB-6214-482B-AD16-3E4E1A08F01F}" dt="2023-11-01T11:55:30.146" v="239" actId="20577"/>
          <ac:spMkLst>
            <pc:docMk/>
            <pc:sldMk cId="2048655341" sldId="4151"/>
            <ac:spMk id="2" creationId="{C988127B-51E5-0B0A-E005-389CA9256B9A}"/>
          </ac:spMkLst>
        </pc:spChg>
        <pc:spChg chg="mod">
          <ac:chgData name="Denis Arcusa" userId="5f5970b8-ced3-42a1-a690-9108e80206b7" providerId="ADAL" clId="{D64254AB-6214-482B-AD16-3E4E1A08F01F}" dt="2023-11-01T11:51:46.790" v="184" actId="20577"/>
          <ac:spMkLst>
            <pc:docMk/>
            <pc:sldMk cId="2048655341" sldId="4151"/>
            <ac:spMk id="6" creationId="{AD2133C5-4BD9-65C7-DC06-1F2166AF10E0}"/>
          </ac:spMkLst>
        </pc:spChg>
      </pc:sldChg>
      <pc:sldChg chg="del">
        <pc:chgData name="Denis Arcusa" userId="5f5970b8-ced3-42a1-a690-9108e80206b7" providerId="ADAL" clId="{D64254AB-6214-482B-AD16-3E4E1A08F01F}" dt="2023-11-01T11:58:07.255" v="250" actId="47"/>
        <pc:sldMkLst>
          <pc:docMk/>
          <pc:sldMk cId="2148795704" sldId="4158"/>
        </pc:sldMkLst>
      </pc:sldChg>
      <pc:sldChg chg="modSp mod">
        <pc:chgData name="Denis Arcusa" userId="5f5970b8-ced3-42a1-a690-9108e80206b7" providerId="ADAL" clId="{D64254AB-6214-482B-AD16-3E4E1A08F01F}" dt="2023-11-01T12:44:47.209" v="513" actId="20577"/>
        <pc:sldMkLst>
          <pc:docMk/>
          <pc:sldMk cId="3052092047" sldId="4172"/>
        </pc:sldMkLst>
        <pc:spChg chg="mod">
          <ac:chgData name="Denis Arcusa" userId="5f5970b8-ced3-42a1-a690-9108e80206b7" providerId="ADAL" clId="{D64254AB-6214-482B-AD16-3E4E1A08F01F}" dt="2023-11-01T12:44:47.209" v="513" actId="20577"/>
          <ac:spMkLst>
            <pc:docMk/>
            <pc:sldMk cId="3052092047" sldId="4172"/>
            <ac:spMk id="5" creationId="{676C3AD5-3CA5-EC67-F231-4599A0B196A9}"/>
          </ac:spMkLst>
        </pc:spChg>
      </pc:sldChg>
      <pc:sldChg chg="modSp mod">
        <pc:chgData name="Denis Arcusa" userId="5f5970b8-ced3-42a1-a690-9108e80206b7" providerId="ADAL" clId="{D64254AB-6214-482B-AD16-3E4E1A08F01F}" dt="2023-11-02T08:56:24.366" v="519" actId="13926"/>
        <pc:sldMkLst>
          <pc:docMk/>
          <pc:sldMk cId="2193658041" sldId="4173"/>
        </pc:sldMkLst>
        <pc:spChg chg="mod">
          <ac:chgData name="Denis Arcusa" userId="5f5970b8-ced3-42a1-a690-9108e80206b7" providerId="ADAL" clId="{D64254AB-6214-482B-AD16-3E4E1A08F01F}" dt="2023-11-02T08:56:24.366" v="519" actId="13926"/>
          <ac:spMkLst>
            <pc:docMk/>
            <pc:sldMk cId="2193658041" sldId="4173"/>
            <ac:spMk id="5" creationId="{676C3AD5-3CA5-EC67-F231-4599A0B196A9}"/>
          </ac:spMkLst>
        </pc:spChg>
      </pc:sldChg>
      <pc:sldChg chg="modSp mod">
        <pc:chgData name="Denis Arcusa" userId="5f5970b8-ced3-42a1-a690-9108e80206b7" providerId="ADAL" clId="{D64254AB-6214-482B-AD16-3E4E1A08F01F}" dt="2023-11-01T12:18:00.839" v="436" actId="113"/>
        <pc:sldMkLst>
          <pc:docMk/>
          <pc:sldMk cId="1858788226" sldId="4174"/>
        </pc:sldMkLst>
        <pc:spChg chg="mod">
          <ac:chgData name="Denis Arcusa" userId="5f5970b8-ced3-42a1-a690-9108e80206b7" providerId="ADAL" clId="{D64254AB-6214-482B-AD16-3E4E1A08F01F}" dt="2023-11-01T12:18:00.839" v="436" actId="113"/>
          <ac:spMkLst>
            <pc:docMk/>
            <pc:sldMk cId="1858788226" sldId="4174"/>
            <ac:spMk id="2" creationId="{4FE72A61-6365-0A80-5C34-C476CDF3C1D2}"/>
          </ac:spMkLst>
        </pc:spChg>
        <pc:spChg chg="mod">
          <ac:chgData name="Denis Arcusa" userId="5f5970b8-ced3-42a1-a690-9108e80206b7" providerId="ADAL" clId="{D64254AB-6214-482B-AD16-3E4E1A08F01F}" dt="2023-11-01T09:58:02.431" v="53" actId="255"/>
          <ac:spMkLst>
            <pc:docMk/>
            <pc:sldMk cId="1858788226" sldId="4174"/>
            <ac:spMk id="6" creationId="{D9FC288F-6045-3C92-5B44-72FAF3BB03E3}"/>
          </ac:spMkLst>
        </pc:spChg>
      </pc:sldChg>
      <pc:sldChg chg="modSp mod">
        <pc:chgData name="Denis Arcusa" userId="5f5970b8-ced3-42a1-a690-9108e80206b7" providerId="ADAL" clId="{D64254AB-6214-482B-AD16-3E4E1A08F01F}" dt="2023-11-01T11:51:28.286" v="183" actId="20577"/>
        <pc:sldMkLst>
          <pc:docMk/>
          <pc:sldMk cId="2647174020" sldId="4175"/>
        </pc:sldMkLst>
        <pc:spChg chg="mod">
          <ac:chgData name="Denis Arcusa" userId="5f5970b8-ced3-42a1-a690-9108e80206b7" providerId="ADAL" clId="{D64254AB-6214-482B-AD16-3E4E1A08F01F}" dt="2023-11-01T11:51:28.286" v="183" actId="20577"/>
          <ac:spMkLst>
            <pc:docMk/>
            <pc:sldMk cId="2647174020" sldId="4175"/>
            <ac:spMk id="2" creationId="{583B8A8B-32E4-A880-9DCC-23D128BA9168}"/>
          </ac:spMkLst>
        </pc:spChg>
        <pc:spChg chg="mod">
          <ac:chgData name="Denis Arcusa" userId="5f5970b8-ced3-42a1-a690-9108e80206b7" providerId="ADAL" clId="{D64254AB-6214-482B-AD16-3E4E1A08F01F}" dt="2023-11-01T10:17:48.944" v="175" actId="20577"/>
          <ac:spMkLst>
            <pc:docMk/>
            <pc:sldMk cId="2647174020" sldId="4175"/>
            <ac:spMk id="6" creationId="{1CD1F896-1020-15D4-2A3C-29DBBADE007B}"/>
          </ac:spMkLst>
        </pc:spChg>
      </pc:sldChg>
      <pc:sldChg chg="modSp mod">
        <pc:chgData name="Denis Arcusa" userId="5f5970b8-ced3-42a1-a690-9108e80206b7" providerId="ADAL" clId="{D64254AB-6214-482B-AD16-3E4E1A08F01F}" dt="2023-11-01T12:19:02.261" v="444" actId="2711"/>
        <pc:sldMkLst>
          <pc:docMk/>
          <pc:sldMk cId="2019010583" sldId="4177"/>
        </pc:sldMkLst>
        <pc:spChg chg="mod">
          <ac:chgData name="Denis Arcusa" userId="5f5970b8-ced3-42a1-a690-9108e80206b7" providerId="ADAL" clId="{D64254AB-6214-482B-AD16-3E4E1A08F01F}" dt="2023-11-01T12:19:02.261" v="444" actId="2711"/>
          <ac:spMkLst>
            <pc:docMk/>
            <pc:sldMk cId="2019010583" sldId="4177"/>
            <ac:spMk id="2" creationId="{C9B9E664-9E69-42D4-56AB-58D70671B784}"/>
          </ac:spMkLst>
        </pc:spChg>
        <pc:spChg chg="mod">
          <ac:chgData name="Denis Arcusa" userId="5f5970b8-ced3-42a1-a690-9108e80206b7" providerId="ADAL" clId="{D64254AB-6214-482B-AD16-3E4E1A08F01F}" dt="2023-11-01T11:59:40.066" v="258" actId="20577"/>
          <ac:spMkLst>
            <pc:docMk/>
            <pc:sldMk cId="2019010583" sldId="4177"/>
            <ac:spMk id="6" creationId="{F3A6FFEC-6BDD-BD3A-FC2D-351987B515DA}"/>
          </ac:spMkLst>
        </pc:spChg>
      </pc:sldChg>
      <pc:sldChg chg="modSp mod">
        <pc:chgData name="Denis Arcusa" userId="5f5970b8-ced3-42a1-a690-9108e80206b7" providerId="ADAL" clId="{D64254AB-6214-482B-AD16-3E4E1A08F01F}" dt="2023-11-01T12:40:21.063" v="504" actId="20577"/>
        <pc:sldMkLst>
          <pc:docMk/>
          <pc:sldMk cId="2685571207" sldId="4178"/>
        </pc:sldMkLst>
        <pc:spChg chg="mod">
          <ac:chgData name="Denis Arcusa" userId="5f5970b8-ced3-42a1-a690-9108e80206b7" providerId="ADAL" clId="{D64254AB-6214-482B-AD16-3E4E1A08F01F}" dt="2023-11-01T12:40:21.063" v="504" actId="20577"/>
          <ac:spMkLst>
            <pc:docMk/>
            <pc:sldMk cId="2685571207" sldId="4178"/>
            <ac:spMk id="2" creationId="{C988127B-51E5-0B0A-E005-389CA9256B9A}"/>
          </ac:spMkLst>
        </pc:spChg>
        <pc:spChg chg="mod">
          <ac:chgData name="Denis Arcusa" userId="5f5970b8-ced3-42a1-a690-9108e80206b7" providerId="ADAL" clId="{D64254AB-6214-482B-AD16-3E4E1A08F01F}" dt="2023-11-01T11:55:47.522" v="240" actId="20577"/>
          <ac:spMkLst>
            <pc:docMk/>
            <pc:sldMk cId="2685571207" sldId="4178"/>
            <ac:spMk id="6" creationId="{AD2133C5-4BD9-65C7-DC06-1F2166AF10E0}"/>
          </ac:spMkLst>
        </pc:spChg>
      </pc:sldChg>
      <pc:sldChg chg="modSp mod">
        <pc:chgData name="Denis Arcusa" userId="5f5970b8-ced3-42a1-a690-9108e80206b7" providerId="ADAL" clId="{D64254AB-6214-482B-AD16-3E4E1A08F01F}" dt="2023-11-01T11:56:50.565" v="247" actId="20577"/>
        <pc:sldMkLst>
          <pc:docMk/>
          <pc:sldMk cId="1443108979" sldId="4179"/>
        </pc:sldMkLst>
        <pc:spChg chg="mod">
          <ac:chgData name="Denis Arcusa" userId="5f5970b8-ced3-42a1-a690-9108e80206b7" providerId="ADAL" clId="{D64254AB-6214-482B-AD16-3E4E1A08F01F}" dt="2023-11-01T11:56:50.565" v="247" actId="20577"/>
          <ac:spMkLst>
            <pc:docMk/>
            <pc:sldMk cId="1443108979" sldId="4179"/>
            <ac:spMk id="2" creationId="{C988127B-51E5-0B0A-E005-389CA9256B9A}"/>
          </ac:spMkLst>
        </pc:spChg>
      </pc:sldChg>
      <pc:sldChg chg="modSp mod">
        <pc:chgData name="Denis Arcusa" userId="5f5970b8-ced3-42a1-a690-9108e80206b7" providerId="ADAL" clId="{D64254AB-6214-482B-AD16-3E4E1A08F01F}" dt="2023-11-01T12:18:39.311" v="443" actId="20577"/>
        <pc:sldMkLst>
          <pc:docMk/>
          <pc:sldMk cId="1437893167" sldId="4180"/>
        </pc:sldMkLst>
        <pc:spChg chg="mod">
          <ac:chgData name="Denis Arcusa" userId="5f5970b8-ced3-42a1-a690-9108e80206b7" providerId="ADAL" clId="{D64254AB-6214-482B-AD16-3E4E1A08F01F}" dt="2023-11-01T12:18:39.311" v="443" actId="20577"/>
          <ac:spMkLst>
            <pc:docMk/>
            <pc:sldMk cId="1437893167" sldId="4180"/>
            <ac:spMk id="2" creationId="{4FE72A61-6365-0A80-5C34-C476CDF3C1D2}"/>
          </ac:spMkLst>
        </pc:spChg>
      </pc:sldChg>
      <pc:sldChg chg="modSp add del mod">
        <pc:chgData name="Denis Arcusa" userId="5f5970b8-ced3-42a1-a690-9108e80206b7" providerId="ADAL" clId="{D64254AB-6214-482B-AD16-3E4E1A08F01F}" dt="2023-11-01T11:57:56.374" v="249" actId="47"/>
        <pc:sldMkLst>
          <pc:docMk/>
          <pc:sldMk cId="2228603530" sldId="4181"/>
        </pc:sldMkLst>
        <pc:spChg chg="mod">
          <ac:chgData name="Denis Arcusa" userId="5f5970b8-ced3-42a1-a690-9108e80206b7" providerId="ADAL" clId="{D64254AB-6214-482B-AD16-3E4E1A08F01F}" dt="2023-11-01T11:54:24.877" v="216" actId="6549"/>
          <ac:spMkLst>
            <pc:docMk/>
            <pc:sldMk cId="2228603530" sldId="4181"/>
            <ac:spMk id="2" creationId="{C988127B-51E5-0B0A-E005-389CA9256B9A}"/>
          </ac:spMkLst>
        </pc:spChg>
      </pc:sldChg>
      <pc:sldMasterChg chg="delSldLayout">
        <pc:chgData name="Denis Arcusa" userId="5f5970b8-ced3-42a1-a690-9108e80206b7" providerId="ADAL" clId="{D64254AB-6214-482B-AD16-3E4E1A08F01F}" dt="2023-11-01T09:55:10.005" v="26" actId="47"/>
        <pc:sldMasterMkLst>
          <pc:docMk/>
          <pc:sldMasterMk cId="2464003531" sldId="2147483759"/>
        </pc:sldMasterMkLst>
        <pc:sldLayoutChg chg="del">
          <pc:chgData name="Denis Arcusa" userId="5f5970b8-ced3-42a1-a690-9108e80206b7" providerId="ADAL" clId="{D64254AB-6214-482B-AD16-3E4E1A08F01F}" dt="2023-11-01T09:55:10.005" v="26" actId="47"/>
          <pc:sldLayoutMkLst>
            <pc:docMk/>
            <pc:sldMasterMk cId="2464003531" sldId="2147483759"/>
            <pc:sldLayoutMk cId="2835064841" sldId="2147483792"/>
          </pc:sldLayoutMkLst>
        </pc:sldLayoutChg>
      </pc:sldMasterChg>
    </pc:docChg>
  </pc:docChgLst>
  <pc:docChgLst>
    <pc:chgData name="Valeria Plamadeala" userId="S::vplamadeala@dexisonline.com::5ca10f28-3ae6-4710-a808-e1b9f2f119b9" providerId="AD" clId="Web-{21792FDE-39A3-451B-1E16-70ADBDEB781E}"/>
    <pc:docChg chg="modSld">
      <pc:chgData name="Valeria Plamadeala" userId="S::vplamadeala@dexisonline.com::5ca10f28-3ae6-4710-a808-e1b9f2f119b9" providerId="AD" clId="Web-{21792FDE-39A3-451B-1E16-70ADBDEB781E}" dt="2023-11-01T15:48:01.428" v="27" actId="1076"/>
      <pc:docMkLst>
        <pc:docMk/>
      </pc:docMkLst>
      <pc:sldChg chg="modSp">
        <pc:chgData name="Valeria Plamadeala" userId="S::vplamadeala@dexisonline.com::5ca10f28-3ae6-4710-a808-e1b9f2f119b9" providerId="AD" clId="Web-{21792FDE-39A3-451B-1E16-70ADBDEB781E}" dt="2023-11-01T15:48:01.428" v="27" actId="1076"/>
        <pc:sldMkLst>
          <pc:docMk/>
          <pc:sldMk cId="1129953990" sldId="4142"/>
        </pc:sldMkLst>
        <pc:graphicFrameChg chg="mod modGraphic">
          <ac:chgData name="Valeria Plamadeala" userId="S::vplamadeala@dexisonline.com::5ca10f28-3ae6-4710-a808-e1b9f2f119b9" providerId="AD" clId="Web-{21792FDE-39A3-451B-1E16-70ADBDEB781E}" dt="2023-11-01T15:48:01.428" v="27" actId="1076"/>
          <ac:graphicFrameMkLst>
            <pc:docMk/>
            <pc:sldMk cId="1129953990" sldId="4142"/>
            <ac:graphicFrameMk id="15" creationId="{E250E402-B3E5-404F-A6D5-C12C41F562BE}"/>
          </ac:graphicFrameMkLst>
        </pc:graphicFrameChg>
      </pc:sldChg>
      <pc:sldChg chg="modSp">
        <pc:chgData name="Valeria Plamadeala" userId="S::vplamadeala@dexisonline.com::5ca10f28-3ae6-4710-a808-e1b9f2f119b9" providerId="AD" clId="Web-{21792FDE-39A3-451B-1E16-70ADBDEB781E}" dt="2023-11-01T15:42:02.446" v="2"/>
        <pc:sldMkLst>
          <pc:docMk/>
          <pc:sldMk cId="759905" sldId="4159"/>
        </pc:sldMkLst>
        <pc:graphicFrameChg chg="modGraphic">
          <ac:chgData name="Valeria Plamadeala" userId="S::vplamadeala@dexisonline.com::5ca10f28-3ae6-4710-a808-e1b9f2f119b9" providerId="AD" clId="Web-{21792FDE-39A3-451B-1E16-70ADBDEB781E}" dt="2023-11-01T15:42:02.446" v="2"/>
          <ac:graphicFrameMkLst>
            <pc:docMk/>
            <pc:sldMk cId="759905" sldId="4159"/>
            <ac:graphicFrameMk id="10" creationId="{52D596DB-CA40-23D9-4110-F365F5B38F6C}"/>
          </ac:graphicFrameMkLst>
        </pc:graphicFrameChg>
      </pc:sldChg>
    </pc:docChg>
  </pc:docChgLst>
  <pc:docChgLst>
    <pc:chgData name="Valeria Plamadeala" userId="S::vplamadeala@dexisonline.com::5ca10f28-3ae6-4710-a808-e1b9f2f119b9" providerId="AD" clId="Web-{4C1450C0-E055-A994-0AB9-1EF4A3AE4232}"/>
    <pc:docChg chg="addSld modSld modSection">
      <pc:chgData name="Valeria Plamadeala" userId="S::vplamadeala@dexisonline.com::5ca10f28-3ae6-4710-a808-e1b9f2f119b9" providerId="AD" clId="Web-{4C1450C0-E055-A994-0AB9-1EF4A3AE4232}" dt="2023-10-30T09:40:28.502" v="58" actId="20577"/>
      <pc:docMkLst>
        <pc:docMk/>
      </pc:docMkLst>
      <pc:sldChg chg="modSp">
        <pc:chgData name="Valeria Plamadeala" userId="S::vplamadeala@dexisonline.com::5ca10f28-3ae6-4710-a808-e1b9f2f119b9" providerId="AD" clId="Web-{4C1450C0-E055-A994-0AB9-1EF4A3AE4232}" dt="2023-10-30T09:34:37.682" v="31" actId="20577"/>
        <pc:sldMkLst>
          <pc:docMk/>
          <pc:sldMk cId="4041604982" sldId="4144"/>
        </pc:sldMkLst>
        <pc:spChg chg="mod">
          <ac:chgData name="Valeria Plamadeala" userId="S::vplamadeala@dexisonline.com::5ca10f28-3ae6-4710-a808-e1b9f2f119b9" providerId="AD" clId="Web-{4C1450C0-E055-A994-0AB9-1EF4A3AE4232}" dt="2023-10-30T09:34:37.682" v="31" actId="20577"/>
          <ac:spMkLst>
            <pc:docMk/>
            <pc:sldMk cId="4041604982" sldId="4144"/>
            <ac:spMk id="2" creationId="{4FE72A61-6365-0A80-5C34-C476CDF3C1D2}"/>
          </ac:spMkLst>
        </pc:spChg>
      </pc:sldChg>
      <pc:sldChg chg="modSp">
        <pc:chgData name="Valeria Plamadeala" userId="S::vplamadeala@dexisonline.com::5ca10f28-3ae6-4710-a808-e1b9f2f119b9" providerId="AD" clId="Web-{4C1450C0-E055-A994-0AB9-1EF4A3AE4232}" dt="2023-10-30T09:40:28.502" v="58" actId="20577"/>
        <pc:sldMkLst>
          <pc:docMk/>
          <pc:sldMk cId="3052092047" sldId="4172"/>
        </pc:sldMkLst>
        <pc:spChg chg="mod">
          <ac:chgData name="Valeria Plamadeala" userId="S::vplamadeala@dexisonline.com::5ca10f28-3ae6-4710-a808-e1b9f2f119b9" providerId="AD" clId="Web-{4C1450C0-E055-A994-0AB9-1EF4A3AE4232}" dt="2023-10-30T09:40:28.502" v="58" actId="20577"/>
          <ac:spMkLst>
            <pc:docMk/>
            <pc:sldMk cId="3052092047" sldId="4172"/>
            <ac:spMk id="5" creationId="{676C3AD5-3CA5-EC67-F231-4599A0B196A9}"/>
          </ac:spMkLst>
        </pc:spChg>
      </pc:sldChg>
      <pc:sldChg chg="modSp">
        <pc:chgData name="Valeria Plamadeala" userId="S::vplamadeala@dexisonline.com::5ca10f28-3ae6-4710-a808-e1b9f2f119b9" providerId="AD" clId="Web-{4C1450C0-E055-A994-0AB9-1EF4A3AE4232}" dt="2023-10-30T09:38:56.781" v="54" actId="20577"/>
        <pc:sldMkLst>
          <pc:docMk/>
          <pc:sldMk cId="2193658041" sldId="4173"/>
        </pc:sldMkLst>
        <pc:spChg chg="mod">
          <ac:chgData name="Valeria Plamadeala" userId="S::vplamadeala@dexisonline.com::5ca10f28-3ae6-4710-a808-e1b9f2f119b9" providerId="AD" clId="Web-{4C1450C0-E055-A994-0AB9-1EF4A3AE4232}" dt="2023-10-30T09:38:56.781" v="54" actId="20577"/>
          <ac:spMkLst>
            <pc:docMk/>
            <pc:sldMk cId="2193658041" sldId="4173"/>
            <ac:spMk id="5" creationId="{676C3AD5-3CA5-EC67-F231-4599A0B196A9}"/>
          </ac:spMkLst>
        </pc:spChg>
      </pc:sldChg>
      <pc:sldChg chg="modSp">
        <pc:chgData name="Valeria Plamadeala" userId="S::vplamadeala@dexisonline.com::5ca10f28-3ae6-4710-a808-e1b9f2f119b9" providerId="AD" clId="Web-{4C1450C0-E055-A994-0AB9-1EF4A3AE4232}" dt="2023-10-30T09:36:24.012" v="42" actId="20577"/>
        <pc:sldMkLst>
          <pc:docMk/>
          <pc:sldMk cId="1858788226" sldId="4174"/>
        </pc:sldMkLst>
        <pc:spChg chg="mod">
          <ac:chgData name="Valeria Plamadeala" userId="S::vplamadeala@dexisonline.com::5ca10f28-3ae6-4710-a808-e1b9f2f119b9" providerId="AD" clId="Web-{4C1450C0-E055-A994-0AB9-1EF4A3AE4232}" dt="2023-10-30T09:36:24.012" v="42" actId="20577"/>
          <ac:spMkLst>
            <pc:docMk/>
            <pc:sldMk cId="1858788226" sldId="4174"/>
            <ac:spMk id="2" creationId="{4FE72A61-6365-0A80-5C34-C476CDF3C1D2}"/>
          </ac:spMkLst>
        </pc:spChg>
      </pc:sldChg>
      <pc:sldChg chg="modSp">
        <pc:chgData name="Valeria Plamadeala" userId="S::vplamadeala@dexisonline.com::5ca10f28-3ae6-4710-a808-e1b9f2f119b9" providerId="AD" clId="Web-{4C1450C0-E055-A994-0AB9-1EF4A3AE4232}" dt="2023-10-30T09:37:34.279" v="52" actId="14100"/>
        <pc:sldMkLst>
          <pc:docMk/>
          <pc:sldMk cId="2647174020" sldId="4175"/>
        </pc:sldMkLst>
        <pc:spChg chg="mod">
          <ac:chgData name="Valeria Plamadeala" userId="S::vplamadeala@dexisonline.com::5ca10f28-3ae6-4710-a808-e1b9f2f119b9" providerId="AD" clId="Web-{4C1450C0-E055-A994-0AB9-1EF4A3AE4232}" dt="2023-10-30T09:37:34.279" v="52" actId="14100"/>
          <ac:spMkLst>
            <pc:docMk/>
            <pc:sldMk cId="2647174020" sldId="4175"/>
            <ac:spMk id="2" creationId="{583B8A8B-32E4-A880-9DCC-23D128BA9168}"/>
          </ac:spMkLst>
        </pc:spChg>
      </pc:sldChg>
      <pc:sldChg chg="modSp add replId">
        <pc:chgData name="Valeria Plamadeala" userId="S::vplamadeala@dexisonline.com::5ca10f28-3ae6-4710-a808-e1b9f2f119b9" providerId="AD" clId="Web-{4C1450C0-E055-A994-0AB9-1EF4A3AE4232}" dt="2023-10-30T09:37:04.576" v="51" actId="20577"/>
        <pc:sldMkLst>
          <pc:docMk/>
          <pc:sldMk cId="1437893167" sldId="4180"/>
        </pc:sldMkLst>
        <pc:spChg chg="mod">
          <ac:chgData name="Valeria Plamadeala" userId="S::vplamadeala@dexisonline.com::5ca10f28-3ae6-4710-a808-e1b9f2f119b9" providerId="AD" clId="Web-{4C1450C0-E055-A994-0AB9-1EF4A3AE4232}" dt="2023-10-30T09:37:04.576" v="51" actId="20577"/>
          <ac:spMkLst>
            <pc:docMk/>
            <pc:sldMk cId="1437893167" sldId="4180"/>
            <ac:spMk id="2" creationId="{4FE72A61-6365-0A80-5C34-C476CDF3C1D2}"/>
          </ac:spMkLst>
        </pc:spChg>
      </pc:sldChg>
    </pc:docChg>
  </pc:docChgLst>
  <pc:docChgLst>
    <pc:chgData name="Valeria Plamadeala" userId="S::vplamadeala@dexisonline.com::5ca10f28-3ae6-4710-a808-e1b9f2f119b9" providerId="AD" clId="Web-{828A07E7-D049-E6D5-BCAE-F50B74EDC70B}"/>
    <pc:docChg chg="modSld">
      <pc:chgData name="Valeria Plamadeala" userId="S::vplamadeala@dexisonline.com::5ca10f28-3ae6-4710-a808-e1b9f2f119b9" providerId="AD" clId="Web-{828A07E7-D049-E6D5-BCAE-F50B74EDC70B}" dt="2023-11-01T13:39:42.300" v="15" actId="20577"/>
      <pc:docMkLst>
        <pc:docMk/>
      </pc:docMkLst>
      <pc:sldChg chg="modSp">
        <pc:chgData name="Valeria Plamadeala" userId="S::vplamadeala@dexisonline.com::5ca10f28-3ae6-4710-a808-e1b9f2f119b9" providerId="AD" clId="Web-{828A07E7-D049-E6D5-BCAE-F50B74EDC70B}" dt="2023-11-01T13:39:42.300" v="15" actId="20577"/>
        <pc:sldMkLst>
          <pc:docMk/>
          <pc:sldMk cId="3996439380" sldId="4145"/>
        </pc:sldMkLst>
        <pc:spChg chg="mod">
          <ac:chgData name="Valeria Plamadeala" userId="S::vplamadeala@dexisonline.com::5ca10f28-3ae6-4710-a808-e1b9f2f119b9" providerId="AD" clId="Web-{828A07E7-D049-E6D5-BCAE-F50B74EDC70B}" dt="2023-11-01T13:39:42.300" v="15" actId="20577"/>
          <ac:spMkLst>
            <pc:docMk/>
            <pc:sldMk cId="3996439380" sldId="4145"/>
            <ac:spMk id="2" creationId="{583B8A8B-32E4-A880-9DCC-23D128BA916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C64D9E48-5E7F-D24C-87D5-695B18367D24}" type="datetimeFigureOut">
              <a:rPr lang="en-US" smtClean="0"/>
              <a:t>2/3/2025</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B6CB10C2-C6DD-5A4A-BF1B-B012B8BA4284}" type="slidenum">
              <a:rPr lang="en-US" smtClean="0"/>
              <a:t>‹#›</a:t>
            </a:fld>
            <a:endParaRPr lang="en-US"/>
          </a:p>
        </p:txBody>
      </p:sp>
    </p:spTree>
    <p:extLst>
      <p:ext uri="{BB962C8B-B14F-4D97-AF65-F5344CB8AC3E}">
        <p14:creationId xmlns:p14="http://schemas.microsoft.com/office/powerpoint/2010/main" val="3097975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B86357CE-B3EB-1B4A-84E5-C1E2DF427ABD}" type="datetimeFigureOut">
              <a:rPr lang="en-US" smtClean="0"/>
              <a:t>2/3/2025</a:t>
            </a:fld>
            <a:endParaRPr lang="en-US"/>
          </a:p>
        </p:txBody>
      </p:sp>
      <p:sp>
        <p:nvSpPr>
          <p:cNvPr id="4" name="Slide Image Placeholder 3"/>
          <p:cNvSpPr>
            <a:spLocks noGrp="1" noRot="1" noChangeAspect="1"/>
          </p:cNvSpPr>
          <p:nvPr>
            <p:ph type="sldImg" idx="2"/>
          </p:nvPr>
        </p:nvSpPr>
        <p:spPr>
          <a:xfrm>
            <a:off x="104775" y="739775"/>
            <a:ext cx="6526213" cy="37004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824A558B-E4E9-A94A-B9C1-029E46A76ABA}" type="slidenum">
              <a:rPr lang="en-US" smtClean="0"/>
              <a:t>‹#›</a:t>
            </a:fld>
            <a:endParaRPr lang="en-US"/>
          </a:p>
        </p:txBody>
      </p:sp>
    </p:spTree>
    <p:extLst>
      <p:ext uri="{BB962C8B-B14F-4D97-AF65-F5344CB8AC3E}">
        <p14:creationId xmlns:p14="http://schemas.microsoft.com/office/powerpoint/2010/main" val="30689379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ro-MD"/>
              <a:t>Calculul acțiunilor: realizate în anul 2021 și 2022 </a:t>
            </a:r>
            <a:endParaRPr lang="ru-MD"/>
          </a:p>
        </p:txBody>
      </p:sp>
      <p:sp>
        <p:nvSpPr>
          <p:cNvPr id="4" name="Substituent număr diapozitiv 3"/>
          <p:cNvSpPr>
            <a:spLocks noGrp="1"/>
          </p:cNvSpPr>
          <p:nvPr>
            <p:ph type="sldNum" sz="quarter" idx="5"/>
          </p:nvPr>
        </p:nvSpPr>
        <p:spPr/>
        <p:txBody>
          <a:bodyPr/>
          <a:lstStyle/>
          <a:p>
            <a:fld id="{824A558B-E4E9-A94A-B9C1-029E46A76ABA}" type="slidenum">
              <a:rPr lang="en-US" smtClean="0"/>
              <a:t>55</a:t>
            </a:fld>
            <a:endParaRPr lang="en-US"/>
          </a:p>
        </p:txBody>
      </p:sp>
    </p:spTree>
    <p:extLst>
      <p:ext uri="{BB962C8B-B14F-4D97-AF65-F5344CB8AC3E}">
        <p14:creationId xmlns:p14="http://schemas.microsoft.com/office/powerpoint/2010/main" val="3685085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1" y="153988"/>
            <a:ext cx="8839200"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94BE6F61-BFD2-1C46-B333-1A14B328DEC8}" type="datetime1">
              <a:rPr lang="en-US" smtClean="0"/>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88307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C63DA0A2-A4AA-EA40-B5C3-AA6C4A3A6E0E}"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39252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4B442AE-B013-8648-A7CC-6CBF24268C23}"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207058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23C88AD-649E-3E4E-9C00-F8B585DCF751}"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22565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95787867-7E8D-5548-AF86-7DABE3942157}"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3480107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89436196-7028-B342-A3AA-3FEBFB3E29B4}" type="datetime1">
              <a:rPr lang="en-US" smtClean="0"/>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508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D1AE1DE4-267B-0149-A773-8DC9FE924579}"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482703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AEA5F33E-63D8-B248-90CE-1598BA5241DD}"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2083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BEF4E09-BECB-D842-8714-4F6D99218255}" type="datetime1">
              <a:rPr lang="en-US" smtClean="0"/>
              <a:t>2/3/2025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85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5B27DFC4-840F-4547-AE3C-773400A76BD5}"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406632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25BEADE6-79A4-C243-8827-800CFB443D55}" type="datetime1">
              <a:rPr lang="en-US" smtClean="0"/>
              <a:t>2/3/2025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1465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1801B27-58A5-3C4C-A510-336F32010548}"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32527712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F4FCD72A-4E51-6E4A-B45D-B87D1B83163C}"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254325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C190158-54EF-8E48-B4E5-B3B8E66B4050}"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4121407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CE6E4D30-59AC-244E-A65A-A388CAB1E0C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63192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ED838423-2E71-D144-B04A-7C473F5387BA}"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205330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B83BAC48-80A5-1842-86D2-F9F2208306BF}"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34227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5655B826-8391-7F41-9BB0-7398F74C32F3}"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706297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5362119D-46E8-8841-B710-BBDF442EDA79}"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94845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424D1438-B03E-314E-9633-683F3F7B2CE6}"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956076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671BCBEC-F517-2B45-BC55-E11E9867F522}" type="datetime1">
              <a:rPr lang="en-US" smtClean="0"/>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875182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CDC96304-8D6B-AA4D-BC58-441F7CE6FF22}" type="datetime1">
              <a:rPr lang="en-US" smtClean="0"/>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a:extLst>
              <a:ext uri="{FF2B5EF4-FFF2-40B4-BE49-F238E27FC236}">
                <a16:creationId xmlns:a16="http://schemas.microsoft.com/office/drawing/2014/main" id="{DAAB593E-5C0E-2A7B-AC3D-43DE1717EBF5}"/>
              </a:ext>
            </a:extLst>
          </p:cNvPr>
          <p:cNvPicPr>
            <a:picLocks noChangeAspect="1"/>
          </p:cNvPicPr>
          <p:nvPr userDrawn="1"/>
        </p:nvPicPr>
        <p:blipFill>
          <a:blip r:embed="rId2"/>
          <a:stretch>
            <a:fillRect/>
          </a:stretch>
        </p:blipFill>
        <p:spPr>
          <a:xfrm>
            <a:off x="152401" y="2592387"/>
            <a:ext cx="8839200" cy="2440594"/>
          </a:xfrm>
          <a:prstGeom prst="rect">
            <a:avLst/>
          </a:prstGeom>
        </p:spPr>
      </p:pic>
    </p:spTree>
    <p:extLst>
      <p:ext uri="{BB962C8B-B14F-4D97-AF65-F5344CB8AC3E}">
        <p14:creationId xmlns:p14="http://schemas.microsoft.com/office/powerpoint/2010/main" val="2072358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B3412D66-7FC5-5B4B-AC08-813C05A72D57}" type="datetime1">
              <a:rPr lang="en-US" smtClean="0"/>
              <a:t>2/3/2025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49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2671731-52BA-5B40-A782-3204A7F8ACFF}"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26852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84FBFE78-741B-D54C-8A80-4C6BF351F1D9}"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28296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1" y="153988"/>
            <a:ext cx="8839199" cy="4876800"/>
          </a:xfrm>
          <a:prstGeom prst="rect">
            <a:avLst/>
          </a:prstGeom>
        </p:spPr>
      </p:pic>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4016915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155499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2/3/2025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3537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39388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597463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146285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511454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63328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C6B2C6E5-FD71-0348-98A6-18EEFEEC5C35}" type="datetime1">
              <a:rPr lang="en-US" smtClean="0"/>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296987"/>
            <a:ext cx="7772401" cy="3200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160972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356399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4326848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64908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102450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885155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07731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775437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7762063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0" y="153987"/>
            <a:ext cx="8839201" cy="4876800"/>
          </a:xfrm>
          <a:prstGeom prst="rect">
            <a:avLst/>
          </a:prstGeom>
        </p:spPr>
      </p:pic>
      <p:sp>
        <p:nvSpPr>
          <p:cNvPr id="5" name="Text Placeholder 4"/>
          <p:cNvSpPr>
            <a:spLocks noGrp="1"/>
          </p:cNvSpPr>
          <p:nvPr>
            <p:ph type="body" sz="quarter" idx="12" hasCustomPrompt="1"/>
          </p:nvPr>
        </p:nvSpPr>
        <p:spPr>
          <a:xfrm rot="16200000">
            <a:off x="7862313"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2/3/2025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21691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1601789"/>
            <a:ext cx="3886200" cy="1209781"/>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3135208"/>
            <a:ext cx="3429000" cy="1209781"/>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2973387"/>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569937"/>
            <a:ext cx="1369672" cy="410902"/>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121856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7772401"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B0A6E98C-416E-AC4F-B548-FC0EB092CC1C}"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860425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534989"/>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1" y="4844639"/>
            <a:ext cx="2133600" cy="186148"/>
          </a:xfrm>
        </p:spPr>
        <p:txBody>
          <a:bodyPr/>
          <a:lstStyle>
            <a:lvl1pPr>
              <a:defRPr>
                <a:solidFill>
                  <a:srgbClr val="FFFFFF"/>
                </a:solidFill>
              </a:defRPr>
            </a:lvl1pPr>
          </a:lstStyle>
          <a:p>
            <a:fld id="{C3349C05-927F-3348-96DF-9086CF2761D6}" type="datetime1">
              <a:rPr lang="en-US" smtClean="0"/>
              <a:t>2/3/2025</a:t>
            </a:fld>
            <a:endParaRPr lang="en-US"/>
          </a:p>
        </p:txBody>
      </p:sp>
      <p:sp>
        <p:nvSpPr>
          <p:cNvPr id="4" name="Footer Placeholder 3"/>
          <p:cNvSpPr>
            <a:spLocks noGrp="1"/>
          </p:cNvSpPr>
          <p:nvPr>
            <p:ph type="ftr" sz="quarter" idx="11"/>
          </p:nvPr>
        </p:nvSpPr>
        <p:spPr>
          <a:xfrm>
            <a:off x="3124201" y="4844639"/>
            <a:ext cx="2895600" cy="186148"/>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1" y="4844639"/>
            <a:ext cx="2133600" cy="186148"/>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770" y="4344987"/>
            <a:ext cx="1369672" cy="410902"/>
          </a:xfrm>
          <a:prstGeom prst="rect">
            <a:avLst/>
          </a:prstGeom>
          <a:effectLst/>
        </p:spPr>
      </p:pic>
      <p:cxnSp>
        <p:nvCxnSpPr>
          <p:cNvPr id="13" name="Straight Connector 12"/>
          <p:cNvCxnSpPr/>
          <p:nvPr userDrawn="1"/>
        </p:nvCxnSpPr>
        <p:spPr>
          <a:xfrm>
            <a:off x="746760" y="687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9889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3644226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898880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015516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pic>
        <p:nvPicPr>
          <p:cNvPr id="4" name="Picture 3" descr="A picture containing text, metalware, gear&#10;&#10;Description automatically generated">
            <a:extLst>
              <a:ext uri="{FF2B5EF4-FFF2-40B4-BE49-F238E27FC236}">
                <a16:creationId xmlns:a16="http://schemas.microsoft.com/office/drawing/2014/main" id="{1D915408-EB00-30AF-B2D5-74248FACBD10}"/>
              </a:ext>
            </a:extLst>
          </p:cNvPr>
          <p:cNvPicPr>
            <a:picLocks noChangeAspect="1"/>
          </p:cNvPicPr>
          <p:nvPr userDrawn="1"/>
        </p:nvPicPr>
        <p:blipFill>
          <a:blip r:embed="rId2"/>
          <a:stretch>
            <a:fillRect/>
          </a:stretch>
        </p:blipFill>
        <p:spPr>
          <a:xfrm>
            <a:off x="152399" y="2592385"/>
            <a:ext cx="8839200" cy="2440596"/>
          </a:xfrm>
          <a:prstGeom prst="rect">
            <a:avLst/>
          </a:prstGeom>
        </p:spPr>
      </p:pic>
    </p:spTree>
    <p:extLst>
      <p:ext uri="{BB962C8B-B14F-4D97-AF65-F5344CB8AC3E}">
        <p14:creationId xmlns:p14="http://schemas.microsoft.com/office/powerpoint/2010/main" val="4028223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64275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870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2/3/2025</a:t>
            </a:fld>
            <a:endParaRPr lang="en-US"/>
          </a:p>
        </p:txBody>
      </p:sp>
      <p:sp>
        <p:nvSpPr>
          <p:cNvPr id="9"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296987"/>
            <a:ext cx="7772401" cy="320040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4315899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AB18E012-EC0C-1649-A039-CB178266D114}"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8526116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39C62A9A-2216-F44B-AFF9-136AA601C377}"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317878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5" y="1296987"/>
            <a:ext cx="3809695"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1" y="1296987"/>
            <a:ext cx="38103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D45063A1-27C1-5447-A2EF-82A9EC106839}"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782065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1" y="2592387"/>
            <a:ext cx="8839200" cy="244059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320375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745607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1" y="153989"/>
            <a:ext cx="4419599" cy="4876799"/>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pPr/>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4427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5" y="2191903"/>
            <a:ext cx="3885895"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836945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96E4-6936-7C7D-75C7-6F640AC1FD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3B116-A553-D734-166E-03FC309464A5}"/>
              </a:ext>
            </a:extLst>
          </p:cNvPr>
          <p:cNvSpPr>
            <a:spLocks noGrp="1"/>
          </p:cNvSpPr>
          <p:nvPr>
            <p:ph type="dt" sz="half" idx="10"/>
          </p:nvPr>
        </p:nvSpPr>
        <p:spPr/>
        <p:txBody>
          <a:bodyPr/>
          <a:lstStyle/>
          <a:p>
            <a:fld id="{7C017F59-29DA-6F48-B92A-5AD511CC2D63}" type="datetime1">
              <a:rPr lang="en-US" smtClean="0"/>
              <a:pPr/>
              <a:t>2/3/2025</a:t>
            </a:fld>
            <a:endParaRPr lang="en-US"/>
          </a:p>
        </p:txBody>
      </p:sp>
      <p:sp>
        <p:nvSpPr>
          <p:cNvPr id="4" name="Footer Placeholder 3">
            <a:extLst>
              <a:ext uri="{FF2B5EF4-FFF2-40B4-BE49-F238E27FC236}">
                <a16:creationId xmlns:a16="http://schemas.microsoft.com/office/drawing/2014/main" id="{4077E399-6B0E-A6CB-0101-8DA5C3191592}"/>
              </a:ext>
            </a:extLst>
          </p:cNvPr>
          <p:cNvSpPr>
            <a:spLocks noGrp="1"/>
          </p:cNvSpPr>
          <p:nvPr>
            <p:ph type="ftr" sz="quarter" idx="11"/>
          </p:nvPr>
        </p:nvSpPr>
        <p:spPr/>
        <p:txBody>
          <a:bodyPr/>
          <a:lstStyle/>
          <a:p>
            <a:r>
              <a:rPr lang="en-US"/>
              <a:t>FOOTER GOES HERE</a:t>
            </a:r>
          </a:p>
        </p:txBody>
      </p:sp>
      <p:sp>
        <p:nvSpPr>
          <p:cNvPr id="5" name="Slide Number Placeholder 4">
            <a:extLst>
              <a:ext uri="{FF2B5EF4-FFF2-40B4-BE49-F238E27FC236}">
                <a16:creationId xmlns:a16="http://schemas.microsoft.com/office/drawing/2014/main" id="{9E164642-991F-B909-560C-95E36F63379C}"/>
              </a:ext>
            </a:extLst>
          </p:cNvPr>
          <p:cNvSpPr>
            <a:spLocks noGrp="1"/>
          </p:cNvSpPr>
          <p:nvPr>
            <p:ph type="sldNum" sz="quarter" idx="12"/>
          </p:nvPr>
        </p:nvSpPr>
        <p:spPr/>
        <p:txBody>
          <a:bodyPr/>
          <a:lstStyle/>
          <a:p>
            <a:fld id="{42782948-4DBE-204D-AB9E-B65E067054AE}" type="slidenum">
              <a:rPr lang="en-US" smtClean="0"/>
              <a:pPr/>
              <a:t>‹#›</a:t>
            </a:fld>
            <a:endParaRPr lang="en-US"/>
          </a:p>
        </p:txBody>
      </p:sp>
    </p:spTree>
    <p:extLst>
      <p:ext uri="{BB962C8B-B14F-4D97-AF65-F5344CB8AC3E}">
        <p14:creationId xmlns:p14="http://schemas.microsoft.com/office/powerpoint/2010/main" val="1658598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Contact Info">
    <p:spTree>
      <p:nvGrpSpPr>
        <p:cNvPr id="1" name=""/>
        <p:cNvGrpSpPr/>
        <p:nvPr/>
      </p:nvGrpSpPr>
      <p:grpSpPr>
        <a:xfrm>
          <a:off x="0" y="0"/>
          <a:ext cx="0" cy="0"/>
          <a:chOff x="0" y="0"/>
          <a:chExt cx="0" cy="0"/>
        </a:xfrm>
      </p:grpSpPr>
      <p:sp>
        <p:nvSpPr>
          <p:cNvPr id="6"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2/3/2025</a:t>
            </a:fld>
            <a:endParaRPr lang="en-US"/>
          </a:p>
        </p:txBody>
      </p:sp>
      <p:sp>
        <p:nvSpPr>
          <p:cNvPr id="8"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5" name="Subtitle 2"/>
          <p:cNvSpPr>
            <a:spLocks noGrp="1"/>
          </p:cNvSpPr>
          <p:nvPr>
            <p:ph type="subTitle" idx="1" hasCustomPrompt="1"/>
          </p:nvPr>
        </p:nvSpPr>
        <p:spPr>
          <a:xfrm>
            <a:off x="685800" y="3135208"/>
            <a:ext cx="3429000" cy="1209781"/>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2973387"/>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798" y="4149111"/>
            <a:ext cx="1803773" cy="701668"/>
          </a:xfrm>
          <a:prstGeom prst="rect">
            <a:avLst/>
          </a:prstGeom>
          <a:effectLst/>
        </p:spPr>
      </p:pic>
    </p:spTree>
    <p:extLst>
      <p:ext uri="{BB962C8B-B14F-4D97-AF65-F5344CB8AC3E}">
        <p14:creationId xmlns:p14="http://schemas.microsoft.com/office/powerpoint/2010/main" val="7201275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C285C-7E21-AFBC-F083-3B145CBD74F1}"/>
              </a:ext>
            </a:extLst>
          </p:cNvPr>
          <p:cNvSpPr>
            <a:spLocks noGrp="1"/>
          </p:cNvSpPr>
          <p:nvPr>
            <p:ph type="ctrTitle"/>
          </p:nvPr>
        </p:nvSpPr>
        <p:spPr>
          <a:xfrm>
            <a:off x="1143001" y="849315"/>
            <a:ext cx="6858000" cy="18049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8894D-A743-F62F-2008-7495C655B43E}"/>
              </a:ext>
            </a:extLst>
          </p:cNvPr>
          <p:cNvSpPr>
            <a:spLocks noGrp="1"/>
          </p:cNvSpPr>
          <p:nvPr>
            <p:ph type="subTitle" idx="1"/>
          </p:nvPr>
        </p:nvSpPr>
        <p:spPr>
          <a:xfrm>
            <a:off x="1143001" y="2722565"/>
            <a:ext cx="6858000" cy="1252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D2BE6-FDC7-4556-FB7C-F05FD04F6AEE}"/>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C83E0A4D-DA09-0047-9175-E1116A81EB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090A2-2A06-9FD7-21E2-F05A26A78C94}"/>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21040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4134B-5A19-3083-1173-4C0BBA535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BB680-D189-E8EC-52DC-DA93F099AA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DD29F-402F-54BB-96D8-FC3B2BA9BE75}"/>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7D8E19B1-3DA1-2A77-99D2-3110DFD9A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84DB4-A3A1-72C9-919C-81DBBD3D7F3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1243879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BBFC-5501-6449-C73F-9784C775AE2E}"/>
              </a:ext>
            </a:extLst>
          </p:cNvPr>
          <p:cNvSpPr>
            <a:spLocks noGrp="1"/>
          </p:cNvSpPr>
          <p:nvPr>
            <p:ph type="title"/>
          </p:nvPr>
        </p:nvSpPr>
        <p:spPr>
          <a:xfrm>
            <a:off x="623888" y="1292227"/>
            <a:ext cx="7886700" cy="21574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9E008-3946-85D0-1204-E5E802EDC5AC}"/>
              </a:ext>
            </a:extLst>
          </p:cNvPr>
          <p:cNvSpPr>
            <a:spLocks noGrp="1"/>
          </p:cNvSpPr>
          <p:nvPr>
            <p:ph type="body" idx="1"/>
          </p:nvPr>
        </p:nvSpPr>
        <p:spPr>
          <a:xfrm>
            <a:off x="623888" y="3470277"/>
            <a:ext cx="7886700" cy="11334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00E2E5-A8B3-B94D-3144-21337D46EDB8}"/>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BD713940-0772-5DB2-2AFE-F09593D91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62133F-0906-A1B8-7F4C-DD5D926AA47B}"/>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2378329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4ACF4-8677-A5E4-C726-E95E14C9F8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234D6-87D4-E17A-2634-7EEA5265AA02}"/>
              </a:ext>
            </a:extLst>
          </p:cNvPr>
          <p:cNvSpPr>
            <a:spLocks noGrp="1"/>
          </p:cNvSpPr>
          <p:nvPr>
            <p:ph sz="half" idx="1"/>
          </p:nvPr>
        </p:nvSpPr>
        <p:spPr>
          <a:xfrm>
            <a:off x="628650"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344DD9-BA85-6807-7162-D95CAEA75132}"/>
              </a:ext>
            </a:extLst>
          </p:cNvPr>
          <p:cNvSpPr>
            <a:spLocks noGrp="1"/>
          </p:cNvSpPr>
          <p:nvPr>
            <p:ph sz="half" idx="2"/>
          </p:nvPr>
        </p:nvSpPr>
        <p:spPr>
          <a:xfrm>
            <a:off x="4648201" y="1379540"/>
            <a:ext cx="3867150" cy="3290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8CEFE-155F-D4EF-251D-C7057A2FD207}"/>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6" name="Footer Placeholder 5">
            <a:extLst>
              <a:ext uri="{FF2B5EF4-FFF2-40B4-BE49-F238E27FC236}">
                <a16:creationId xmlns:a16="http://schemas.microsoft.com/office/drawing/2014/main" id="{DA74B83E-F1A5-0649-1577-BB8BBEFE8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A14A2-AD75-2360-1882-8E512CF132E3}"/>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1783788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F5C8-27E8-13B8-1C91-C341A37971FE}"/>
              </a:ext>
            </a:extLst>
          </p:cNvPr>
          <p:cNvSpPr>
            <a:spLocks noGrp="1"/>
          </p:cNvSpPr>
          <p:nvPr>
            <p:ph type="title"/>
          </p:nvPr>
        </p:nvSpPr>
        <p:spPr>
          <a:xfrm>
            <a:off x="630238" y="276227"/>
            <a:ext cx="7886700" cy="10017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9B07D6-B836-717D-89DB-49621E52F010}"/>
              </a:ext>
            </a:extLst>
          </p:cNvPr>
          <p:cNvSpPr>
            <a:spLocks noGrp="1"/>
          </p:cNvSpPr>
          <p:nvPr>
            <p:ph type="body" idx="1"/>
          </p:nvPr>
        </p:nvSpPr>
        <p:spPr>
          <a:xfrm>
            <a:off x="630239" y="1271588"/>
            <a:ext cx="3868737"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0C8DF1-3781-6597-F875-AA5DA5A713D7}"/>
              </a:ext>
            </a:extLst>
          </p:cNvPr>
          <p:cNvSpPr>
            <a:spLocks noGrp="1"/>
          </p:cNvSpPr>
          <p:nvPr>
            <p:ph sz="half" idx="2"/>
          </p:nvPr>
        </p:nvSpPr>
        <p:spPr>
          <a:xfrm>
            <a:off x="630239" y="1893888"/>
            <a:ext cx="3868737"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71A42A-9D42-0555-AB8A-D1DB9C2934FE}"/>
              </a:ext>
            </a:extLst>
          </p:cNvPr>
          <p:cNvSpPr>
            <a:spLocks noGrp="1"/>
          </p:cNvSpPr>
          <p:nvPr>
            <p:ph type="body" sz="quarter" idx="3"/>
          </p:nvPr>
        </p:nvSpPr>
        <p:spPr>
          <a:xfrm>
            <a:off x="4629150" y="1271588"/>
            <a:ext cx="3887788" cy="6223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20BBCC-D6A1-CEE7-0D60-522FFAE3A592}"/>
              </a:ext>
            </a:extLst>
          </p:cNvPr>
          <p:cNvSpPr>
            <a:spLocks noGrp="1"/>
          </p:cNvSpPr>
          <p:nvPr>
            <p:ph sz="quarter" idx="4"/>
          </p:nvPr>
        </p:nvSpPr>
        <p:spPr>
          <a:xfrm>
            <a:off x="4629150" y="1893888"/>
            <a:ext cx="3887788" cy="2786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3E26D4-780D-B1C9-4B3C-72B00E06A4F0}"/>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8" name="Footer Placeholder 7">
            <a:extLst>
              <a:ext uri="{FF2B5EF4-FFF2-40B4-BE49-F238E27FC236}">
                <a16:creationId xmlns:a16="http://schemas.microsoft.com/office/drawing/2014/main" id="{2267E12C-ACE8-F3C6-31E4-598B7AF1F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87DE3A-73A3-8683-9D5D-BC544704CBD0}"/>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4984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296987"/>
            <a:ext cx="2514296"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1" y="4844639"/>
            <a:ext cx="2133600" cy="186148"/>
          </a:xfrm>
        </p:spPr>
        <p:txBody>
          <a:bodyPr/>
          <a:lstStyle>
            <a:lvl1pPr>
              <a:defRPr>
                <a:solidFill>
                  <a:srgbClr val="6C6463"/>
                </a:solidFill>
              </a:defRPr>
            </a:lvl1pPr>
          </a:lstStyle>
          <a:p>
            <a:fld id="{830C9901-FFBD-CF40-89DC-52AC1BDC13D1}" type="datetime1">
              <a:rPr lang="en-US" smtClean="0"/>
              <a:t>2/3/2025</a:t>
            </a:fld>
            <a:endParaRPr lang="en-US"/>
          </a:p>
        </p:txBody>
      </p:sp>
      <p:sp>
        <p:nvSpPr>
          <p:cNvPr id="6" name="Footer Placeholder 5"/>
          <p:cNvSpPr>
            <a:spLocks noGrp="1"/>
          </p:cNvSpPr>
          <p:nvPr>
            <p:ph type="ftr" sz="quarter" idx="11"/>
          </p:nvPr>
        </p:nvSpPr>
        <p:spPr>
          <a:xfrm>
            <a:off x="3124201" y="4844639"/>
            <a:ext cx="2895600" cy="186148"/>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1" y="4844639"/>
            <a:ext cx="2133600" cy="186148"/>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49" y="1296987"/>
            <a:ext cx="2514904" cy="3200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90966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F40F-3312-E27C-F315-14D38059CA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1B03E-180B-0EB8-039B-47A6A9273755}"/>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4" name="Footer Placeholder 3">
            <a:extLst>
              <a:ext uri="{FF2B5EF4-FFF2-40B4-BE49-F238E27FC236}">
                <a16:creationId xmlns:a16="http://schemas.microsoft.com/office/drawing/2014/main" id="{DC82846F-EB76-0F36-64DB-7B4EF818BD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09E3A9-8CCB-47FC-AA8C-299A43E0AA8D}"/>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9494832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C2474E-7238-0208-49BB-5177639BADC5}"/>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3" name="Footer Placeholder 2">
            <a:extLst>
              <a:ext uri="{FF2B5EF4-FFF2-40B4-BE49-F238E27FC236}">
                <a16:creationId xmlns:a16="http://schemas.microsoft.com/office/drawing/2014/main" id="{C0546FAB-25F3-589B-C94F-EE3A04FD3D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65DEE7-E7CB-E673-29CA-E2F33BF2764E}"/>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803434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6D7DF-9611-AB83-6591-B5E78B189420}"/>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A1A67-BE6B-F849-329C-3D1C0380A06A}"/>
              </a:ext>
            </a:extLst>
          </p:cNvPr>
          <p:cNvSpPr>
            <a:spLocks noGrp="1"/>
          </p:cNvSpPr>
          <p:nvPr>
            <p:ph idx="1"/>
          </p:nvPr>
        </p:nvSpPr>
        <p:spPr>
          <a:xfrm>
            <a:off x="3887789" y="746125"/>
            <a:ext cx="4629150" cy="3684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7CE68A-9DFE-F087-2D65-766999BBA436}"/>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CDF481-0B4F-E7E0-830B-2E2FCE751080}"/>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6" name="Footer Placeholder 5">
            <a:extLst>
              <a:ext uri="{FF2B5EF4-FFF2-40B4-BE49-F238E27FC236}">
                <a16:creationId xmlns:a16="http://schemas.microsoft.com/office/drawing/2014/main" id="{707C7FEC-AD99-BF76-7A86-6F36F2544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DBD6B-B37E-7BDC-2CAB-A641A3F663E2}"/>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617658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7BB7-29E9-3BC0-FFF9-94021D2BB241}"/>
              </a:ext>
            </a:extLst>
          </p:cNvPr>
          <p:cNvSpPr>
            <a:spLocks noGrp="1"/>
          </p:cNvSpPr>
          <p:nvPr>
            <p:ph type="title"/>
          </p:nvPr>
        </p:nvSpPr>
        <p:spPr>
          <a:xfrm>
            <a:off x="630239" y="346077"/>
            <a:ext cx="2949575" cy="120967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9E3F4B-9ADA-72AE-1F3B-AE2435330E6C}"/>
              </a:ext>
            </a:extLst>
          </p:cNvPr>
          <p:cNvSpPr>
            <a:spLocks noGrp="1"/>
          </p:cNvSpPr>
          <p:nvPr>
            <p:ph type="pic" idx="1"/>
          </p:nvPr>
        </p:nvSpPr>
        <p:spPr>
          <a:xfrm>
            <a:off x="3887789" y="746125"/>
            <a:ext cx="4629150" cy="36845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5F19C1-81F4-D204-0293-74B4CCA1194E}"/>
              </a:ext>
            </a:extLst>
          </p:cNvPr>
          <p:cNvSpPr>
            <a:spLocks noGrp="1"/>
          </p:cNvSpPr>
          <p:nvPr>
            <p:ph type="body" sz="half" idx="2"/>
          </p:nvPr>
        </p:nvSpPr>
        <p:spPr>
          <a:xfrm>
            <a:off x="630239" y="1555752"/>
            <a:ext cx="2949575" cy="2881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FC725-D2AF-EA26-4BD7-299163A968B3}"/>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6" name="Footer Placeholder 5">
            <a:extLst>
              <a:ext uri="{FF2B5EF4-FFF2-40B4-BE49-F238E27FC236}">
                <a16:creationId xmlns:a16="http://schemas.microsoft.com/office/drawing/2014/main" id="{DD63761D-F0F3-A5E3-B769-D272013277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DBEEC8-49A0-CC2C-2FA8-2FCB1B9397AA}"/>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2098503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73DCB-098B-F6EB-97C7-2E05D26DCC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55BE77-F746-9E90-569E-2ABED48490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07E3A0-3F99-9294-CA9E-99F932283ABB}"/>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B752403C-FDF0-3D3B-A108-FA660F19F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9AF013-9319-10C7-E786-186624470727}"/>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069736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2EA86A-E2DC-38F8-DB00-C43F6405B03A}"/>
              </a:ext>
            </a:extLst>
          </p:cNvPr>
          <p:cNvSpPr>
            <a:spLocks noGrp="1"/>
          </p:cNvSpPr>
          <p:nvPr>
            <p:ph type="title" orient="vert"/>
          </p:nvPr>
        </p:nvSpPr>
        <p:spPr>
          <a:xfrm>
            <a:off x="6543676" y="276225"/>
            <a:ext cx="1971675" cy="4394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472AB75-EB51-5B96-AE79-B7ABD3BA8622}"/>
              </a:ext>
            </a:extLst>
          </p:cNvPr>
          <p:cNvSpPr>
            <a:spLocks noGrp="1"/>
          </p:cNvSpPr>
          <p:nvPr>
            <p:ph type="body" orient="vert" idx="1"/>
          </p:nvPr>
        </p:nvSpPr>
        <p:spPr>
          <a:xfrm>
            <a:off x="628651" y="276225"/>
            <a:ext cx="5762625" cy="4394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437FB-9005-251F-A73B-8F42D12A9154}"/>
              </a:ext>
            </a:extLst>
          </p:cNvPr>
          <p:cNvSpPr>
            <a:spLocks noGrp="1"/>
          </p:cNvSpPr>
          <p:nvPr>
            <p:ph type="dt" sz="half" idx="10"/>
          </p:nvPr>
        </p:nvSpPr>
        <p:spPr/>
        <p:txBody>
          <a:body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97501188-6609-856C-D142-51366E202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CE8383-C4F3-AAD2-F4DC-23F5940A3F68}"/>
              </a:ext>
            </a:extLst>
          </p:cNvPr>
          <p:cNvSpPr>
            <a:spLocks noGrp="1"/>
          </p:cNvSpPr>
          <p:nvPr>
            <p:ph type="sldNum" sz="quarter" idx="12"/>
          </p:nvPr>
        </p:nvSpPr>
        <p:spPr/>
        <p:txBody>
          <a:bodyPr/>
          <a:lstStyle/>
          <a:p>
            <a:fld id="{7C3E6C91-3749-4653-A167-46FDE4CBCF46}" type="slidenum">
              <a:rPr lang="en-US" smtClean="0"/>
              <a:t>‹#›</a:t>
            </a:fld>
            <a:endParaRPr lang="en-US"/>
          </a:p>
        </p:txBody>
      </p:sp>
    </p:spTree>
    <p:extLst>
      <p:ext uri="{BB962C8B-B14F-4D97-AF65-F5344CB8AC3E}">
        <p14:creationId xmlns:p14="http://schemas.microsoft.com/office/powerpoint/2010/main" val="3347335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p:nvPr>
        </p:nvSpPr>
        <p:spPr>
          <a:xfrm>
            <a:off x="152401" y="2577041"/>
            <a:ext cx="8839200" cy="244059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endParaRPr lang="en-US" dirty="0"/>
          </a:p>
        </p:txBody>
      </p:sp>
      <p:sp>
        <p:nvSpPr>
          <p:cNvPr id="3" name="Content Placeholder 2"/>
          <p:cNvSpPr>
            <a:spLocks noGrp="1"/>
          </p:cNvSpPr>
          <p:nvPr>
            <p:ph idx="1"/>
          </p:nvPr>
        </p:nvSpPr>
        <p:spPr>
          <a:xfrm>
            <a:off x="685800" y="1296987"/>
            <a:ext cx="7772401" cy="1143000"/>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F424F0A7-9A93-EF48-99DA-67580BA21AEF}" type="datetime1">
              <a:rPr lang="en-US" smtClean="0"/>
              <a:t>2/3/2025</a:t>
            </a:fld>
            <a:endParaRPr lang="en-US"/>
          </a:p>
        </p:txBody>
      </p:sp>
      <p:sp>
        <p:nvSpPr>
          <p:cNvPr id="10" name="Footer Placeholder 4"/>
          <p:cNvSpPr>
            <a:spLocks noGrp="1"/>
          </p:cNvSpPr>
          <p:nvPr>
            <p:ph type="ftr" sz="quarter" idx="3"/>
          </p:nvPr>
        </p:nvSpPr>
        <p:spPr>
          <a:xfrm>
            <a:off x="3124201" y="4844639"/>
            <a:ext cx="2895600" cy="186148"/>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dirty="0"/>
              <a:t>FOOTER GOES HERE</a:t>
            </a:r>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862313" y="3537008"/>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679217"/>
            <a:ext cx="7772401" cy="465370"/>
          </a:xfrm>
        </p:spPr>
        <p:txBody>
          <a:bodyPr anchor="b" anchorCtr="0">
            <a:spAutoFit/>
          </a:bodyPr>
          <a:lstStyle>
            <a:lvl1pPr>
              <a:defRPr>
                <a:solidFill>
                  <a:srgbClr val="BA0C2F"/>
                </a:solidFill>
              </a:defRPr>
            </a:lvl1pPr>
          </a:lstStyle>
          <a:p>
            <a:r>
              <a:rPr lang="en-US" dirty="0"/>
              <a:t>CLICK TO EDIT MASTER TITLE STYLE</a:t>
            </a:r>
          </a:p>
        </p:txBody>
      </p:sp>
      <p:pic>
        <p:nvPicPr>
          <p:cNvPr id="8" name="Picture 7">
            <a:extLst>
              <a:ext uri="{FF2B5EF4-FFF2-40B4-BE49-F238E27FC236}">
                <a16:creationId xmlns:a16="http://schemas.microsoft.com/office/drawing/2014/main" id="{835D933A-C41F-D342-5E48-AE7DD8EC64F0}"/>
              </a:ext>
            </a:extLst>
          </p:cNvPr>
          <p:cNvPicPr>
            <a:picLocks noChangeAspect="1"/>
          </p:cNvPicPr>
          <p:nvPr userDrawn="1"/>
        </p:nvPicPr>
        <p:blipFill>
          <a:blip r:embed="rId2"/>
          <a:stretch>
            <a:fillRect/>
          </a:stretch>
        </p:blipFill>
        <p:spPr>
          <a:xfrm>
            <a:off x="152397" y="2581422"/>
            <a:ext cx="8839201" cy="2449365"/>
          </a:xfrm>
          <a:prstGeom prst="rect">
            <a:avLst/>
          </a:prstGeom>
        </p:spPr>
      </p:pic>
    </p:spTree>
    <p:extLst>
      <p:ext uri="{BB962C8B-B14F-4D97-AF65-F5344CB8AC3E}">
        <p14:creationId xmlns:p14="http://schemas.microsoft.com/office/powerpoint/2010/main" val="2470141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2" y="153988"/>
            <a:ext cx="4419599" cy="4876800"/>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1" y="4844639"/>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09C1A7C2-6D23-B248-8485-FF22F91A24CD}" type="datetime1">
              <a:rPr lang="en-US" smtClean="0"/>
              <a:t>2/3/2025</a:t>
            </a:fld>
            <a:endParaRPr lang="en-US"/>
          </a:p>
        </p:txBody>
      </p:sp>
      <p:sp>
        <p:nvSpPr>
          <p:cNvPr id="11" name="Slide Number Placeholder 5"/>
          <p:cNvSpPr>
            <a:spLocks noGrp="1"/>
          </p:cNvSpPr>
          <p:nvPr>
            <p:ph type="sldNum" sz="quarter" idx="4"/>
          </p:nvPr>
        </p:nvSpPr>
        <p:spPr>
          <a:xfrm>
            <a:off x="6858001" y="4844639"/>
            <a:ext cx="2133600" cy="186148"/>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1677987"/>
            <a:ext cx="3657600" cy="281940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862312" y="1098609"/>
            <a:ext cx="207391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67871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560114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theme" Target="../theme/theme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35D6A6E7-BE78-9043-83F0-130C475DC40E}" type="datetime1">
              <a:rPr lang="en-US" smtClean="0"/>
              <a:t>2/3/2025</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881333492"/>
      </p:ext>
    </p:extLst>
  </p:cSld>
  <p:clrMap bg1="lt1" tx1="dk1" bg2="lt2" tx2="dk2" accent1="accent1" accent2="accent2" accent3="accent3" accent4="accent4" accent5="accent5" accent6="accent6" hlink="hlink" folHlink="folHlink"/>
  <p:sldLayoutIdLst>
    <p:sldLayoutId id="2147483698" r:id="rId1"/>
    <p:sldLayoutId id="2147483674" r:id="rId2"/>
    <p:sldLayoutId id="2147483654" r:id="rId3"/>
    <p:sldLayoutId id="2147483708" r:id="rId4"/>
    <p:sldLayoutId id="2147483709" r:id="rId5"/>
    <p:sldLayoutId id="2147483758" r:id="rId6"/>
    <p:sldLayoutId id="2147483710" r:id="rId7"/>
    <p:sldLayoutId id="2147483711" r:id="rId8"/>
    <p:sldLayoutId id="2147483712" r:id="rId9"/>
    <p:sldLayoutId id="2147483714" r:id="rId10"/>
    <p:sldLayoutId id="2147483738" r:id="rId11"/>
    <p:sldLayoutId id="2147483739" r:id="rId12"/>
    <p:sldLayoutId id="2147483740" r:id="rId13"/>
    <p:sldLayoutId id="2147483741" r:id="rId14"/>
    <p:sldLayoutId id="2147483742" r:id="rId15"/>
    <p:sldLayoutId id="2147483743" r:id="rId16"/>
    <p:sldLayoutId id="2147483696" r:id="rId17"/>
    <p:sldLayoutId id="2147483744" r:id="rId18"/>
    <p:sldLayoutId id="2147483745" r:id="rId19"/>
    <p:sldLayoutId id="2147483746" r:id="rId20"/>
    <p:sldLayoutId id="2147483747" r:id="rId21"/>
    <p:sldLayoutId id="2147483748" r:id="rId22"/>
    <p:sldLayoutId id="2147483750" r:id="rId23"/>
    <p:sldLayoutId id="2147483751" r:id="rId24"/>
    <p:sldLayoutId id="2147483752" r:id="rId25"/>
    <p:sldLayoutId id="2147483753" r:id="rId26"/>
    <p:sldLayoutId id="2147483754" r:id="rId27"/>
    <p:sldLayoutId id="2147483755" r:id="rId28"/>
    <p:sldLayoutId id="2147483749" r:id="rId29"/>
    <p:sldLayoutId id="2147483756" r:id="rId30"/>
    <p:sldLayoutId id="2147483757" r:id="rId31"/>
  </p:sldLayoutIdLst>
  <p:hf hdr="0" ft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682924"/>
            <a:ext cx="7772401"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296987"/>
            <a:ext cx="7772401" cy="3200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1" y="4864207"/>
            <a:ext cx="2133600" cy="186148"/>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7C017F59-29DA-6F48-B92A-5AD511CC2D63}" type="datetime1">
              <a:rPr lang="en-US" smtClean="0"/>
              <a:pPr/>
              <a:t>2/3/2025</a:t>
            </a:fld>
            <a:endParaRPr lang="en-US"/>
          </a:p>
        </p:txBody>
      </p:sp>
      <p:sp>
        <p:nvSpPr>
          <p:cNvPr id="5" name="Footer Placeholder 4"/>
          <p:cNvSpPr>
            <a:spLocks noGrp="1"/>
          </p:cNvSpPr>
          <p:nvPr>
            <p:ph type="ftr" sz="quarter" idx="3"/>
          </p:nvPr>
        </p:nvSpPr>
        <p:spPr>
          <a:xfrm>
            <a:off x="3124201" y="4864207"/>
            <a:ext cx="2895600" cy="186148"/>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6" name="Slide Number Placeholder 5"/>
          <p:cNvSpPr>
            <a:spLocks noGrp="1"/>
          </p:cNvSpPr>
          <p:nvPr>
            <p:ph type="sldNum" sz="quarter" idx="4"/>
          </p:nvPr>
        </p:nvSpPr>
        <p:spPr>
          <a:xfrm>
            <a:off x="6858001" y="4864207"/>
            <a:ext cx="2133600" cy="186148"/>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4" name="Frame 13"/>
          <p:cNvSpPr/>
          <p:nvPr/>
        </p:nvSpPr>
        <p:spPr>
          <a:xfrm>
            <a:off x="1" y="0"/>
            <a:ext cx="9144000" cy="5189384"/>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0" i="0" dirty="0">
              <a:solidFill>
                <a:srgbClr val="FFFFFF"/>
              </a:solidFill>
              <a:latin typeface="Gill Sans MT"/>
              <a:cs typeface="Gill Sans MT"/>
            </a:endParaRPr>
          </a:p>
        </p:txBody>
      </p:sp>
    </p:spTree>
    <p:extLst>
      <p:ext uri="{BB962C8B-B14F-4D97-AF65-F5344CB8AC3E}">
        <p14:creationId xmlns:p14="http://schemas.microsoft.com/office/powerpoint/2010/main" val="246400353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806" r:id="rId32"/>
    <p:sldLayoutId id="2147483793" r:id="rId33"/>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165528-A834-D1D1-C319-7B24116810D9}"/>
              </a:ext>
            </a:extLst>
          </p:cNvPr>
          <p:cNvSpPr>
            <a:spLocks noGrp="1"/>
          </p:cNvSpPr>
          <p:nvPr>
            <p:ph type="title"/>
          </p:nvPr>
        </p:nvSpPr>
        <p:spPr>
          <a:xfrm>
            <a:off x="628651" y="276227"/>
            <a:ext cx="7886700" cy="10017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24982A-23E6-9ED8-814B-8FD1B91880A8}"/>
              </a:ext>
            </a:extLst>
          </p:cNvPr>
          <p:cNvSpPr>
            <a:spLocks noGrp="1"/>
          </p:cNvSpPr>
          <p:nvPr>
            <p:ph type="body" idx="1"/>
          </p:nvPr>
        </p:nvSpPr>
        <p:spPr>
          <a:xfrm>
            <a:off x="628651" y="1379540"/>
            <a:ext cx="7886700" cy="32908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25A0B-89C1-B684-27A0-E3AC17E5314C}"/>
              </a:ext>
            </a:extLst>
          </p:cNvPr>
          <p:cNvSpPr>
            <a:spLocks noGrp="1"/>
          </p:cNvSpPr>
          <p:nvPr>
            <p:ph type="dt" sz="half" idx="2"/>
          </p:nvPr>
        </p:nvSpPr>
        <p:spPr>
          <a:xfrm>
            <a:off x="628650" y="4805365"/>
            <a:ext cx="2057400" cy="2762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053FF-81B4-4AA3-B0E8-22C3F32F9C09}" type="datetimeFigureOut">
              <a:rPr lang="en-US" smtClean="0"/>
              <a:t>2/3/2025</a:t>
            </a:fld>
            <a:endParaRPr lang="en-US"/>
          </a:p>
        </p:txBody>
      </p:sp>
      <p:sp>
        <p:nvSpPr>
          <p:cNvPr id="5" name="Footer Placeholder 4">
            <a:extLst>
              <a:ext uri="{FF2B5EF4-FFF2-40B4-BE49-F238E27FC236}">
                <a16:creationId xmlns:a16="http://schemas.microsoft.com/office/drawing/2014/main" id="{52E5E64E-6252-AB03-CDEC-F8B0E8372F56}"/>
              </a:ext>
            </a:extLst>
          </p:cNvPr>
          <p:cNvSpPr>
            <a:spLocks noGrp="1"/>
          </p:cNvSpPr>
          <p:nvPr>
            <p:ph type="ftr" sz="quarter" idx="3"/>
          </p:nvPr>
        </p:nvSpPr>
        <p:spPr>
          <a:xfrm>
            <a:off x="3028950" y="4805365"/>
            <a:ext cx="3086101" cy="2762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BFB6EE-DB4B-2718-143B-001E209748B8}"/>
              </a:ext>
            </a:extLst>
          </p:cNvPr>
          <p:cNvSpPr>
            <a:spLocks noGrp="1"/>
          </p:cNvSpPr>
          <p:nvPr>
            <p:ph type="sldNum" sz="quarter" idx="4"/>
          </p:nvPr>
        </p:nvSpPr>
        <p:spPr>
          <a:xfrm>
            <a:off x="6457950" y="4805365"/>
            <a:ext cx="2057400" cy="2762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E6C91-3749-4653-A167-46FDE4CBCF46}" type="slidenum">
              <a:rPr lang="en-US" smtClean="0"/>
              <a:t>‹#›</a:t>
            </a:fld>
            <a:endParaRPr lang="en-US"/>
          </a:p>
        </p:txBody>
      </p:sp>
    </p:spTree>
    <p:extLst>
      <p:ext uri="{BB962C8B-B14F-4D97-AF65-F5344CB8AC3E}">
        <p14:creationId xmlns:p14="http://schemas.microsoft.com/office/powerpoint/2010/main" val="16416630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mpay.gov.md/" TargetMode="External"/><Relationship Id="rId2" Type="http://schemas.openxmlformats.org/officeDocument/2006/relationships/hyperlink" Target="https://www.legis.md/cautare/getResults?doc_id=138534&amp;lang=ro" TargetMode="Externa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hyperlink" Target="https://instante.justice.md/achit%C4%83-taxele-pentru-instan%C8%9Bele-de-judecat%C4%83" TargetMode="External"/><Relationship Id="rId4" Type="http://schemas.openxmlformats.org/officeDocument/2006/relationships/hyperlink" Target="https://instante.justice.m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facebook.com/JDUngheni/" TargetMode="External"/><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JDUngheni?__cft__%5b0%5d=AZWN2wbEPicCxEUOos5OlY_hAGvtsiYJBMqunMaAC_xnwQemaWxt4mqNNJ7zDkXikxVaBFZcuXi2ofUw0ibUlq42_RgJMBAgQA_CDU10nLMERXzV6Xc6dGw9bbyYHYxpV2rMH_wwHMDBNI8jyghaukq6p0VrYjcSIC08c9XXIMNoxfwoZeMuuvi1j_sZnV1RDNOnSMflDZImGLwPh9_lxEzX_RaIXEALsbGtw_kDem03hg&amp;__tn__=-%5dK-R" TargetMode="External"/><Relationship Id="rId2" Type="http://schemas.openxmlformats.org/officeDocument/2006/relationships/image" Target="../media/image40.jpg"/><Relationship Id="rId1" Type="http://schemas.openxmlformats.org/officeDocument/2006/relationships/slideLayout" Target="../slideLayouts/slideLayout6.xml"/><Relationship Id="rId4" Type="http://schemas.openxmlformats.org/officeDocument/2006/relationships/hyperlink" Target="https://jun.instante.justice.md/ro/content/modele-de-acte"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6.xml"/><Relationship Id="rId4" Type="http://schemas.openxmlformats.org/officeDocument/2006/relationships/image" Target="../media/image7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27917F6-E751-F946-92F4-7AB42C9D24D6}"/>
              </a:ext>
            </a:extLst>
          </p:cNvPr>
          <p:cNvSpPr>
            <a:spLocks noGrp="1"/>
          </p:cNvSpPr>
          <p:nvPr>
            <p:ph type="sldNum" sz="quarter" idx="4"/>
          </p:nvPr>
        </p:nvSpPr>
        <p:spPr/>
        <p:txBody>
          <a:bodyPr/>
          <a:lstStyle/>
          <a:p>
            <a:fld id="{42782948-4DBE-204D-AB9E-B65E067054AE}" type="slidenum">
              <a:rPr lang="en-US" smtClean="0">
                <a:latin typeface="+mn-lt"/>
              </a:rPr>
              <a:pPr/>
              <a:t>1</a:t>
            </a:fld>
            <a:endParaRPr lang="en-US" dirty="0">
              <a:latin typeface="+mn-lt"/>
            </a:endParaRPr>
          </a:p>
        </p:txBody>
      </p:sp>
      <p:sp>
        <p:nvSpPr>
          <p:cNvPr id="4" name="Title 3">
            <a:extLst>
              <a:ext uri="{FF2B5EF4-FFF2-40B4-BE49-F238E27FC236}">
                <a16:creationId xmlns:a16="http://schemas.microsoft.com/office/drawing/2014/main" id="{A73CA42B-B507-8344-A1BD-A9EAB61E810C}"/>
              </a:ext>
            </a:extLst>
          </p:cNvPr>
          <p:cNvSpPr>
            <a:spLocks noGrp="1"/>
          </p:cNvSpPr>
          <p:nvPr>
            <p:ph type="ctrTitle"/>
          </p:nvPr>
        </p:nvSpPr>
        <p:spPr>
          <a:xfrm>
            <a:off x="418619" y="1017409"/>
            <a:ext cx="4756150" cy="2426054"/>
          </a:xfrm>
        </p:spPr>
        <p:txBody>
          <a:bodyPr>
            <a:normAutofit fontScale="90000"/>
          </a:bodyPr>
          <a:lstStyle/>
          <a:p>
            <a:pPr algn="ctr"/>
            <a:r>
              <a:rPr lang="ro-MD" sz="2800" b="1" dirty="0">
                <a:solidFill>
                  <a:schemeClr val="bg1"/>
                </a:solidFill>
                <a:latin typeface="Arial" panose="020B0604020202020204" pitchFamily="34" charset="0"/>
                <a:cs typeface="Arial" panose="020B0604020202020204" pitchFamily="34" charset="0"/>
              </a:rPr>
              <a:t>Evaluarea și monitorizarea rezultatelor de implementare a Planului de dezvoltare strategică a Judecătoriei Model Ungheni în perioada ianuarie - decembrie 2024</a:t>
            </a:r>
            <a:endParaRPr lang="en-US" sz="2800" dirty="0">
              <a:solidFill>
                <a:schemeClr val="bg1"/>
              </a:solidFill>
              <a:latin typeface="Arial" panose="020B0604020202020204" pitchFamily="34" charset="0"/>
              <a:cs typeface="Arial" panose="020B0604020202020204" pitchFamily="34" charset="0"/>
            </a:endParaRPr>
          </a:p>
        </p:txBody>
      </p:sp>
      <p:sp>
        <p:nvSpPr>
          <p:cNvPr id="9" name="Date Placeholder 1">
            <a:extLst>
              <a:ext uri="{FF2B5EF4-FFF2-40B4-BE49-F238E27FC236}">
                <a16:creationId xmlns:a16="http://schemas.microsoft.com/office/drawing/2014/main" id="{51D5FA94-597E-4C56-AB32-31AA0A628D03}"/>
              </a:ext>
            </a:extLst>
          </p:cNvPr>
          <p:cNvSpPr txBox="1">
            <a:spLocks/>
          </p:cNvSpPr>
          <p:nvPr/>
        </p:nvSpPr>
        <p:spPr>
          <a:xfrm>
            <a:off x="1276350" y="3955983"/>
            <a:ext cx="1657350" cy="307777"/>
          </a:xfrm>
          <a:prstGeom prst="rect">
            <a:avLst/>
          </a:prstGeom>
        </p:spPr>
        <p:txBody>
          <a:bodyPr vert="horz" wrap="square" lIns="91440" tIns="45720" rIns="91440" bIns="45720" rtlCol="0" anchor="ctr">
            <a:spAutoFit/>
          </a:bodyPr>
          <a:lstStyle>
            <a:defPPr>
              <a:defRPr lang="en-US"/>
            </a:defPPr>
            <a:lvl1pPr marL="0" algn="l" defTabSz="457200" rtl="0" eaLnBrk="1" latinLnBrk="0" hangingPunct="1">
              <a:defRPr sz="600" b="0" i="0" kern="1200">
                <a:solidFill>
                  <a:srgbClr val="FFFFFF"/>
                </a:solidFill>
                <a:latin typeface="Gill Sans MT"/>
                <a:ea typeface="+mn-ea"/>
                <a:cs typeface="Gill Sans M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dirty="0">
                <a:solidFill>
                  <a:srgbClr val="FF0000"/>
                </a:solidFill>
                <a:latin typeface="Times New Roman" panose="02020603050405020304" pitchFamily="18" charset="0"/>
                <a:cs typeface="Times New Roman" panose="02020603050405020304" pitchFamily="18" charset="0"/>
              </a:rPr>
              <a:t>31</a:t>
            </a:r>
            <a:r>
              <a:rPr lang="ro-MD" sz="1400" b="1" dirty="0">
                <a:solidFill>
                  <a:srgbClr val="FF0000"/>
                </a:solidFill>
                <a:latin typeface="Times New Roman" panose="02020603050405020304" pitchFamily="18" charset="0"/>
                <a:cs typeface="Times New Roman" panose="02020603050405020304" pitchFamily="18" charset="0"/>
              </a:rPr>
              <a:t> ianuarie 2025</a:t>
            </a:r>
            <a:endParaRPr lang="ro-RO" sz="1400" b="1" dirty="0">
              <a:solidFill>
                <a:srgbClr val="FF0000"/>
              </a:solidFill>
              <a:latin typeface="Times New Roman" panose="02020603050405020304" pitchFamily="18" charset="0"/>
              <a:cs typeface="Times New Roman" panose="02020603050405020304" pitchFamily="18" charset="0"/>
            </a:endParaRPr>
          </a:p>
        </p:txBody>
      </p:sp>
      <p:pic>
        <p:nvPicPr>
          <p:cNvPr id="20482" name="Picture 2" descr="Evaluating the Impact of Learning Programs | Article">
            <a:extLst>
              <a:ext uri="{FF2B5EF4-FFF2-40B4-BE49-F238E27FC236}">
                <a16:creationId xmlns:a16="http://schemas.microsoft.com/office/drawing/2014/main" id="{9479C600-7852-6340-95F9-21FA5B986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769" y="1131455"/>
            <a:ext cx="3656166" cy="242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41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157287B4-7CE8-5DA7-F38E-3A6D43509240}"/>
              </a:ext>
            </a:extLst>
          </p:cNvPr>
          <p:cNvSpPr>
            <a:spLocks noGrp="1"/>
          </p:cNvSpPr>
          <p:nvPr>
            <p:ph sz="half" idx="1"/>
          </p:nvPr>
        </p:nvSpPr>
        <p:spPr>
          <a:xfrm>
            <a:off x="152399" y="1308100"/>
            <a:ext cx="4851401" cy="3333751"/>
          </a:xfrm>
        </p:spPr>
        <p:txBody>
          <a:bodyPr>
            <a:normAutofit fontScale="92500" lnSpcReduction="20000"/>
          </a:bodyPr>
          <a:lstStyle/>
          <a:p>
            <a:pPr marL="0" indent="0">
              <a:buNone/>
            </a:pPr>
            <a:endParaRPr lang="ro-RO" sz="1900" dirty="0">
              <a:latin typeface="Times New Roman" panose="02020603050405020304" pitchFamily="18" charset="0"/>
              <a:cs typeface="Times New Roman" panose="02020603050405020304" pitchFamily="18" charset="0"/>
            </a:endParaRPr>
          </a:p>
          <a:p>
            <a:pPr marL="0" indent="0" algn="just">
              <a:buNone/>
            </a:pPr>
            <a:r>
              <a:rPr lang="ro-RO" sz="1600" b="0" i="0" dirty="0">
                <a:solidFill>
                  <a:srgbClr val="050505"/>
                </a:solidFill>
                <a:effectLst/>
                <a:latin typeface="Times New Roman" panose="02020603050405020304" pitchFamily="18" charset="0"/>
                <a:cs typeface="Times New Roman" panose="02020603050405020304" pitchFamily="18" charset="0"/>
              </a:rPr>
              <a:t>  </a:t>
            </a:r>
            <a:r>
              <a:rPr lang="ro-MD" sz="1600" dirty="0">
                <a:solidFill>
                  <a:schemeClr val="tx2">
                    <a:lumMod val="75000"/>
                  </a:schemeClr>
                </a:solidFill>
                <a:latin typeface="Times New Roman" panose="02020603050405020304" pitchFamily="18" charset="0"/>
                <a:ea typeface="Calibri" panose="020F0502020204030204" pitchFamily="34" charset="0"/>
                <a:cs typeface="Times New Roman" panose="02020603050405020304" pitchFamily="18" charset="0"/>
              </a:rPr>
              <a:t>La 29 noiembrie 2024, </a:t>
            </a:r>
            <a:r>
              <a:rPr lang="ro-RO" sz="1600" b="0" i="0" dirty="0">
                <a:solidFill>
                  <a:schemeClr val="tx2"/>
                </a:solidFill>
                <a:effectLst/>
                <a:latin typeface="Times New Roman" panose="02020603050405020304" pitchFamily="18" charset="0"/>
                <a:cs typeface="Times New Roman" panose="02020603050405020304" pitchFamily="18" charset="0"/>
              </a:rPr>
              <a:t>în sediul Judecătoriei Ungheni s-a desfășurat </a:t>
            </a:r>
            <a:r>
              <a:rPr lang="ro-RO" sz="1600" b="0" i="1" dirty="0">
                <a:solidFill>
                  <a:schemeClr val="tx2"/>
                </a:solidFill>
                <a:effectLst/>
                <a:latin typeface="Times New Roman" panose="02020603050405020304" pitchFamily="18" charset="0"/>
                <a:cs typeface="Times New Roman" panose="02020603050405020304" pitchFamily="18" charset="0"/>
              </a:rPr>
              <a:t>cea de-a opta ședință a Consiliului Consultativ</a:t>
            </a:r>
            <a:r>
              <a:rPr lang="ro-RO" sz="1600" b="0" i="0" dirty="0">
                <a:solidFill>
                  <a:schemeClr val="tx2"/>
                </a:solidFill>
                <a:effectLst/>
                <a:latin typeface="Times New Roman" panose="02020603050405020304" pitchFamily="18" charset="0"/>
                <a:cs typeface="Times New Roman" panose="02020603050405020304" pitchFamily="18" charset="0"/>
              </a:rPr>
              <a:t>, care este o platformă de interacțiune ce facilitează colaborarea interinstituțională și cu alte organizații sau asociații reprezentative.</a:t>
            </a:r>
          </a:p>
          <a:p>
            <a:pPr marL="0" indent="0" algn="just">
              <a:buNone/>
            </a:pPr>
            <a:r>
              <a:rPr lang="ro-RO" sz="1600" b="0" i="0" dirty="0">
                <a:solidFill>
                  <a:schemeClr val="tx2"/>
                </a:solidFill>
                <a:effectLst/>
                <a:latin typeface="Times New Roman" panose="02020603050405020304" pitchFamily="18" charset="0"/>
                <a:cs typeface="Times New Roman" panose="02020603050405020304" pitchFamily="18" charset="0"/>
              </a:rPr>
              <a:t>   La ședință au fost abordate subiecte ce vizează procesul de lucru cu instituțiile menționate, dar și provocările ce le întâlnesc în cursul activității. În cadrul acesteia</a:t>
            </a:r>
            <a:r>
              <a:rPr lang="en-US" sz="1600" b="0" i="0" dirty="0">
                <a:solidFill>
                  <a:schemeClr val="tx2"/>
                </a:solidFill>
                <a:effectLst/>
                <a:latin typeface="Times New Roman" panose="02020603050405020304" pitchFamily="18" charset="0"/>
                <a:cs typeface="Times New Roman" panose="02020603050405020304" pitchFamily="18" charset="0"/>
              </a:rPr>
              <a:t>,</a:t>
            </a:r>
            <a:r>
              <a:rPr lang="ro-RO" sz="1600" b="0" i="0" dirty="0">
                <a:solidFill>
                  <a:schemeClr val="tx2"/>
                </a:solidFill>
                <a:effectLst/>
                <a:latin typeface="Times New Roman" panose="02020603050405020304" pitchFamily="18" charset="0"/>
                <a:cs typeface="Times New Roman" panose="02020603050405020304" pitchFamily="18" charset="0"/>
              </a:rPr>
              <a:t> s-a discutat despre executarea încheierilor de anunțare în căutare și a procedurilor referitoare la refugiați, mecanismul de indexare a pensiei de întreținere a copilului minor stabilită în sumă fixă, aplicarea videoconferinței în procesul judiciar, dar și aspecte organizatorice privind audierea martorilor/victimelor în condițiile articolului 110/1 din Codul de procedură penală.</a:t>
            </a:r>
          </a:p>
          <a:p>
            <a:endParaRPr lang="en-US" sz="1500"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FA0F7C3E-5412-1B3B-C5B5-FCD53A8B8529}"/>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272F6167-39CC-E47E-3B7D-AB1FB1165204}"/>
              </a:ext>
            </a:extLst>
          </p:cNvPr>
          <p:cNvSpPr>
            <a:spLocks noGrp="1"/>
          </p:cNvSpPr>
          <p:nvPr>
            <p:ph type="sldNum" sz="quarter" idx="12"/>
          </p:nvPr>
        </p:nvSpPr>
        <p:spPr/>
        <p:txBody>
          <a:bodyPr/>
          <a:lstStyle/>
          <a:p>
            <a:fld id="{42782948-4DBE-204D-AB9E-B65E067054AE}" type="slidenum">
              <a:rPr lang="en-US" smtClean="0"/>
              <a:pPr/>
              <a:t>10</a:t>
            </a:fld>
            <a:endParaRPr lang="en-US"/>
          </a:p>
        </p:txBody>
      </p:sp>
      <p:sp>
        <p:nvSpPr>
          <p:cNvPr id="7" name="Title 5">
            <a:extLst>
              <a:ext uri="{FF2B5EF4-FFF2-40B4-BE49-F238E27FC236}">
                <a16:creationId xmlns:a16="http://schemas.microsoft.com/office/drawing/2014/main" id="{19B1650D-724E-5410-7BDA-054C4F48E48F}"/>
              </a:ext>
            </a:extLst>
          </p:cNvPr>
          <p:cNvSpPr>
            <a:spLocks noGrp="1"/>
          </p:cNvSpPr>
          <p:nvPr>
            <p:ph type="title"/>
          </p:nvPr>
        </p:nvSpPr>
        <p:spPr>
          <a:xfrm>
            <a:off x="228600" y="134719"/>
            <a:ext cx="8229600" cy="646331"/>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026" name="Picture 2" descr="enlightened">
            <a:extLst>
              <a:ext uri="{FF2B5EF4-FFF2-40B4-BE49-F238E27FC236}">
                <a16:creationId xmlns:a16="http://schemas.microsoft.com/office/drawing/2014/main" id="{A3D1E76E-B4A8-0E85-7D29-D1149F93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236538"/>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5477283F-5932-0BF1-E91C-59103D594CDA}"/>
              </a:ext>
            </a:extLst>
          </p:cNvPr>
          <p:cNvPicPr>
            <a:picLocks noChangeAspect="1"/>
          </p:cNvPicPr>
          <p:nvPr/>
        </p:nvPicPr>
        <p:blipFill>
          <a:blip r:embed="rId3"/>
          <a:stretch>
            <a:fillRect/>
          </a:stretch>
        </p:blipFill>
        <p:spPr>
          <a:xfrm>
            <a:off x="396875" y="907583"/>
            <a:ext cx="7013576" cy="512108"/>
          </a:xfrm>
          <a:prstGeom prst="rect">
            <a:avLst/>
          </a:prstGeom>
        </p:spPr>
      </p:pic>
      <p:pic>
        <p:nvPicPr>
          <p:cNvPr id="12" name="Substituent conținut 11">
            <a:extLst>
              <a:ext uri="{FF2B5EF4-FFF2-40B4-BE49-F238E27FC236}">
                <a16:creationId xmlns:a16="http://schemas.microsoft.com/office/drawing/2014/main" id="{A3B96CD0-AFF4-CA52-599D-504DDDA8ABF1}"/>
              </a:ext>
            </a:extLst>
          </p:cNvPr>
          <p:cNvPicPr>
            <a:picLocks noGrp="1" noChangeAspect="1"/>
          </p:cNvPicPr>
          <p:nvPr>
            <p:ph sz="half" idx="2"/>
          </p:nvPr>
        </p:nvPicPr>
        <p:blipFill>
          <a:blip r:embed="rId4"/>
          <a:stretch>
            <a:fillRect/>
          </a:stretch>
        </p:blipFill>
        <p:spPr>
          <a:xfrm>
            <a:off x="5048250" y="1546224"/>
            <a:ext cx="3810000" cy="2857500"/>
          </a:xfrm>
        </p:spPr>
      </p:pic>
    </p:spTree>
    <p:extLst>
      <p:ext uri="{BB962C8B-B14F-4D97-AF65-F5344CB8AC3E}">
        <p14:creationId xmlns:p14="http://schemas.microsoft.com/office/powerpoint/2010/main" val="3636700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8127B-51E5-0B0A-E005-389CA9256B9A}"/>
              </a:ext>
            </a:extLst>
          </p:cNvPr>
          <p:cNvSpPr>
            <a:spLocks noGrp="1"/>
          </p:cNvSpPr>
          <p:nvPr>
            <p:ph sz="half" idx="1"/>
          </p:nvPr>
        </p:nvSpPr>
        <p:spPr>
          <a:xfrm>
            <a:off x="152402" y="908050"/>
            <a:ext cx="5480048" cy="4051300"/>
          </a:xfrm>
        </p:spPr>
        <p:txBody>
          <a:bodyPr>
            <a:normAutofit/>
          </a:bodyPr>
          <a:lstStyle/>
          <a:p>
            <a:pPr marL="0" indent="0">
              <a:buNone/>
            </a:pPr>
            <a:r>
              <a:rPr lang="ro-RO" sz="1800" dirty="0">
                <a:solidFill>
                  <a:schemeClr val="accent4">
                    <a:lumMod val="65000"/>
                    <a:lumOff val="35000"/>
                  </a:schemeClr>
                </a:solidFill>
                <a:latin typeface="Times New Roman" panose="02020603050405020304" pitchFamily="18" charset="0"/>
                <a:cs typeface="Times New Roman" panose="02020603050405020304" pitchFamily="18" charset="0"/>
              </a:rPr>
              <a:t>Activitatea </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1.3.2.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Identificarea</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îmbunătățirilor</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ce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se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impun</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pentru</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o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mai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bună</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funcționare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Programului</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Integrat</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de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Gestionare</a:t>
            </a:r>
            <a:r>
              <a:rPr lang="en-US" sz="1800" dirty="0">
                <a:solidFill>
                  <a:schemeClr val="accent4">
                    <a:lumMod val="65000"/>
                    <a:lumOff val="35000"/>
                  </a:schemeClr>
                </a:solidFill>
                <a:latin typeface="Times New Roman" panose="02020603050405020304" pitchFamily="18" charset="0"/>
                <a:cs typeface="Times New Roman" panose="02020603050405020304" pitchFamily="18" charset="0"/>
              </a:rPr>
              <a:t> a </a:t>
            </a:r>
            <a:r>
              <a:rPr lang="en-US" sz="1800" dirty="0" err="1">
                <a:solidFill>
                  <a:schemeClr val="accent4">
                    <a:lumMod val="65000"/>
                    <a:lumOff val="35000"/>
                  </a:schemeClr>
                </a:solidFill>
                <a:latin typeface="Times New Roman" panose="02020603050405020304" pitchFamily="18" charset="0"/>
                <a:cs typeface="Times New Roman" panose="02020603050405020304" pitchFamily="18" charset="0"/>
              </a:rPr>
              <a:t>Dosarelor</a:t>
            </a:r>
            <a:endParaRPr lang="ro-RO" dirty="0">
              <a:solidFill>
                <a:srgbClr val="050505"/>
              </a:solidFill>
              <a:latin typeface="Times New Roman" panose="02020603050405020304" pitchFamily="18" charset="0"/>
              <a:cs typeface="Times New Roman" panose="02020603050405020304" pitchFamily="18" charset="0"/>
            </a:endParaRPr>
          </a:p>
          <a:p>
            <a:pPr marL="0" indent="0" algn="just">
              <a:buNone/>
            </a:pPr>
            <a:r>
              <a:rPr lang="ro-RO" b="1" dirty="0">
                <a:solidFill>
                  <a:schemeClr val="tx2"/>
                </a:solidFill>
                <a:latin typeface="Times New Roman" panose="02020603050405020304" pitchFamily="18" charset="0"/>
                <a:cs typeface="Times New Roman" panose="02020603050405020304" pitchFamily="18" charset="0"/>
              </a:rPr>
              <a:t>La 12 iunie</a:t>
            </a:r>
            <a:r>
              <a:rPr lang="en-US" b="1" dirty="0">
                <a:solidFill>
                  <a:schemeClr val="tx2"/>
                </a:solidFill>
                <a:latin typeface="Times New Roman" panose="02020603050405020304" pitchFamily="18" charset="0"/>
                <a:cs typeface="Times New Roman" panose="02020603050405020304" pitchFamily="18" charset="0"/>
              </a:rPr>
              <a:t> 2024</a:t>
            </a:r>
            <a:r>
              <a:rPr lang="ro-RO" b="1" dirty="0">
                <a:solidFill>
                  <a:schemeClr val="tx2"/>
                </a:solidFill>
                <a:latin typeface="Times New Roman" panose="02020603050405020304" pitchFamily="18" charset="0"/>
                <a:cs typeface="Times New Roman" panose="02020603050405020304" pitchFamily="18" charset="0"/>
              </a:rPr>
              <a:t> </a:t>
            </a:r>
            <a:r>
              <a:rPr lang="ro-RO" dirty="0">
                <a:solidFill>
                  <a:schemeClr val="tx2"/>
                </a:solidFill>
                <a:latin typeface="Times New Roman" panose="02020603050405020304" pitchFamily="18" charset="0"/>
                <a:cs typeface="Times New Roman" panose="02020603050405020304" pitchFamily="18" charset="0"/>
              </a:rPr>
              <a:t>s</a:t>
            </a:r>
            <a:r>
              <a:rPr lang="ro-RO" sz="1600" b="0" i="0" dirty="0">
                <a:solidFill>
                  <a:schemeClr val="tx2"/>
                </a:solidFill>
                <a:effectLst/>
                <a:latin typeface="Times New Roman" panose="02020603050405020304" pitchFamily="18" charset="0"/>
                <a:cs typeface="Times New Roman" panose="02020603050405020304" pitchFamily="18" charset="0"/>
              </a:rPr>
              <a:t>-a desfășurat o ședință comună cu participarea avocaților, unde s-au discutat următoarele subiecte:</a:t>
            </a:r>
            <a:endParaRPr lang="ro-RO" sz="1400" dirty="0">
              <a:solidFill>
                <a:schemeClr val="tx2"/>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
            </a:pPr>
            <a:r>
              <a:rPr lang="ro-RO" dirty="0">
                <a:solidFill>
                  <a:schemeClr val="tx2"/>
                </a:solidFill>
                <a:latin typeface="Times New Roman" panose="02020603050405020304" pitchFamily="18" charset="0"/>
                <a:cs typeface="Times New Roman" panose="02020603050405020304" pitchFamily="18" charset="0"/>
              </a:rPr>
              <a:t>u</a:t>
            </a:r>
            <a:r>
              <a:rPr lang="ro-RO" b="0" i="0" dirty="0">
                <a:solidFill>
                  <a:schemeClr val="tx2"/>
                </a:solidFill>
                <a:effectLst/>
                <a:latin typeface="Times New Roman" panose="02020603050405020304" pitchFamily="18" charset="0"/>
                <a:cs typeface="Times New Roman" panose="02020603050405020304" pitchFamily="18" charset="0"/>
              </a:rPr>
              <a:t>tilitatea modalității de transmitere a cererilor de chemare în judecată și a actelor prin intermediul e-dosar</a:t>
            </a:r>
          </a:p>
          <a:p>
            <a:pPr algn="just">
              <a:buFont typeface="Wingdings" panose="05000000000000000000" pitchFamily="2" charset="2"/>
              <a:buChar char="§"/>
            </a:pPr>
            <a:r>
              <a:rPr lang="ro-RO" b="0" i="0" dirty="0">
                <a:solidFill>
                  <a:schemeClr val="tx2"/>
                </a:solidFill>
                <a:effectLst/>
                <a:latin typeface="Times New Roman" panose="02020603050405020304" pitchFamily="18" charset="0"/>
                <a:cs typeface="Times New Roman" panose="02020603050405020304" pitchFamily="18" charset="0"/>
              </a:rPr>
              <a:t>beneficiile desfășurării ședințelor de judecată prin sistemul de videoconferință</a:t>
            </a:r>
          </a:p>
          <a:p>
            <a:pPr algn="just">
              <a:buFont typeface="Wingdings" panose="05000000000000000000" pitchFamily="2" charset="2"/>
              <a:buChar char="§"/>
            </a:pPr>
            <a:r>
              <a:rPr lang="ro-RO" b="0" i="0" dirty="0">
                <a:solidFill>
                  <a:schemeClr val="tx2"/>
                </a:solidFill>
                <a:effectLst/>
                <a:latin typeface="Times New Roman" panose="02020603050405020304" pitchFamily="18" charset="0"/>
                <a:cs typeface="Times New Roman" panose="02020603050405020304" pitchFamily="18" charset="0"/>
              </a:rPr>
              <a:t>simplificarea procedurilor de plată a taxelor de stat și taxei de timbru efectuate exclusiv prin intermediul serviciului guvernamental de plăți electronice </a:t>
            </a:r>
            <a:r>
              <a:rPr lang="ro-RO" b="0" i="0" dirty="0" err="1">
                <a:solidFill>
                  <a:schemeClr val="tx2"/>
                </a:solidFill>
                <a:effectLst/>
                <a:latin typeface="Times New Roman" panose="02020603050405020304" pitchFamily="18" charset="0"/>
                <a:cs typeface="Times New Roman" panose="02020603050405020304" pitchFamily="18" charset="0"/>
              </a:rPr>
              <a:t>Mpay</a:t>
            </a:r>
            <a:endParaRPr lang="ro-RO" b="0" i="0" dirty="0">
              <a:solidFill>
                <a:schemeClr val="tx2"/>
              </a:solidFill>
              <a:effectLst/>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E2DBA693-0E6E-A21F-B764-680E5F0E5AB8}"/>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lide Number Placeholder 4">
            <a:extLst>
              <a:ext uri="{FF2B5EF4-FFF2-40B4-BE49-F238E27FC236}">
                <a16:creationId xmlns:a16="http://schemas.microsoft.com/office/drawing/2014/main" id="{372EE3E4-F5D5-5588-E37C-A69B4C6DF78A}"/>
              </a:ext>
            </a:extLst>
          </p:cNvPr>
          <p:cNvSpPr>
            <a:spLocks noGrp="1"/>
          </p:cNvSpPr>
          <p:nvPr>
            <p:ph type="sldNum" sz="quarter" idx="12"/>
          </p:nvPr>
        </p:nvSpPr>
        <p:spPr/>
        <p:txBody>
          <a:bodyPr/>
          <a:lstStyle/>
          <a:p>
            <a:fld id="{42782948-4DBE-204D-AB9E-B65E067054AE}" type="slidenum">
              <a:rPr lang="en-US" smtClean="0"/>
              <a:pPr/>
              <a:t>11</a:t>
            </a:fld>
            <a:endParaRPr lang="en-US"/>
          </a:p>
        </p:txBody>
      </p:sp>
      <p:sp>
        <p:nvSpPr>
          <p:cNvPr id="6" name="Title 5">
            <a:extLst>
              <a:ext uri="{FF2B5EF4-FFF2-40B4-BE49-F238E27FC236}">
                <a16:creationId xmlns:a16="http://schemas.microsoft.com/office/drawing/2014/main" id="{AD2133C5-4BD9-65C7-DC06-1F2166AF10E0}"/>
              </a:ext>
            </a:extLst>
          </p:cNvPr>
          <p:cNvSpPr>
            <a:spLocks noGrp="1"/>
          </p:cNvSpPr>
          <p:nvPr>
            <p:ph type="title"/>
          </p:nvPr>
        </p:nvSpPr>
        <p:spPr>
          <a:xfrm>
            <a:off x="203201" y="164082"/>
            <a:ext cx="8788400" cy="674118"/>
          </a:xfrm>
        </p:spPr>
        <p:txBody>
          <a:bodyPr/>
          <a:lstStyle/>
          <a:p>
            <a:r>
              <a:rPr kumimoji="0" lang="ro-MD" sz="2400" b="1" i="0" u="none" strike="noStrike" kern="0" cap="none" spc="0" normalizeH="0" baseline="0" noProof="0" dirty="0">
                <a:ln>
                  <a:noFill/>
                </a:ln>
                <a:solidFill>
                  <a:srgbClr val="651D32"/>
                </a:solidFill>
                <a:effectLst/>
                <a:uLnTx/>
                <a:uFillTx/>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kumimoji="0" lang="en-US" sz="3200" b="0" i="0" u="none" strike="noStrike" kern="100" cap="none" spc="0" normalizeH="0" baseline="0" noProof="0" dirty="0">
                <a:ln>
                  <a:noFill/>
                </a:ln>
                <a:solidFill>
                  <a:srgbClr val="BA0C2F"/>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Obiectivul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strategic 1.3: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Dezvoltarea</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serviciilor</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online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în</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cadrul</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r>
              <a:rPr kumimoji="0" lang="en-US" sz="1400" b="1" i="0" u="none" strike="noStrike" kern="1200" cap="none" spc="0" normalizeH="0" baseline="0" noProof="0" dirty="0" err="1">
                <a:ln>
                  <a:noFill/>
                </a:ln>
                <a:solidFill>
                  <a:srgbClr val="651D32"/>
                </a:solidFill>
                <a:effectLst/>
                <a:uLnTx/>
                <a:uFillTx/>
                <a:latin typeface="Arial" panose="020B0604020202020204" pitchFamily="34" charset="0"/>
                <a:ea typeface="+mj-ea"/>
                <a:cs typeface="Arial" panose="020B0604020202020204" pitchFamily="34" charset="0"/>
              </a:rPr>
              <a:t>judecătoriei</a:t>
            </a:r>
            <a:r>
              <a:rPr kumimoji="0" lang="en-US" sz="1400" b="1" i="0" u="none" strike="noStrike" kern="1200" cap="none" spc="0" normalizeH="0" baseline="0" noProof="0" dirty="0">
                <a:ln>
                  <a:noFill/>
                </a:ln>
                <a:solidFill>
                  <a:srgbClr val="651D32"/>
                </a:solidFill>
                <a:effectLst/>
                <a:uLnTx/>
                <a:uFillTx/>
                <a:latin typeface="Arial" panose="020B0604020202020204" pitchFamily="34" charset="0"/>
                <a:ea typeface="+mj-ea"/>
                <a:cs typeface="Arial" panose="020B0604020202020204" pitchFamily="34" charset="0"/>
              </a:rPr>
              <a:t> </a:t>
            </a:r>
            <a:endParaRPr lang="en-US" b="1" dirty="0"/>
          </a:p>
        </p:txBody>
      </p:sp>
      <p:pic>
        <p:nvPicPr>
          <p:cNvPr id="7" name="Picture 6">
            <a:extLst>
              <a:ext uri="{FF2B5EF4-FFF2-40B4-BE49-F238E27FC236}">
                <a16:creationId xmlns:a16="http://schemas.microsoft.com/office/drawing/2014/main" id="{A7F6E5C2-11EE-4E62-B899-CB8A7306FDE1}"/>
              </a:ext>
            </a:extLst>
          </p:cNvPr>
          <p:cNvPicPr>
            <a:picLocks noChangeAspect="1"/>
          </p:cNvPicPr>
          <p:nvPr/>
        </p:nvPicPr>
        <p:blipFill>
          <a:blip r:embed="rId2"/>
          <a:stretch>
            <a:fillRect/>
          </a:stretch>
        </p:blipFill>
        <p:spPr>
          <a:xfrm>
            <a:off x="5715088" y="838200"/>
            <a:ext cx="3092745" cy="1956155"/>
          </a:xfrm>
          <a:prstGeom prst="rect">
            <a:avLst/>
          </a:prstGeom>
        </p:spPr>
      </p:pic>
      <p:pic>
        <p:nvPicPr>
          <p:cNvPr id="12" name="Content Placeholder 11">
            <a:extLst>
              <a:ext uri="{FF2B5EF4-FFF2-40B4-BE49-F238E27FC236}">
                <a16:creationId xmlns:a16="http://schemas.microsoft.com/office/drawing/2014/main" id="{D05909E1-DF2E-4A6E-B1F5-6AE997BFB12C}"/>
              </a:ext>
            </a:extLst>
          </p:cNvPr>
          <p:cNvPicPr>
            <a:picLocks noGrp="1" noChangeAspect="1"/>
          </p:cNvPicPr>
          <p:nvPr>
            <p:ph sz="half" idx="2"/>
          </p:nvPr>
        </p:nvPicPr>
        <p:blipFill>
          <a:blip r:embed="rId3"/>
          <a:stretch>
            <a:fillRect/>
          </a:stretch>
        </p:blipFill>
        <p:spPr>
          <a:xfrm>
            <a:off x="5715088" y="2888484"/>
            <a:ext cx="3092745" cy="2021948"/>
          </a:xfrm>
        </p:spPr>
      </p:pic>
    </p:spTree>
    <p:extLst>
      <p:ext uri="{BB962C8B-B14F-4D97-AF65-F5344CB8AC3E}">
        <p14:creationId xmlns:p14="http://schemas.microsoft.com/office/powerpoint/2010/main" val="18129482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1" y="1003301"/>
            <a:ext cx="5759449" cy="3841338"/>
          </a:xfrm>
        </p:spPr>
        <p:txBody>
          <a:bodyPr>
            <a:normAutofit fontScale="40000" lnSpcReduction="20000"/>
          </a:bodyPr>
          <a:lstStyle/>
          <a:p>
            <a:pPr algn="just"/>
            <a:r>
              <a:rPr lang="ro-RO" sz="3700" i="0" dirty="0">
                <a:solidFill>
                  <a:schemeClr val="tx2"/>
                </a:solidFill>
                <a:effectLst/>
                <a:latin typeface="Times New Roman" panose="02020603050405020304" pitchFamily="18" charset="0"/>
                <a:cs typeface="Times New Roman" panose="02020603050405020304" pitchFamily="18" charset="0"/>
              </a:rPr>
              <a:t>La demersul Ministerului Justiției al Republicii Moldova, în vederea simplificării procedurilor de plată, Judecătoria Ungheni a informat cetățenii că plățile pentru taxele de stat și taxele de timbru vor fi efectuate </a:t>
            </a:r>
            <a:r>
              <a:rPr lang="ro-RO" sz="3700" i="1" u="sng" dirty="0">
                <a:solidFill>
                  <a:schemeClr val="tx2"/>
                </a:solidFill>
                <a:effectLst/>
                <a:latin typeface="Times New Roman" panose="02020603050405020304" pitchFamily="18" charset="0"/>
                <a:cs typeface="Times New Roman" panose="02020603050405020304" pitchFamily="18" charset="0"/>
              </a:rPr>
              <a:t>exclusiv</a:t>
            </a:r>
            <a:r>
              <a:rPr lang="ro-RO" sz="3700" i="0" dirty="0">
                <a:solidFill>
                  <a:schemeClr val="tx2"/>
                </a:solidFill>
                <a:effectLst/>
                <a:latin typeface="Times New Roman" panose="02020603050405020304" pitchFamily="18" charset="0"/>
                <a:cs typeface="Times New Roman" panose="02020603050405020304" pitchFamily="18" charset="0"/>
              </a:rPr>
              <a:t> prin intermediul serviciului guvernamental de plăți electronice </a:t>
            </a:r>
            <a:r>
              <a:rPr lang="ro-RO" sz="3700" i="0" dirty="0" err="1">
                <a:solidFill>
                  <a:schemeClr val="tx2"/>
                </a:solidFill>
                <a:effectLst/>
                <a:latin typeface="Times New Roman" panose="02020603050405020304" pitchFamily="18" charset="0"/>
                <a:cs typeface="Times New Roman" panose="02020603050405020304" pitchFamily="18" charset="0"/>
              </a:rPr>
              <a:t>MPay</a:t>
            </a:r>
            <a:r>
              <a:rPr lang="ro-RO" sz="3700" i="0" dirty="0">
                <a:solidFill>
                  <a:schemeClr val="tx2"/>
                </a:solidFill>
                <a:effectLst/>
                <a:latin typeface="Times New Roman" panose="02020603050405020304" pitchFamily="18" charset="0"/>
                <a:cs typeface="Times New Roman" panose="02020603050405020304" pitchFamily="18" charset="0"/>
              </a:rPr>
              <a:t>.</a:t>
            </a:r>
            <a:endParaRPr lang="en-US" sz="3700" i="0" dirty="0">
              <a:solidFill>
                <a:schemeClr val="tx2"/>
              </a:solidFill>
              <a:effectLst/>
              <a:latin typeface="Times New Roman" panose="02020603050405020304" pitchFamily="18" charset="0"/>
              <a:cs typeface="Times New Roman" panose="02020603050405020304" pitchFamily="18" charset="0"/>
            </a:endParaRPr>
          </a:p>
          <a:p>
            <a:pPr algn="just"/>
            <a:r>
              <a:rPr lang="ro-RO" sz="3700" dirty="0">
                <a:solidFill>
                  <a:schemeClr val="tx2"/>
                </a:solidFill>
                <a:latin typeface="Times New Roman" panose="02020603050405020304" pitchFamily="18" charset="0"/>
                <a:cs typeface="Times New Roman" panose="02020603050405020304" pitchFamily="18" charset="0"/>
              </a:rPr>
              <a:t>Potrivit, noilor prevederi a</a:t>
            </a:r>
            <a:r>
              <a:rPr lang="ro-RO" sz="3700" dirty="0">
                <a:solidFill>
                  <a:schemeClr val="tx2"/>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legii taxei de stat  nr. 213 din 31-07-2023</a:t>
            </a:r>
            <a:r>
              <a:rPr lang="ro-RO" sz="3700" dirty="0">
                <a:solidFill>
                  <a:schemeClr val="tx2"/>
                </a:solidFill>
                <a:latin typeface="Times New Roman" panose="02020603050405020304" pitchFamily="18" charset="0"/>
                <a:cs typeface="Times New Roman" panose="02020603050405020304" pitchFamily="18" charset="0"/>
              </a:rPr>
              <a:t> începând cu 01 ianuarie 2024, achitarea este disponibilă prin serviciul de plăți electronice </a:t>
            </a:r>
            <a:r>
              <a:rPr lang="ro-RO" sz="3700" dirty="0">
                <a:solidFill>
                  <a:schemeClr val="tx2"/>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https://mpay.gov.md/</a:t>
            </a:r>
            <a:r>
              <a:rPr lang="ro-RO" sz="3700" dirty="0">
                <a:solidFill>
                  <a:schemeClr val="tx2"/>
                </a:solidFill>
                <a:latin typeface="Times New Roman" panose="02020603050405020304" pitchFamily="18" charset="0"/>
                <a:cs typeface="Times New Roman" panose="02020603050405020304" pitchFamily="18" charset="0"/>
              </a:rPr>
              <a:t> și pe site-ul </a:t>
            </a:r>
            <a:r>
              <a:rPr lang="ro-RO" sz="3700" dirty="0">
                <a:solidFill>
                  <a:schemeClr val="tx2"/>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https://instante.justice.md/</a:t>
            </a:r>
            <a:r>
              <a:rPr lang="ro-RO" sz="3700" dirty="0">
                <a:solidFill>
                  <a:schemeClr val="tx2"/>
                </a:solidFill>
                <a:latin typeface="Times New Roman" panose="02020603050405020304" pitchFamily="18" charset="0"/>
                <a:cs typeface="Times New Roman" panose="02020603050405020304" pitchFamily="18" charset="0"/>
              </a:rPr>
              <a:t> </a:t>
            </a:r>
            <a:endParaRPr lang="ro-RO" sz="3700" i="0" dirty="0">
              <a:solidFill>
                <a:schemeClr val="tx2"/>
              </a:solidFill>
              <a:effectLst/>
              <a:latin typeface="Times New Roman" panose="02020603050405020304" pitchFamily="18" charset="0"/>
              <a:cs typeface="Times New Roman" panose="02020603050405020304" pitchFamily="18" charset="0"/>
            </a:endParaRPr>
          </a:p>
          <a:p>
            <a:pPr algn="just"/>
            <a:r>
              <a:rPr lang="ro-RO" sz="3700" i="0" dirty="0">
                <a:solidFill>
                  <a:schemeClr val="tx2"/>
                </a:solidFill>
                <a:effectLst/>
                <a:latin typeface="Times New Roman" panose="02020603050405020304" pitchFamily="18" charset="0"/>
                <a:cs typeface="Times New Roman" panose="02020603050405020304" pitchFamily="18" charset="0"/>
              </a:rPr>
              <a:t>Astfel, justițiabilii vor achita taxele prin </a:t>
            </a:r>
            <a:r>
              <a:rPr lang="ro-RO" sz="3700" i="0" dirty="0" err="1">
                <a:solidFill>
                  <a:schemeClr val="tx2"/>
                </a:solidFill>
                <a:effectLst/>
                <a:latin typeface="Times New Roman" panose="02020603050405020304" pitchFamily="18" charset="0"/>
                <a:cs typeface="Times New Roman" panose="02020603050405020304" pitchFamily="18" charset="0"/>
              </a:rPr>
              <a:t>MPay</a:t>
            </a:r>
            <a:r>
              <a:rPr lang="ro-RO" sz="3700" i="0" dirty="0">
                <a:solidFill>
                  <a:schemeClr val="tx2"/>
                </a:solidFill>
                <a:effectLst/>
                <a:latin typeface="Times New Roman" panose="02020603050405020304" pitchFamily="18" charset="0"/>
                <a:cs typeface="Times New Roman" panose="02020603050405020304" pitchFamily="18" charset="0"/>
              </a:rPr>
              <a:t>, accesând link-</a:t>
            </a:r>
            <a:r>
              <a:rPr lang="ro-RO" sz="3700" i="0" dirty="0" err="1">
                <a:solidFill>
                  <a:schemeClr val="tx2"/>
                </a:solidFill>
                <a:effectLst/>
                <a:latin typeface="Times New Roman" panose="02020603050405020304" pitchFamily="18" charset="0"/>
                <a:cs typeface="Times New Roman" panose="02020603050405020304" pitchFamily="18" charset="0"/>
              </a:rPr>
              <a:t>ul</a:t>
            </a:r>
            <a:r>
              <a:rPr lang="ro-RO" sz="3700" i="0" dirty="0">
                <a:solidFill>
                  <a:schemeClr val="tx2"/>
                </a:solidFill>
                <a:effectLst/>
                <a:latin typeface="Times New Roman" panose="02020603050405020304" pitchFamily="18" charset="0"/>
                <a:cs typeface="Times New Roman" panose="02020603050405020304" pitchFamily="18" charset="0"/>
              </a:rPr>
              <a:t>: </a:t>
            </a:r>
            <a:r>
              <a:rPr lang="ro-RO" sz="3700" i="0" u="none" strike="noStrike" dirty="0">
                <a:solidFill>
                  <a:schemeClr val="tx2"/>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Achită taxele pentru instanțele de judecată | Portalul Național al Instanțelor de Judecată (justice.md)</a:t>
            </a:r>
            <a:endParaRPr lang="ro-RO" sz="3700" i="0" dirty="0">
              <a:solidFill>
                <a:schemeClr val="tx2"/>
              </a:solidFill>
              <a:effectLst/>
              <a:latin typeface="Times New Roman" panose="02020603050405020304" pitchFamily="18" charset="0"/>
              <a:cs typeface="Times New Roman" panose="02020603050405020304" pitchFamily="18" charset="0"/>
            </a:endParaRPr>
          </a:p>
          <a:p>
            <a:pPr algn="just"/>
            <a:r>
              <a:rPr lang="ro-RO" sz="3700" i="0" dirty="0">
                <a:solidFill>
                  <a:schemeClr val="tx2"/>
                </a:solidFill>
                <a:effectLst/>
                <a:latin typeface="Times New Roman" panose="02020603050405020304" pitchFamily="18" charset="0"/>
                <a:cs typeface="Times New Roman" panose="02020603050405020304" pitchFamily="18" charset="0"/>
              </a:rPr>
              <a:t>În cazul plăților în numerar, contribuabilii se pot adresa la ghișeele băncilor conectate sau terminalele de plată disponibile, inclusiv la cel din incinta instanței de judecată.</a:t>
            </a: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12</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9" name="Substituent conținut 8">
            <a:extLst>
              <a:ext uri="{FF2B5EF4-FFF2-40B4-BE49-F238E27FC236}">
                <a16:creationId xmlns:a16="http://schemas.microsoft.com/office/drawing/2014/main" id="{0F3AC205-C762-F822-FCA7-4A1C695BEC79}"/>
              </a:ext>
            </a:extLst>
          </p:cNvPr>
          <p:cNvPicPr>
            <a:picLocks noGrp="1" noChangeAspect="1"/>
          </p:cNvPicPr>
          <p:nvPr>
            <p:ph sz="half" idx="1"/>
          </p:nvPr>
        </p:nvPicPr>
        <p:blipFill>
          <a:blip r:embed="rId6"/>
          <a:stretch>
            <a:fillRect/>
          </a:stretch>
        </p:blipFill>
        <p:spPr>
          <a:xfrm>
            <a:off x="5830527" y="1761331"/>
            <a:ext cx="3161072" cy="1662112"/>
          </a:xfrm>
        </p:spPr>
      </p:pic>
    </p:spTree>
    <p:extLst>
      <p:ext uri="{BB962C8B-B14F-4D97-AF65-F5344CB8AC3E}">
        <p14:creationId xmlns:p14="http://schemas.microsoft.com/office/powerpoint/2010/main" val="1128080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2" y="1003301"/>
            <a:ext cx="4879996" cy="4027486"/>
          </a:xfrm>
        </p:spPr>
        <p:txBody>
          <a:bodyPr>
            <a:normAutofit fontScale="32500" lnSpcReduction="20000"/>
          </a:bodyPr>
          <a:lstStyle/>
          <a:p>
            <a:pPr marL="0" indent="0" algn="just">
              <a:buNone/>
            </a:pPr>
            <a:endParaRPr lang="en-US" sz="5600" dirty="0">
              <a:solidFill>
                <a:srgbClr val="050505"/>
              </a:solidFill>
              <a:latin typeface="Times New Roman" panose="02020603050405020304" pitchFamily="18" charset="0"/>
              <a:cs typeface="Times New Roman" panose="02020603050405020304" pitchFamily="18" charset="0"/>
            </a:endParaRPr>
          </a:p>
          <a:p>
            <a:pPr marL="0" indent="0" algn="just">
              <a:buNone/>
            </a:pPr>
            <a:r>
              <a:rPr lang="ro-RO" sz="5600" dirty="0">
                <a:solidFill>
                  <a:schemeClr val="tx2"/>
                </a:solidFill>
                <a:latin typeface="Times New Roman" panose="02020603050405020304" pitchFamily="18" charset="0"/>
                <a:cs typeface="Times New Roman" panose="02020603050405020304" pitchFamily="18" charset="0"/>
              </a:rPr>
              <a:t>Judecătoria Ungheni a informat cetățenii </a:t>
            </a:r>
            <a:r>
              <a:rPr lang="ro-RO" sz="5600" b="0" i="0" dirty="0">
                <a:solidFill>
                  <a:schemeClr val="tx2"/>
                </a:solidFill>
                <a:effectLst/>
                <a:latin typeface="Times New Roman" panose="02020603050405020304" pitchFamily="18" charset="0"/>
                <a:cs typeface="Times New Roman" panose="02020603050405020304" pitchFamily="18" charset="0"/>
              </a:rPr>
              <a:t>despre intrarea în vigoare începând cu 08 ianuarie 2024 a Legii privind accesul la informații de interes public nr. 148 din 09.06.2023.</a:t>
            </a:r>
          </a:p>
          <a:p>
            <a:pPr marL="0" indent="0" algn="just">
              <a:buNone/>
            </a:pPr>
            <a:r>
              <a:rPr lang="ro-RO" sz="5600" b="0" i="0" dirty="0">
                <a:solidFill>
                  <a:schemeClr val="tx2"/>
                </a:solidFill>
                <a:effectLst/>
                <a:latin typeface="Times New Roman" panose="02020603050405020304" pitchFamily="18" charset="0"/>
                <a:cs typeface="Times New Roman" panose="02020603050405020304" pitchFamily="18" charset="0"/>
              </a:rPr>
              <a:t>Conform prezentei legi, </a:t>
            </a:r>
            <a:r>
              <a:rPr lang="ro-RO" sz="5600" b="0" i="0" dirty="0" err="1">
                <a:solidFill>
                  <a:schemeClr val="tx2"/>
                </a:solidFill>
                <a:effectLst/>
                <a:latin typeface="Times New Roman" panose="02020603050405020304" pitchFamily="18" charset="0"/>
                <a:cs typeface="Times New Roman" panose="02020603050405020304" pitchFamily="18" charset="0"/>
              </a:rPr>
              <a:t>informaţii</a:t>
            </a:r>
            <a:r>
              <a:rPr lang="ro-RO" sz="5600" b="0" i="0" dirty="0">
                <a:solidFill>
                  <a:schemeClr val="tx2"/>
                </a:solidFill>
                <a:effectLst/>
                <a:latin typeface="Times New Roman" panose="02020603050405020304" pitchFamily="18" charset="0"/>
                <a:cs typeface="Times New Roman" panose="02020603050405020304" pitchFamily="18" charset="0"/>
              </a:rPr>
              <a:t> de interes public sunt toate </a:t>
            </a:r>
            <a:r>
              <a:rPr lang="ro-RO" sz="5600" b="0" i="0" dirty="0" err="1">
                <a:solidFill>
                  <a:schemeClr val="tx2"/>
                </a:solidFill>
                <a:effectLst/>
                <a:latin typeface="Times New Roman" panose="02020603050405020304" pitchFamily="18" charset="0"/>
                <a:cs typeface="Times New Roman" panose="02020603050405020304" pitchFamily="18" charset="0"/>
              </a:rPr>
              <a:t>informaţiile</a:t>
            </a:r>
            <a:r>
              <a:rPr lang="ro-RO" sz="5600" b="0" i="0" dirty="0">
                <a:solidFill>
                  <a:schemeClr val="tx2"/>
                </a:solidFill>
                <a:effectLst/>
                <a:latin typeface="Times New Roman" panose="02020603050405020304" pitchFamily="18" charset="0"/>
                <a:cs typeface="Times New Roman" panose="02020603050405020304" pitchFamily="18" charset="0"/>
              </a:rPr>
              <a:t> </a:t>
            </a:r>
            <a:r>
              <a:rPr lang="ro-RO" sz="5600" b="0" i="0" dirty="0" err="1">
                <a:solidFill>
                  <a:schemeClr val="tx2"/>
                </a:solidFill>
                <a:effectLst/>
                <a:latin typeface="Times New Roman" panose="02020603050405020304" pitchFamily="18" charset="0"/>
                <a:cs typeface="Times New Roman" panose="02020603050405020304" pitchFamily="18" charset="0"/>
              </a:rPr>
              <a:t>deţinute</a:t>
            </a:r>
            <a:r>
              <a:rPr lang="ro-RO" sz="5600" b="0" i="0" dirty="0">
                <a:solidFill>
                  <a:schemeClr val="tx2"/>
                </a:solidFill>
                <a:effectLst/>
                <a:latin typeface="Times New Roman" panose="02020603050405020304" pitchFamily="18" charset="0"/>
                <a:cs typeface="Times New Roman" panose="02020603050405020304" pitchFamily="18" charset="0"/>
              </a:rPr>
              <a:t> de furnizorii de </a:t>
            </a:r>
            <a:r>
              <a:rPr lang="ro-RO" sz="5600" b="0" i="0" dirty="0" err="1">
                <a:solidFill>
                  <a:schemeClr val="tx2"/>
                </a:solidFill>
                <a:effectLst/>
                <a:latin typeface="Times New Roman" panose="02020603050405020304" pitchFamily="18" charset="0"/>
                <a:cs typeface="Times New Roman" panose="02020603050405020304" pitchFamily="18" charset="0"/>
              </a:rPr>
              <a:t>informaţii</a:t>
            </a:r>
            <a:r>
              <a:rPr lang="ro-RO" sz="5600" b="0" i="0" dirty="0">
                <a:solidFill>
                  <a:schemeClr val="tx2"/>
                </a:solidFill>
                <a:effectLst/>
                <a:latin typeface="Times New Roman" panose="02020603050405020304" pitchFamily="18" charset="0"/>
                <a:cs typeface="Times New Roman" panose="02020603050405020304" pitchFamily="18" charset="0"/>
              </a:rPr>
              <a:t>, indiferent de suportul de stocare (pe hârtie, în formă electronică sau în orice alt format).</a:t>
            </a:r>
          </a:p>
          <a:p>
            <a:pPr marL="0" indent="0" algn="just">
              <a:buNone/>
            </a:pPr>
            <a:r>
              <a:rPr lang="ro-RO" sz="5600" b="0" i="0" dirty="0">
                <a:solidFill>
                  <a:schemeClr val="tx2"/>
                </a:solidFill>
                <a:effectLst/>
                <a:latin typeface="Times New Roman" panose="02020603050405020304" pitchFamily="18" charset="0"/>
                <a:cs typeface="Times New Roman" panose="02020603050405020304" pitchFamily="18" charset="0"/>
              </a:rPr>
              <a:t>Orice persoană fizică sau juridică are dreptul la accesul la </a:t>
            </a:r>
            <a:r>
              <a:rPr lang="ro-RO" sz="5600" b="0" i="0" dirty="0" err="1">
                <a:solidFill>
                  <a:schemeClr val="tx2"/>
                </a:solidFill>
                <a:effectLst/>
                <a:latin typeface="Times New Roman" panose="02020603050405020304" pitchFamily="18" charset="0"/>
                <a:cs typeface="Times New Roman" panose="02020603050405020304" pitchFamily="18" charset="0"/>
              </a:rPr>
              <a:t>informaţiile</a:t>
            </a:r>
            <a:r>
              <a:rPr lang="ro-RO" sz="5600" b="0" i="0" dirty="0">
                <a:solidFill>
                  <a:schemeClr val="tx2"/>
                </a:solidFill>
                <a:effectLst/>
                <a:latin typeface="Times New Roman" panose="02020603050405020304" pitchFamily="18" charset="0"/>
                <a:cs typeface="Times New Roman" panose="02020603050405020304" pitchFamily="18" charset="0"/>
              </a:rPr>
              <a:t> de interes public, în formele </a:t>
            </a:r>
            <a:r>
              <a:rPr lang="ro-RO" sz="5600" b="0" i="0" dirty="0" err="1">
                <a:solidFill>
                  <a:schemeClr val="tx2"/>
                </a:solidFill>
                <a:effectLst/>
                <a:latin typeface="Times New Roman" panose="02020603050405020304" pitchFamily="18" charset="0"/>
                <a:cs typeface="Times New Roman" panose="02020603050405020304" pitchFamily="18" charset="0"/>
              </a:rPr>
              <a:t>şi</a:t>
            </a:r>
            <a:r>
              <a:rPr lang="ro-RO" sz="5600" b="0" i="0" dirty="0">
                <a:solidFill>
                  <a:schemeClr val="tx2"/>
                </a:solidFill>
                <a:effectLst/>
                <a:latin typeface="Times New Roman" panose="02020603050405020304" pitchFamily="18" charset="0"/>
                <a:cs typeface="Times New Roman" panose="02020603050405020304" pitchFamily="18" charset="0"/>
              </a:rPr>
              <a:t> </a:t>
            </a:r>
            <a:r>
              <a:rPr lang="ro-RO" sz="5600" b="0" i="0" dirty="0" err="1">
                <a:solidFill>
                  <a:schemeClr val="tx2"/>
                </a:solidFill>
                <a:effectLst/>
                <a:latin typeface="Times New Roman" panose="02020603050405020304" pitchFamily="18" charset="0"/>
                <a:cs typeface="Times New Roman" panose="02020603050405020304" pitchFamily="18" charset="0"/>
              </a:rPr>
              <a:t>condiţiile</a:t>
            </a:r>
            <a:r>
              <a:rPr lang="ro-RO" sz="5600" b="0" i="0" dirty="0">
                <a:solidFill>
                  <a:schemeClr val="tx2"/>
                </a:solidFill>
                <a:effectLst/>
                <a:latin typeface="Times New Roman" panose="02020603050405020304" pitchFamily="18" charset="0"/>
                <a:cs typeface="Times New Roman" panose="02020603050405020304" pitchFamily="18" charset="0"/>
              </a:rPr>
              <a:t> prevăzute de lege.</a:t>
            </a:r>
          </a:p>
          <a:p>
            <a:pPr marL="0" indent="0" algn="just">
              <a:buNone/>
            </a:pPr>
            <a:r>
              <a:rPr lang="en-US" sz="5600" b="0" i="0" dirty="0" err="1">
                <a:solidFill>
                  <a:schemeClr val="tx2"/>
                </a:solidFill>
                <a:effectLst/>
                <a:latin typeface="Times New Roman" panose="02020603050405020304" pitchFamily="18" charset="0"/>
                <a:cs typeface="Times New Roman" panose="02020603050405020304" pitchFamily="18" charset="0"/>
              </a:rPr>
              <a:t>În</a:t>
            </a:r>
            <a:r>
              <a:rPr lang="en-US" sz="5600" b="0" i="0" dirty="0">
                <a:solidFill>
                  <a:schemeClr val="tx2"/>
                </a:solidFill>
                <a:effectLst/>
                <a:latin typeface="Times New Roman" panose="02020603050405020304" pitchFamily="18" charset="0"/>
                <a:cs typeface="Times New Roman" panose="02020603050405020304" pitchFamily="18" charset="0"/>
              </a:rPr>
              <a:t> </a:t>
            </a:r>
            <a:r>
              <a:rPr lang="en-US" sz="5600" b="0" i="0" dirty="0" err="1">
                <a:solidFill>
                  <a:schemeClr val="tx2"/>
                </a:solidFill>
                <a:effectLst/>
                <a:latin typeface="Times New Roman" panose="02020603050405020304" pitchFamily="18" charset="0"/>
                <a:cs typeface="Times New Roman" panose="02020603050405020304" pitchFamily="18" charset="0"/>
              </a:rPr>
              <a:t>acest</a:t>
            </a:r>
            <a:r>
              <a:rPr lang="en-US" sz="5600" b="0" i="0" dirty="0">
                <a:solidFill>
                  <a:schemeClr val="tx2"/>
                </a:solidFill>
                <a:effectLst/>
                <a:latin typeface="Times New Roman" panose="02020603050405020304" pitchFamily="18" charset="0"/>
                <a:cs typeface="Times New Roman" panose="02020603050405020304" pitchFamily="18" charset="0"/>
              </a:rPr>
              <a:t> </a:t>
            </a:r>
            <a:r>
              <a:rPr lang="en-US" sz="5600" b="0" i="0" dirty="0" err="1">
                <a:solidFill>
                  <a:schemeClr val="tx2"/>
                </a:solidFill>
                <a:effectLst/>
                <a:latin typeface="Times New Roman" panose="02020603050405020304" pitchFamily="18" charset="0"/>
                <a:cs typeface="Times New Roman" panose="02020603050405020304" pitchFamily="18" charset="0"/>
              </a:rPr>
              <a:t>sens</a:t>
            </a:r>
            <a:r>
              <a:rPr lang="en-US" sz="5600" b="0" i="0" dirty="0">
                <a:solidFill>
                  <a:schemeClr val="tx2"/>
                </a:solidFill>
                <a:effectLst/>
                <a:latin typeface="Times New Roman" panose="02020603050405020304" pitchFamily="18" charset="0"/>
                <a:cs typeface="Times New Roman" panose="02020603050405020304" pitchFamily="18" charset="0"/>
              </a:rPr>
              <a:t>, a </a:t>
            </a:r>
            <a:r>
              <a:rPr lang="en-US" sz="5600" b="0" i="0" dirty="0" err="1">
                <a:solidFill>
                  <a:schemeClr val="tx2"/>
                </a:solidFill>
                <a:effectLst/>
                <a:latin typeface="Times New Roman" panose="02020603050405020304" pitchFamily="18" charset="0"/>
                <a:cs typeface="Times New Roman" panose="02020603050405020304" pitchFamily="18" charset="0"/>
              </a:rPr>
              <a:t>fost</a:t>
            </a:r>
            <a:r>
              <a:rPr lang="en-US" sz="5600" b="0" i="0" dirty="0">
                <a:solidFill>
                  <a:schemeClr val="tx2"/>
                </a:solidFill>
                <a:effectLst/>
                <a:latin typeface="Times New Roman" panose="02020603050405020304" pitchFamily="18" charset="0"/>
                <a:cs typeface="Times New Roman" panose="02020603050405020304" pitchFamily="18" charset="0"/>
              </a:rPr>
              <a:t> </a:t>
            </a:r>
            <a:r>
              <a:rPr lang="en-US" sz="5600" b="0" i="0" dirty="0" err="1">
                <a:solidFill>
                  <a:schemeClr val="tx2"/>
                </a:solidFill>
                <a:effectLst/>
                <a:latin typeface="Times New Roman" panose="02020603050405020304" pitchFamily="18" charset="0"/>
                <a:cs typeface="Times New Roman" panose="02020603050405020304" pitchFamily="18" charset="0"/>
              </a:rPr>
              <a:t>creat</a:t>
            </a:r>
            <a:r>
              <a:rPr lang="en-US" sz="5600" b="0" i="0" dirty="0">
                <a:solidFill>
                  <a:schemeClr val="tx2"/>
                </a:solidFill>
                <a:effectLst/>
                <a:latin typeface="Times New Roman" panose="02020603050405020304" pitchFamily="18" charset="0"/>
                <a:cs typeface="Times New Roman" panose="02020603050405020304" pitchFamily="18" charset="0"/>
              </a:rPr>
              <a:t> un </a:t>
            </a:r>
            <a:r>
              <a:rPr lang="en-US" sz="5600" dirty="0" err="1">
                <a:solidFill>
                  <a:schemeClr val="tx2"/>
                </a:solidFill>
                <a:latin typeface="Times New Roman" panose="02020603050405020304" pitchFamily="18" charset="0"/>
                <a:cs typeface="Times New Roman" panose="02020603050405020304" pitchFamily="18" charset="0"/>
              </a:rPr>
              <a:t>R</a:t>
            </a:r>
            <a:r>
              <a:rPr lang="en-US" sz="5600" b="0" i="0" dirty="0" err="1">
                <a:solidFill>
                  <a:schemeClr val="tx2"/>
                </a:solidFill>
                <a:effectLst/>
                <a:latin typeface="Times New Roman" panose="02020603050405020304" pitchFamily="18" charset="0"/>
                <a:cs typeface="Times New Roman" panose="02020603050405020304" pitchFamily="18" charset="0"/>
              </a:rPr>
              <a:t>egistru</a:t>
            </a:r>
            <a:r>
              <a:rPr lang="en-US" sz="5600" b="0" i="0" dirty="0">
                <a:solidFill>
                  <a:schemeClr val="tx2"/>
                </a:solidFill>
                <a:effectLst/>
                <a:latin typeface="Times New Roman" panose="02020603050405020304" pitchFamily="18" charset="0"/>
                <a:cs typeface="Times New Roman" panose="02020603050405020304" pitchFamily="18" charset="0"/>
              </a:rPr>
              <a:t> al </a:t>
            </a:r>
            <a:r>
              <a:rPr lang="en-US" sz="5600" b="0" i="0" dirty="0" err="1">
                <a:solidFill>
                  <a:schemeClr val="tx2"/>
                </a:solidFill>
                <a:effectLst/>
                <a:latin typeface="Times New Roman" panose="02020603050405020304" pitchFamily="18" charset="0"/>
                <a:cs typeface="Times New Roman" panose="02020603050405020304" pitchFamily="18" charset="0"/>
              </a:rPr>
              <a:t>cererilor</a:t>
            </a:r>
            <a:r>
              <a:rPr lang="en-US" sz="5600" b="0" i="0" dirty="0">
                <a:solidFill>
                  <a:schemeClr val="tx2"/>
                </a:solidFill>
                <a:effectLst/>
                <a:latin typeface="Times New Roman" panose="02020603050405020304" pitchFamily="18" charset="0"/>
                <a:cs typeface="Times New Roman" panose="02020603050405020304" pitchFamily="18" charset="0"/>
              </a:rPr>
              <a:t> de </a:t>
            </a:r>
            <a:r>
              <a:rPr lang="en-US" sz="5600" b="0" i="0" dirty="0" err="1">
                <a:solidFill>
                  <a:schemeClr val="tx2"/>
                </a:solidFill>
                <a:effectLst/>
                <a:latin typeface="Times New Roman" panose="02020603050405020304" pitchFamily="18" charset="0"/>
                <a:cs typeface="Times New Roman" panose="02020603050405020304" pitchFamily="18" charset="0"/>
              </a:rPr>
              <a:t>comunicare</a:t>
            </a:r>
            <a:r>
              <a:rPr lang="en-US" sz="5600" b="0" i="0" dirty="0">
                <a:solidFill>
                  <a:schemeClr val="tx2"/>
                </a:solidFill>
                <a:effectLst/>
                <a:latin typeface="Times New Roman" panose="02020603050405020304" pitchFamily="18" charset="0"/>
                <a:cs typeface="Times New Roman" panose="02020603050405020304" pitchFamily="18" charset="0"/>
              </a:rPr>
              <a:t> a </a:t>
            </a:r>
            <a:r>
              <a:rPr lang="en-US" sz="5600" b="0" i="0" dirty="0" err="1">
                <a:solidFill>
                  <a:schemeClr val="tx2"/>
                </a:solidFill>
                <a:effectLst/>
                <a:latin typeface="Times New Roman" panose="02020603050405020304" pitchFamily="18" charset="0"/>
                <a:cs typeface="Times New Roman" panose="02020603050405020304" pitchFamily="18" charset="0"/>
              </a:rPr>
              <a:t>informațiilor</a:t>
            </a:r>
            <a:r>
              <a:rPr lang="en-US" sz="5600" b="0" i="0" dirty="0">
                <a:solidFill>
                  <a:schemeClr val="tx2"/>
                </a:solidFill>
                <a:effectLst/>
                <a:latin typeface="Times New Roman" panose="02020603050405020304" pitchFamily="18" charset="0"/>
                <a:cs typeface="Times New Roman" panose="02020603050405020304" pitchFamily="18" charset="0"/>
              </a:rPr>
              <a:t> de </a:t>
            </a:r>
            <a:r>
              <a:rPr lang="en-US" sz="5600" b="0" i="0" dirty="0" err="1">
                <a:solidFill>
                  <a:schemeClr val="tx2"/>
                </a:solidFill>
                <a:effectLst/>
                <a:latin typeface="Times New Roman" panose="02020603050405020304" pitchFamily="18" charset="0"/>
                <a:cs typeface="Times New Roman" panose="02020603050405020304" pitchFamily="18" charset="0"/>
              </a:rPr>
              <a:t>interes</a:t>
            </a:r>
            <a:r>
              <a:rPr lang="en-US" sz="5600" b="0" i="0" dirty="0">
                <a:solidFill>
                  <a:schemeClr val="tx2"/>
                </a:solidFill>
                <a:effectLst/>
                <a:latin typeface="Times New Roman" panose="02020603050405020304" pitchFamily="18" charset="0"/>
                <a:cs typeface="Times New Roman" panose="02020603050405020304" pitchFamily="18" charset="0"/>
              </a:rPr>
              <a:t> public</a:t>
            </a:r>
            <a:r>
              <a:rPr lang="ro-RO" sz="5600" b="0" i="0" dirty="0">
                <a:solidFill>
                  <a:schemeClr val="tx2"/>
                </a:solidFill>
                <a:effectLst/>
                <a:latin typeface="Times New Roman" panose="02020603050405020304" pitchFamily="18" charset="0"/>
                <a:cs typeface="Times New Roman" panose="02020603050405020304" pitchFamily="18" charset="0"/>
              </a:rPr>
              <a:t>.</a:t>
            </a: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13</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10" name="Substituent conținut 9">
            <a:extLst>
              <a:ext uri="{FF2B5EF4-FFF2-40B4-BE49-F238E27FC236}">
                <a16:creationId xmlns:a16="http://schemas.microsoft.com/office/drawing/2014/main" id="{0FEE2C96-7920-CAD8-B3D6-86FA79C0BDD1}"/>
              </a:ext>
            </a:extLst>
          </p:cNvPr>
          <p:cNvPicPr>
            <a:picLocks noGrp="1" noChangeAspect="1"/>
          </p:cNvPicPr>
          <p:nvPr>
            <p:ph sz="half" idx="1"/>
          </p:nvPr>
        </p:nvPicPr>
        <p:blipFill>
          <a:blip r:embed="rId2"/>
          <a:stretch>
            <a:fillRect/>
          </a:stretch>
        </p:blipFill>
        <p:spPr>
          <a:xfrm>
            <a:off x="4949270" y="962612"/>
            <a:ext cx="4005491" cy="4068175"/>
          </a:xfrm>
        </p:spPr>
      </p:pic>
    </p:spTree>
    <p:extLst>
      <p:ext uri="{BB962C8B-B14F-4D97-AF65-F5344CB8AC3E}">
        <p14:creationId xmlns:p14="http://schemas.microsoft.com/office/powerpoint/2010/main" val="3015449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2" y="1003301"/>
            <a:ext cx="4560276" cy="4027486"/>
          </a:xfrm>
        </p:spPr>
        <p:txBody>
          <a:bodyPr>
            <a:normAutofit fontScale="25000" lnSpcReduction="20000"/>
          </a:bodyPr>
          <a:lstStyle/>
          <a:p>
            <a:pPr marL="0" indent="0" algn="just">
              <a:lnSpc>
                <a:spcPct val="120000"/>
              </a:lnSpc>
              <a:buNone/>
            </a:pPr>
            <a:r>
              <a:rPr lang="ro-RO" sz="5600" dirty="0">
                <a:solidFill>
                  <a:schemeClr val="tx2"/>
                </a:solidFill>
                <a:latin typeface="Times New Roman" panose="02020603050405020304" pitchFamily="18" charset="0"/>
                <a:cs typeface="Times New Roman" panose="02020603050405020304" pitchFamily="18" charset="0"/>
              </a:rPr>
              <a:t>     Judecătoria Ungheni este </a:t>
            </a:r>
            <a:r>
              <a:rPr lang="ro-RO" sz="5600" i="0" dirty="0">
                <a:solidFill>
                  <a:schemeClr val="tx2"/>
                </a:solidFill>
                <a:effectLst/>
                <a:latin typeface="Times New Roman" panose="02020603050405020304" pitchFamily="18" charset="0"/>
                <a:cs typeface="Times New Roman" panose="02020603050405020304" pitchFamily="18" charset="0"/>
              </a:rPr>
              <a:t>operator de prelucrare a datelor cu caracter personal</a:t>
            </a:r>
          </a:p>
          <a:p>
            <a:pPr marL="0" indent="0" algn="just">
              <a:lnSpc>
                <a:spcPct val="120000"/>
              </a:lnSpc>
              <a:buNone/>
            </a:pPr>
            <a:endParaRPr lang="ro-RO" sz="5600" i="0" dirty="0">
              <a:solidFill>
                <a:schemeClr val="tx2"/>
              </a:solidFill>
              <a:effectLst/>
              <a:latin typeface="Times New Roman" panose="02020603050405020304" pitchFamily="18" charset="0"/>
              <a:cs typeface="Times New Roman" panose="02020603050405020304" pitchFamily="18" charset="0"/>
            </a:endParaRPr>
          </a:p>
          <a:p>
            <a:pPr marL="0" indent="0" algn="just">
              <a:lnSpc>
                <a:spcPct val="120000"/>
              </a:lnSpc>
              <a:buNone/>
            </a:pPr>
            <a:r>
              <a:rPr lang="ro-RO" sz="5600" i="0" dirty="0">
                <a:solidFill>
                  <a:schemeClr val="tx2"/>
                </a:solidFill>
                <a:effectLst/>
                <a:latin typeface="Times New Roman" panose="02020603050405020304" pitchFamily="18" charset="0"/>
                <a:cs typeface="Times New Roman" panose="02020603050405020304" pitchFamily="18" charset="0"/>
              </a:rPr>
              <a:t>Judecătoria Ungheni, potrivit deciziei Centrului Național pentru Protecția Datelor cu Caracter Personal nr. 581 din 10 septembrie 2015 cu privire la aprobarea formularului tipizat de informare privind efectuarea supravegherii prin mijloace video, înștiințează despre afișarea informației cu privire la monitorizarea și supravegherea video și audio în cadrul instanței de judecată.</a:t>
            </a:r>
          </a:p>
          <a:p>
            <a:pPr marL="0" indent="0" algn="just">
              <a:lnSpc>
                <a:spcPct val="120000"/>
              </a:lnSpc>
              <a:buNone/>
            </a:pPr>
            <a:r>
              <a:rPr lang="ro-RO" sz="5600" i="0" dirty="0">
                <a:solidFill>
                  <a:schemeClr val="tx2"/>
                </a:solidFill>
                <a:effectLst/>
                <a:latin typeface="Times New Roman" panose="02020603050405020304" pitchFamily="18" charset="0"/>
                <a:cs typeface="Times New Roman" panose="02020603050405020304" pitchFamily="18" charset="0"/>
              </a:rPr>
              <a:t>În calitate de operator de prelucrare a datelor cu caracter personal, Judecătoria Ungheni prelucrează aceste date cu respectarea cerințelor de confidențialitate și securitate.</a:t>
            </a:r>
          </a:p>
          <a:p>
            <a:pPr algn="just"/>
            <a:endParaRPr lang="ro-RO"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14</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9" name="Substituent conținut 8">
            <a:extLst>
              <a:ext uri="{FF2B5EF4-FFF2-40B4-BE49-F238E27FC236}">
                <a16:creationId xmlns:a16="http://schemas.microsoft.com/office/drawing/2014/main" id="{ECE1BED0-6C4F-5E9B-C905-14A1473F5152}"/>
              </a:ext>
            </a:extLst>
          </p:cNvPr>
          <p:cNvPicPr>
            <a:picLocks noGrp="1" noChangeAspect="1"/>
          </p:cNvPicPr>
          <p:nvPr>
            <p:ph sz="half" idx="1"/>
          </p:nvPr>
        </p:nvPicPr>
        <p:blipFill>
          <a:blip r:embed="rId2"/>
          <a:stretch>
            <a:fillRect/>
          </a:stretch>
        </p:blipFill>
        <p:spPr>
          <a:xfrm>
            <a:off x="4712678" y="1112627"/>
            <a:ext cx="4228122" cy="3663994"/>
          </a:xfrm>
        </p:spPr>
      </p:pic>
    </p:spTree>
    <p:extLst>
      <p:ext uri="{BB962C8B-B14F-4D97-AF65-F5344CB8AC3E}">
        <p14:creationId xmlns:p14="http://schemas.microsoft.com/office/powerpoint/2010/main" val="165922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15</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231275" y="153988"/>
            <a:ext cx="8715876" cy="58477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2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sz="2000"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31275" y="889000"/>
            <a:ext cx="8595228" cy="3955639"/>
          </a:xfrm>
        </p:spPr>
        <p:txBody>
          <a:bodyPr>
            <a:normAutofit/>
          </a:bodyPr>
          <a:lstStyle/>
          <a:p>
            <a:pPr marL="454025" lvl="1" indent="0">
              <a:spcAft>
                <a:spcPts val="0"/>
              </a:spcAft>
              <a:buNone/>
              <a:defRPr/>
            </a:pPr>
            <a:r>
              <a:rPr lang="ro-RO" sz="1200" b="1" dirty="0">
                <a:solidFill>
                  <a:schemeClr val="tx2"/>
                </a:solidFill>
                <a:latin typeface="Times New Roman" panose="02020603050405020304" pitchFamily="18" charset="0"/>
                <a:cs typeface="Times New Roman" panose="02020603050405020304" pitchFamily="18" charset="0"/>
              </a:rPr>
              <a:t>La 27 februarie 2024</a:t>
            </a:r>
            <a:r>
              <a:rPr lang="en-US" sz="1200" b="1" dirty="0">
                <a:solidFill>
                  <a:schemeClr val="tx2"/>
                </a:solidFill>
                <a:latin typeface="Times New Roman" panose="02020603050405020304" pitchFamily="18" charset="0"/>
                <a:cs typeface="Times New Roman" panose="02020603050405020304" pitchFamily="18" charset="0"/>
              </a:rPr>
              <a:t>,</a:t>
            </a:r>
            <a:r>
              <a:rPr lang="ro-RO" sz="1200" b="1" dirty="0">
                <a:solidFill>
                  <a:schemeClr val="tx2"/>
                </a:solidFill>
                <a:latin typeface="Times New Roman" panose="02020603050405020304" pitchFamily="18" charset="0"/>
                <a:cs typeface="Times New Roman" panose="02020603050405020304" pitchFamily="18" charset="0"/>
              </a:rPr>
              <a:t>  </a:t>
            </a:r>
            <a:r>
              <a:rPr lang="ro-RO" sz="1200" dirty="0">
                <a:solidFill>
                  <a:schemeClr val="tx2"/>
                </a:solidFill>
                <a:latin typeface="Times New Roman" panose="02020603050405020304" pitchFamily="18" charset="0"/>
                <a:cs typeface="Times New Roman" panose="02020603050405020304" pitchFamily="18" charset="0"/>
              </a:rPr>
              <a:t>judecătorul și purtătorul de cuvânt din cadrul </a:t>
            </a:r>
            <a:r>
              <a:rPr lang="en-US" sz="1200" dirty="0">
                <a:solidFill>
                  <a:schemeClr val="tx2"/>
                </a:solidFill>
                <a:latin typeface="Times New Roman" panose="02020603050405020304" pitchFamily="18" charset="0"/>
                <a:cs typeface="Times New Roman" panose="02020603050405020304" pitchFamily="18" charset="0"/>
              </a:rPr>
              <a:t>J</a:t>
            </a:r>
            <a:r>
              <a:rPr lang="ro-RO" sz="1200" dirty="0" err="1">
                <a:solidFill>
                  <a:schemeClr val="tx2"/>
                </a:solidFill>
                <a:latin typeface="Times New Roman" panose="02020603050405020304" pitchFamily="18" charset="0"/>
                <a:cs typeface="Times New Roman" panose="02020603050405020304" pitchFamily="18" charset="0"/>
              </a:rPr>
              <a:t>udecătoriei</a:t>
            </a:r>
            <a:r>
              <a:rPr lang="ro-RO" sz="1200" dirty="0">
                <a:solidFill>
                  <a:schemeClr val="tx2"/>
                </a:solidFill>
                <a:latin typeface="Times New Roman" panose="02020603050405020304" pitchFamily="18" charset="0"/>
                <a:cs typeface="Times New Roman" panose="02020603050405020304" pitchFamily="18" charset="0"/>
              </a:rPr>
              <a:t> Ungheni</a:t>
            </a:r>
            <a:r>
              <a:rPr lang="en-US" sz="1200" dirty="0">
                <a:solidFill>
                  <a:schemeClr val="tx2"/>
                </a:solidFill>
                <a:latin typeface="Times New Roman" panose="02020603050405020304" pitchFamily="18" charset="0"/>
                <a:cs typeface="Times New Roman" panose="02020603050405020304" pitchFamily="18" charset="0"/>
              </a:rPr>
              <a:t>, Dumitru </a:t>
            </a:r>
            <a:r>
              <a:rPr lang="en-US" sz="1200" dirty="0" err="1">
                <a:solidFill>
                  <a:schemeClr val="tx2"/>
                </a:solidFill>
                <a:latin typeface="Times New Roman" panose="02020603050405020304" pitchFamily="18" charset="0"/>
                <a:cs typeface="Times New Roman" panose="02020603050405020304" pitchFamily="18" charset="0"/>
              </a:rPr>
              <a:t>Racoviță</a:t>
            </a:r>
            <a:r>
              <a:rPr lang="en-US" sz="1200" dirty="0">
                <a:solidFill>
                  <a:schemeClr val="tx2"/>
                </a:solidFill>
                <a:latin typeface="Times New Roman" panose="02020603050405020304" pitchFamily="18" charset="0"/>
                <a:cs typeface="Times New Roman" panose="02020603050405020304" pitchFamily="18" charset="0"/>
              </a:rPr>
              <a:t>,</a:t>
            </a:r>
            <a:r>
              <a:rPr lang="ro-RO" sz="1200" dirty="0">
                <a:solidFill>
                  <a:schemeClr val="tx2"/>
                </a:solidFill>
                <a:latin typeface="Times New Roman" panose="02020603050405020304" pitchFamily="18" charset="0"/>
                <a:cs typeface="Times New Roman" panose="02020603050405020304" pitchFamily="18" charset="0"/>
              </a:rPr>
              <a:t> a participat în calitate de formator la Atelierul de lucru: “ Interacțiunea instanțelor de judecată cu mass-media și promovarea încrederii în justiție. Interacțiunea cu justițiabilii. Social Media” , organizat de Institutul Național al Justiției.</a:t>
            </a:r>
          </a:p>
          <a:p>
            <a:pPr marL="454025" lvl="1" indent="0">
              <a:buNone/>
            </a:pPr>
            <a:r>
              <a:rPr lang="ro-RO" sz="1200" dirty="0">
                <a:solidFill>
                  <a:schemeClr val="tx2"/>
                </a:solidFill>
                <a:latin typeface="Times New Roman" panose="02020603050405020304" pitchFamily="18" charset="0"/>
                <a:cs typeface="Times New Roman" panose="02020603050405020304" pitchFamily="18" charset="0"/>
              </a:rPr>
              <a:t>În cadrul activității, au fost prezentate bunele practici implementate de Judecătoriile Model Ungheni și Bălți în următoarele domenii:</a:t>
            </a:r>
          </a:p>
          <a:p>
            <a:pPr marL="0" indent="0">
              <a:buNone/>
            </a:pPr>
            <a:r>
              <a:rPr lang="ro-RO" sz="1200" b="1" dirty="0">
                <a:solidFill>
                  <a:schemeClr val="tx2"/>
                </a:solidFill>
                <a:latin typeface="Times New Roman" panose="02020603050405020304" pitchFamily="18" charset="0"/>
                <a:cs typeface="Times New Roman" panose="02020603050405020304" pitchFamily="18" charset="0"/>
              </a:rPr>
              <a:t>	- Interacțiunea cu mass-media</a:t>
            </a:r>
          </a:p>
          <a:p>
            <a:pPr marL="0" indent="0">
              <a:buNone/>
            </a:pPr>
            <a:r>
              <a:rPr lang="ro-RO" sz="1200" b="1" dirty="0">
                <a:solidFill>
                  <a:schemeClr val="tx2"/>
                </a:solidFill>
                <a:latin typeface="Times New Roman" panose="02020603050405020304" pitchFamily="18" charset="0"/>
                <a:cs typeface="Times New Roman" panose="02020603050405020304" pitchFamily="18" charset="0"/>
              </a:rPr>
              <a:t>	- Social Media</a:t>
            </a:r>
          </a:p>
          <a:p>
            <a:pPr marL="0" indent="0">
              <a:buNone/>
            </a:pPr>
            <a:r>
              <a:rPr lang="ro-RO" sz="1200" b="1" dirty="0">
                <a:solidFill>
                  <a:schemeClr val="tx2"/>
                </a:solidFill>
                <a:latin typeface="Times New Roman" panose="02020603050405020304" pitchFamily="18" charset="0"/>
                <a:cs typeface="Times New Roman" panose="02020603050405020304" pitchFamily="18" charset="0"/>
              </a:rPr>
              <a:t>	-</a:t>
            </a:r>
            <a:r>
              <a:rPr lang="ro-RO" sz="1200" dirty="0">
                <a:solidFill>
                  <a:schemeClr val="tx2"/>
                </a:solidFill>
                <a:latin typeface="Times New Roman" panose="02020603050405020304" pitchFamily="18" charset="0"/>
                <a:cs typeface="Times New Roman" panose="02020603050405020304" pitchFamily="18" charset="0"/>
              </a:rPr>
              <a:t> </a:t>
            </a:r>
            <a:r>
              <a:rPr lang="ro-RO" sz="1200" b="1" dirty="0">
                <a:solidFill>
                  <a:schemeClr val="tx2"/>
                </a:solidFill>
                <a:latin typeface="Times New Roman" panose="02020603050405020304" pitchFamily="18" charset="0"/>
                <a:cs typeface="Times New Roman" panose="02020603050405020304" pitchFamily="18" charset="0"/>
              </a:rPr>
              <a:t>Justiția centrată pe oameni</a:t>
            </a:r>
            <a:r>
              <a:rPr lang="ro-RO" dirty="0">
                <a:solidFill>
                  <a:schemeClr val="tx2"/>
                </a:solidFill>
                <a:latin typeface="Times New Roman" panose="02020603050405020304" pitchFamily="18" charset="0"/>
                <a:cs typeface="Times New Roman" panose="02020603050405020304" pitchFamily="18" charset="0"/>
              </a:rPr>
              <a:t> </a:t>
            </a:r>
          </a:p>
        </p:txBody>
      </p:sp>
      <p:pic>
        <p:nvPicPr>
          <p:cNvPr id="6" name="Imagine 5">
            <a:extLst>
              <a:ext uri="{FF2B5EF4-FFF2-40B4-BE49-F238E27FC236}">
                <a16:creationId xmlns:a16="http://schemas.microsoft.com/office/drawing/2014/main" id="{B0013495-EBD2-267C-4FEE-45DDD48C7338}"/>
              </a:ext>
            </a:extLst>
          </p:cNvPr>
          <p:cNvPicPr>
            <a:picLocks noChangeAspect="1"/>
          </p:cNvPicPr>
          <p:nvPr/>
        </p:nvPicPr>
        <p:blipFill>
          <a:blip r:embed="rId2"/>
          <a:stretch>
            <a:fillRect/>
          </a:stretch>
        </p:blipFill>
        <p:spPr>
          <a:xfrm>
            <a:off x="2871570" y="1937353"/>
            <a:ext cx="2871085" cy="2407057"/>
          </a:xfrm>
          <a:prstGeom prst="rect">
            <a:avLst/>
          </a:prstGeom>
        </p:spPr>
      </p:pic>
      <p:pic>
        <p:nvPicPr>
          <p:cNvPr id="12" name="Imagine 11">
            <a:extLst>
              <a:ext uri="{FF2B5EF4-FFF2-40B4-BE49-F238E27FC236}">
                <a16:creationId xmlns:a16="http://schemas.microsoft.com/office/drawing/2014/main" id="{AD8B7A3B-96C5-E8D3-A3CD-4A2E840A977E}"/>
              </a:ext>
            </a:extLst>
          </p:cNvPr>
          <p:cNvPicPr>
            <a:picLocks noChangeAspect="1"/>
          </p:cNvPicPr>
          <p:nvPr/>
        </p:nvPicPr>
        <p:blipFill>
          <a:blip r:embed="rId3"/>
          <a:stretch>
            <a:fillRect/>
          </a:stretch>
        </p:blipFill>
        <p:spPr>
          <a:xfrm>
            <a:off x="5782092" y="1795490"/>
            <a:ext cx="3209509" cy="2690785"/>
          </a:xfrm>
          <a:prstGeom prst="rect">
            <a:avLst/>
          </a:prstGeom>
        </p:spPr>
      </p:pic>
    </p:spTree>
    <p:extLst>
      <p:ext uri="{BB962C8B-B14F-4D97-AF65-F5344CB8AC3E}">
        <p14:creationId xmlns:p14="http://schemas.microsoft.com/office/powerpoint/2010/main" val="1504487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209550" y="821915"/>
            <a:ext cx="8559800" cy="1565685"/>
          </a:xfrm>
        </p:spPr>
        <p:txBody>
          <a:bodyPr>
            <a:normAutofit lnSpcReduction="10000"/>
          </a:bodyPr>
          <a:lstStyle/>
          <a:p>
            <a:pPr marL="0" indent="0" algn="just">
              <a:buNone/>
            </a:pPr>
            <a:r>
              <a:rPr lang="ro-RO" dirty="0">
                <a:solidFill>
                  <a:schemeClr val="accent1"/>
                </a:solidFill>
                <a:latin typeface="Times New Roman" panose="02020603050405020304" pitchFamily="18" charset="0"/>
                <a:cs typeface="Times New Roman" panose="02020603050405020304" pitchFamily="18" charset="0"/>
              </a:rPr>
              <a:t>Judecătoria Ungheni a atenționat cetățenii </a:t>
            </a:r>
            <a:r>
              <a:rPr lang="ro-RO" b="0" i="0" dirty="0">
                <a:solidFill>
                  <a:schemeClr val="accent1"/>
                </a:solidFill>
                <a:effectLst/>
                <a:latin typeface="Times New Roman" panose="02020603050405020304" pitchFamily="18" charset="0"/>
                <a:cs typeface="Times New Roman" panose="02020603050405020304" pitchFamily="18" charset="0"/>
              </a:rPr>
              <a:t>despre tendința de creștere a adresării cetățenilor la organele de drept pentru prejudiciile suferite de pe urma escrocheriilor săvârșite în mediul online,</a:t>
            </a:r>
            <a:r>
              <a:rPr lang="ro-RO" dirty="0">
                <a:solidFill>
                  <a:schemeClr val="accent1"/>
                </a:solidFill>
                <a:latin typeface="Times New Roman" panose="02020603050405020304" pitchFamily="18" charset="0"/>
                <a:cs typeface="Times New Roman" panose="02020603050405020304" pitchFamily="18" charset="0"/>
              </a:rPr>
              <a:t> dar și schema cu ,,ruda implicată în accident”, care este o escrocherie de amploare ce continuă să facă victime în rândul persoanelor în vârstă. Astfel</a:t>
            </a:r>
            <a:r>
              <a:rPr lang="en-US" dirty="0">
                <a:solidFill>
                  <a:schemeClr val="accent1"/>
                </a:solidFill>
                <a:latin typeface="Times New Roman" panose="02020603050405020304" pitchFamily="18" charset="0"/>
                <a:cs typeface="Times New Roman" panose="02020603050405020304" pitchFamily="18" charset="0"/>
              </a:rPr>
              <a:t>,</a:t>
            </a:r>
            <a:r>
              <a:rPr lang="ro-RO" dirty="0">
                <a:solidFill>
                  <a:schemeClr val="accent1"/>
                </a:solidFill>
                <a:latin typeface="Times New Roman" panose="02020603050405020304" pitchFamily="18" charset="0"/>
                <a:cs typeface="Times New Roman" panose="02020603050405020304" pitchFamily="18" charset="0"/>
              </a:rPr>
              <a:t> </a:t>
            </a:r>
            <a:r>
              <a:rPr lang="ro-RO" b="0" i="0" dirty="0">
                <a:solidFill>
                  <a:schemeClr val="accent1"/>
                </a:solidFill>
                <a:effectLst/>
                <a:latin typeface="Times New Roman" panose="02020603050405020304" pitchFamily="18" charset="0"/>
                <a:cs typeface="Times New Roman" panose="02020603050405020304" pitchFamily="18" charset="0"/>
              </a:rPr>
              <a:t>instanța de judecată a venit cu recomandarea ca cetățenii să fie atenți la furnizarea datelor personale și a datelor bancare întru evitarea de a </a:t>
            </a:r>
            <a:r>
              <a:rPr lang="fr-FR" b="0" i="0" dirty="0" err="1">
                <a:solidFill>
                  <a:schemeClr val="accent1"/>
                </a:solidFill>
                <a:effectLst/>
                <a:latin typeface="Times New Roman" panose="02020603050405020304" pitchFamily="18" charset="0"/>
                <a:cs typeface="Times New Roman" panose="02020603050405020304" pitchFamily="18" charset="0"/>
              </a:rPr>
              <a:t>deveni</a:t>
            </a:r>
            <a:r>
              <a:rPr lang="fr-FR" b="0" i="0" dirty="0">
                <a:solidFill>
                  <a:schemeClr val="accent1"/>
                </a:solidFill>
                <a:effectLst/>
                <a:latin typeface="Times New Roman" panose="02020603050405020304" pitchFamily="18" charset="0"/>
                <a:cs typeface="Times New Roman" panose="02020603050405020304" pitchFamily="18" charset="0"/>
              </a:rPr>
              <a:t> </a:t>
            </a:r>
            <a:r>
              <a:rPr lang="fr-FR" b="0" i="0" dirty="0" err="1">
                <a:solidFill>
                  <a:schemeClr val="accent1"/>
                </a:solidFill>
                <a:effectLst/>
                <a:latin typeface="Times New Roman" panose="02020603050405020304" pitchFamily="18" charset="0"/>
                <a:cs typeface="Times New Roman" panose="02020603050405020304" pitchFamily="18" charset="0"/>
              </a:rPr>
              <a:t>victima</a:t>
            </a:r>
            <a:r>
              <a:rPr lang="fr-FR" b="0" i="0" dirty="0">
                <a:solidFill>
                  <a:schemeClr val="accent1"/>
                </a:solidFill>
                <a:effectLst/>
                <a:latin typeface="Times New Roman" panose="02020603050405020304" pitchFamily="18" charset="0"/>
                <a:cs typeface="Times New Roman" panose="02020603050405020304" pitchFamily="18" charset="0"/>
              </a:rPr>
              <a:t> </a:t>
            </a:r>
            <a:r>
              <a:rPr lang="fr-FR" b="0" i="0" dirty="0" err="1">
                <a:solidFill>
                  <a:schemeClr val="accent1"/>
                </a:solidFill>
                <a:effectLst/>
                <a:latin typeface="Times New Roman" panose="02020603050405020304" pitchFamily="18" charset="0"/>
                <a:cs typeface="Times New Roman" panose="02020603050405020304" pitchFamily="18" charset="0"/>
              </a:rPr>
              <a:t>unei</a:t>
            </a:r>
            <a:r>
              <a:rPr lang="fr-FR" b="0" i="0" dirty="0">
                <a:solidFill>
                  <a:schemeClr val="accent1"/>
                </a:solidFill>
                <a:effectLst/>
                <a:latin typeface="Times New Roman" panose="02020603050405020304" pitchFamily="18" charset="0"/>
                <a:cs typeface="Times New Roman" panose="02020603050405020304" pitchFamily="18" charset="0"/>
              </a:rPr>
              <a:t> </a:t>
            </a:r>
            <a:r>
              <a:rPr lang="fr-FR" b="0" i="0" dirty="0" err="1">
                <a:solidFill>
                  <a:schemeClr val="accent1"/>
                </a:solidFill>
                <a:effectLst/>
                <a:latin typeface="Times New Roman" panose="02020603050405020304" pitchFamily="18" charset="0"/>
                <a:cs typeface="Times New Roman" panose="02020603050405020304" pitchFamily="18" charset="0"/>
              </a:rPr>
              <a:t>asemenea</a:t>
            </a:r>
            <a:r>
              <a:rPr lang="fr-FR" b="0" i="0" dirty="0">
                <a:solidFill>
                  <a:schemeClr val="accent1"/>
                </a:solidFill>
                <a:effectLst/>
                <a:latin typeface="Times New Roman" panose="02020603050405020304" pitchFamily="18" charset="0"/>
                <a:cs typeface="Times New Roman" panose="02020603050405020304" pitchFamily="18" charset="0"/>
              </a:rPr>
              <a:t> fraude</a:t>
            </a:r>
            <a:r>
              <a:rPr lang="ro-RO" dirty="0">
                <a:solidFill>
                  <a:schemeClr val="accent1"/>
                </a:solidFill>
                <a:latin typeface="Times New Roman" panose="02020603050405020304" pitchFamily="18" charset="0"/>
                <a:cs typeface="Times New Roman" panose="02020603050405020304" pitchFamily="18" charset="0"/>
              </a:rPr>
              <a:t>.</a:t>
            </a:r>
          </a:p>
          <a:p>
            <a:pPr marL="0" indent="0" algn="just">
              <a:buNone/>
            </a:pPr>
            <a:endParaRPr lang="ro-RO" sz="1200" b="1" dirty="0">
              <a:solidFill>
                <a:schemeClr val="accent1"/>
              </a:solidFill>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16</a:t>
            </a:fld>
            <a:endParaRPr lang="en-US"/>
          </a:p>
        </p:txBody>
      </p:sp>
      <p:sp>
        <p:nvSpPr>
          <p:cNvPr id="2" name="Titlu 5">
            <a:extLst>
              <a:ext uri="{FF2B5EF4-FFF2-40B4-BE49-F238E27FC236}">
                <a16:creationId xmlns:a16="http://schemas.microsoft.com/office/drawing/2014/main" id="{5A63F8C8-E0EF-8AE5-34D2-12B6959B5DF1}"/>
              </a:ext>
            </a:extLst>
          </p:cNvPr>
          <p:cNvSpPr>
            <a:spLocks noGrp="1"/>
          </p:cNvSpPr>
          <p:nvPr>
            <p:ph type="title"/>
          </p:nvPr>
        </p:nvSpPr>
        <p:spPr>
          <a:xfrm>
            <a:off x="152401" y="153988"/>
            <a:ext cx="8839200" cy="58896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pic>
        <p:nvPicPr>
          <p:cNvPr id="9" name="Substituent conținut 8">
            <a:extLst>
              <a:ext uri="{FF2B5EF4-FFF2-40B4-BE49-F238E27FC236}">
                <a16:creationId xmlns:a16="http://schemas.microsoft.com/office/drawing/2014/main" id="{D93AC6BD-9BC5-D8B1-55E1-4AA9EE849089}"/>
              </a:ext>
            </a:extLst>
          </p:cNvPr>
          <p:cNvPicPr>
            <a:picLocks noGrp="1" noChangeAspect="1"/>
          </p:cNvPicPr>
          <p:nvPr>
            <p:ph sz="half" idx="1"/>
          </p:nvPr>
        </p:nvPicPr>
        <p:blipFill>
          <a:blip r:embed="rId2"/>
          <a:stretch>
            <a:fillRect/>
          </a:stretch>
        </p:blipFill>
        <p:spPr>
          <a:xfrm>
            <a:off x="4894781" y="2387599"/>
            <a:ext cx="3558216" cy="2378075"/>
          </a:xfrm>
        </p:spPr>
      </p:pic>
      <p:pic>
        <p:nvPicPr>
          <p:cNvPr id="12" name="Imagine 11">
            <a:extLst>
              <a:ext uri="{FF2B5EF4-FFF2-40B4-BE49-F238E27FC236}">
                <a16:creationId xmlns:a16="http://schemas.microsoft.com/office/drawing/2014/main" id="{32529A23-869A-43B5-F57C-D588D4BFC117}"/>
              </a:ext>
            </a:extLst>
          </p:cNvPr>
          <p:cNvPicPr>
            <a:picLocks noChangeAspect="1"/>
          </p:cNvPicPr>
          <p:nvPr/>
        </p:nvPicPr>
        <p:blipFill>
          <a:blip r:embed="rId3"/>
          <a:stretch>
            <a:fillRect/>
          </a:stretch>
        </p:blipFill>
        <p:spPr>
          <a:xfrm>
            <a:off x="374650" y="2374488"/>
            <a:ext cx="4082713" cy="2378075"/>
          </a:xfrm>
          <a:prstGeom prst="rect">
            <a:avLst/>
          </a:prstGeom>
        </p:spPr>
      </p:pic>
    </p:spTree>
    <p:extLst>
      <p:ext uri="{BB962C8B-B14F-4D97-AF65-F5344CB8AC3E}">
        <p14:creationId xmlns:p14="http://schemas.microsoft.com/office/powerpoint/2010/main" val="1982659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conținut 7">
            <a:extLst>
              <a:ext uri="{FF2B5EF4-FFF2-40B4-BE49-F238E27FC236}">
                <a16:creationId xmlns:a16="http://schemas.microsoft.com/office/drawing/2014/main" id="{7951E24A-FC7F-83D0-A1BB-71FFBCA812BA}"/>
              </a:ext>
            </a:extLst>
          </p:cNvPr>
          <p:cNvPicPr>
            <a:picLocks noGrp="1" noChangeAspect="1"/>
          </p:cNvPicPr>
          <p:nvPr>
            <p:ph sz="half" idx="2"/>
          </p:nvPr>
        </p:nvPicPr>
        <p:blipFill>
          <a:blip r:embed="rId2"/>
          <a:stretch>
            <a:fillRect/>
          </a:stretch>
        </p:blipFill>
        <p:spPr>
          <a:xfrm>
            <a:off x="5460999" y="389570"/>
            <a:ext cx="3292627" cy="2107281"/>
          </a:xfrm>
        </p:spPr>
      </p:pic>
      <p:sp>
        <p:nvSpPr>
          <p:cNvPr id="4" name="Substituent dată 3">
            <a:extLst>
              <a:ext uri="{FF2B5EF4-FFF2-40B4-BE49-F238E27FC236}">
                <a16:creationId xmlns:a16="http://schemas.microsoft.com/office/drawing/2014/main" id="{E8E84AFA-3682-AA38-AE0D-F8D5BEE80268}"/>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87272D29-405E-1B95-0B93-127DDD066629}"/>
              </a:ext>
            </a:extLst>
          </p:cNvPr>
          <p:cNvSpPr>
            <a:spLocks noGrp="1"/>
          </p:cNvSpPr>
          <p:nvPr>
            <p:ph type="sldNum" sz="quarter" idx="12"/>
          </p:nvPr>
        </p:nvSpPr>
        <p:spPr/>
        <p:txBody>
          <a:bodyPr/>
          <a:lstStyle/>
          <a:p>
            <a:fld id="{42782948-4DBE-204D-AB9E-B65E067054AE}" type="slidenum">
              <a:rPr lang="en-US" smtClean="0"/>
              <a:pPr/>
              <a:t>17</a:t>
            </a:fld>
            <a:endParaRPr lang="en-US"/>
          </a:p>
        </p:txBody>
      </p:sp>
      <p:sp>
        <p:nvSpPr>
          <p:cNvPr id="6" name="Titlu 5">
            <a:extLst>
              <a:ext uri="{FF2B5EF4-FFF2-40B4-BE49-F238E27FC236}">
                <a16:creationId xmlns:a16="http://schemas.microsoft.com/office/drawing/2014/main" id="{0F6B1179-1F53-CFD4-0D58-AB31BDE19217}"/>
              </a:ext>
            </a:extLst>
          </p:cNvPr>
          <p:cNvSpPr>
            <a:spLocks noGrp="1"/>
          </p:cNvSpPr>
          <p:nvPr>
            <p:ph type="title"/>
          </p:nvPr>
        </p:nvSpPr>
        <p:spPr>
          <a:xfrm>
            <a:off x="225272" y="473714"/>
            <a:ext cx="5134128" cy="1938992"/>
          </a:xfrm>
        </p:spPr>
        <p:txBody>
          <a:bodyPr/>
          <a:lstStyle/>
          <a:p>
            <a:pPr algn="just"/>
            <a:r>
              <a:rPr lang="ro-RO" sz="1200" b="0" i="0" dirty="0">
                <a:solidFill>
                  <a:schemeClr val="accent1"/>
                </a:solidFill>
                <a:effectLst/>
                <a:latin typeface="Times New Roman" panose="02020603050405020304" pitchFamily="18" charset="0"/>
                <a:cs typeface="Times New Roman" panose="02020603050405020304" pitchFamily="18" charset="0"/>
              </a:rPr>
              <a:t>Judecătoria Ungheni a atenționat justițiabililor că, în conformitate cu prevederile art. 2 alin. (1) din Legea taxei de stat nr. 213 din 31 iulie 2023, taxa de timbru este o sumă de bani care se percepe, o singură dată, de la persoanele fizice și juridice pentru intentarea unui proces judiciar civil, de contencios administrativ, precum și pentru fiecare contestație împotriva deciziei agentului constatator asupra cauz</a:t>
            </a:r>
            <a:r>
              <a:rPr lang="ro-RO" sz="1200" b="0" i="0" dirty="0">
                <a:solidFill>
                  <a:schemeClr val="tx2"/>
                </a:solidFill>
                <a:effectLst/>
                <a:latin typeface="Times New Roman" panose="02020603050405020304" pitchFamily="18" charset="0"/>
                <a:cs typeface="Times New Roman" panose="02020603050405020304" pitchFamily="18" charset="0"/>
              </a:rPr>
              <a:t>e</a:t>
            </a:r>
            <a:r>
              <a:rPr lang="ro-RO" sz="1200" b="0" i="0" dirty="0">
                <a:solidFill>
                  <a:schemeClr val="accent1"/>
                </a:solidFill>
                <a:effectLst/>
                <a:latin typeface="Times New Roman" panose="02020603050405020304" pitchFamily="18" charset="0"/>
                <a:cs typeface="Times New Roman" panose="02020603050405020304" pitchFamily="18" charset="0"/>
              </a:rPr>
              <a:t>i contravenționale atât în primă instanță, cât și în căile de atac.</a:t>
            </a:r>
            <a:br>
              <a:rPr lang="ro-RO" sz="1200" dirty="0">
                <a:solidFill>
                  <a:schemeClr val="accent1"/>
                </a:solidFill>
                <a:latin typeface="Times New Roman" panose="02020603050405020304" pitchFamily="18" charset="0"/>
                <a:cs typeface="Times New Roman" panose="02020603050405020304" pitchFamily="18" charset="0"/>
              </a:rPr>
            </a:br>
            <a:r>
              <a:rPr lang="ro-RO" sz="1200" b="0" i="0" dirty="0">
                <a:solidFill>
                  <a:schemeClr val="accent1"/>
                </a:solidFill>
                <a:effectLst/>
                <a:latin typeface="Times New Roman" panose="02020603050405020304" pitchFamily="18" charset="0"/>
                <a:cs typeface="Times New Roman" panose="02020603050405020304" pitchFamily="18" charset="0"/>
              </a:rPr>
              <a:t>Reieșind din aceste prevederi, instanța de judecată a precizat că, în situația în care se dispune refuzul în primire, restituirea, scoaterea de pe rol a cererii/contestației înaintate, la depunerea repetată a acesteia, se achită o nouă taxă de timbru în mărime de 200 lei și se prezintă dovada în acest sens</a:t>
            </a:r>
            <a:r>
              <a:rPr lang="ro-RO" sz="1200" b="0" i="0" dirty="0">
                <a:solidFill>
                  <a:srgbClr val="393F4C"/>
                </a:solidFill>
                <a:effectLst/>
                <a:latin typeface="Times New Roman" panose="02020603050405020304" pitchFamily="18" charset="0"/>
                <a:cs typeface="Times New Roman" panose="02020603050405020304" pitchFamily="18" charset="0"/>
              </a:rPr>
              <a:t>.</a:t>
            </a:r>
            <a:endParaRPr lang="ro-RO" sz="1200" dirty="0">
              <a:latin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id="{01FECBB6-AB18-D80F-27A3-158457C6BB3B}"/>
              </a:ext>
            </a:extLst>
          </p:cNvPr>
          <p:cNvPicPr>
            <a:picLocks noChangeAspect="1"/>
          </p:cNvPicPr>
          <p:nvPr/>
        </p:nvPicPr>
        <p:blipFill>
          <a:blip r:embed="rId3"/>
          <a:stretch>
            <a:fillRect/>
          </a:stretch>
        </p:blipFill>
        <p:spPr>
          <a:xfrm>
            <a:off x="152401" y="2836998"/>
            <a:ext cx="8731250" cy="2091785"/>
          </a:xfrm>
          <a:prstGeom prst="rect">
            <a:avLst/>
          </a:prstGeom>
        </p:spPr>
      </p:pic>
    </p:spTree>
    <p:extLst>
      <p:ext uri="{BB962C8B-B14F-4D97-AF65-F5344CB8AC3E}">
        <p14:creationId xmlns:p14="http://schemas.microsoft.com/office/powerpoint/2010/main" val="1829261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152401" y="153988"/>
            <a:ext cx="6756399" cy="2493962"/>
          </a:xfrm>
        </p:spPr>
        <p:txBody>
          <a:bodyPr>
            <a:noAutofit/>
          </a:bodyPr>
          <a:lstStyle/>
          <a:p>
            <a:pPr marL="0" indent="0" algn="just">
              <a:buNone/>
            </a:pPr>
            <a:r>
              <a:rPr lang="ro-RO" sz="900" b="0" i="0" dirty="0">
                <a:solidFill>
                  <a:schemeClr val="accent1"/>
                </a:solidFill>
                <a:effectLst/>
                <a:latin typeface="Times New Roman" panose="02020603050405020304" pitchFamily="18" charset="0"/>
                <a:cs typeface="Times New Roman" panose="02020603050405020304" pitchFamily="18" charset="0"/>
              </a:rPr>
              <a:t> </a:t>
            </a:r>
            <a:r>
              <a:rPr lang="ro-RO" sz="1100" b="1" i="0" dirty="0">
                <a:solidFill>
                  <a:schemeClr val="tx2"/>
                </a:solidFill>
                <a:effectLst/>
                <a:latin typeface="Times New Roman" panose="02020603050405020304" pitchFamily="18" charset="0"/>
                <a:cs typeface="Times New Roman" panose="02020603050405020304" pitchFamily="18" charset="0"/>
              </a:rPr>
              <a:t>Judecătoria Ungheni a realizat generalizarea practicii judiciare la examinarea cauzelor civile cu privire la aplicarea ordonanței de protecție în cazurile de violență în familie pe parcursul semestrului I al anului 2024.</a:t>
            </a:r>
          </a:p>
          <a:p>
            <a:pPr marL="0" indent="0" algn="just">
              <a:buNone/>
            </a:pPr>
            <a:r>
              <a:rPr lang="ro-RO" sz="1100" b="0" i="0" dirty="0">
                <a:solidFill>
                  <a:schemeClr val="tx2"/>
                </a:solidFill>
                <a:effectLst/>
                <a:latin typeface="Times New Roman" panose="02020603050405020304" pitchFamily="18" charset="0"/>
                <a:cs typeface="Times New Roman" panose="02020603050405020304" pitchFamily="18" charset="0"/>
              </a:rPr>
              <a:t>Conform datelor statistice pentru perioada anului 2024 în coraport cu aceeași perioadă din 2023, se atestă o ușoară scădere de la 41 cereri parvenite în 2023, la 39 cereri în 2024. Dacă e să comparăm numărul cererilor depuse de către reprezentanții victimelor supuse violenței în familie în 2024, atunci numărul acestora este mai mic decât cel al victimelor ce depun direct cererea privind aplicarea măsurilor de protecție, fiind depuse de către reprezentant 18 cereri, iar de către victimă 21 cereri. Astfel, se deduce că frecvența adresărilor de către victimă este mai mare către cea a autorităților statului. Din totalul de 39 cauze, se înregistrează 34 de cereri admise total/parțial, 2 cauze respinse, 1 cauză restituită, 1 cauză refuzată și 1 cauză încetată. Dacă facem referire la contestarea încheierilor privind aplicarea ordonanței de protecție, atunci 28,57% (în 2 cauze din cele 7 contestate) încheierile primei instanțe au fost casate, fiind motivat faptul că instanța de fond urmează să examineze sub toate aspectele cauza, iar soluția să fie clară, conchisă și să aibă putere de convingere. Menționăm că, violența în familie este un fenomen ce nu poate fi tolerat, deoarece legislația Republicii Moldova deține toate pârghiile și încurajează victimele supuse actelor de violență de a se adresa organelor de drept pentru a fi luate măsurile de rigoare.</a:t>
            </a:r>
            <a:endParaRPr lang="ro-RO" sz="1100" i="0" dirty="0">
              <a:solidFill>
                <a:schemeClr val="tx2"/>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18</a:t>
            </a:fld>
            <a:endParaRPr lang="en-US"/>
          </a:p>
        </p:txBody>
      </p:sp>
      <p:pic>
        <p:nvPicPr>
          <p:cNvPr id="12" name="Substituent conținut 11">
            <a:extLst>
              <a:ext uri="{FF2B5EF4-FFF2-40B4-BE49-F238E27FC236}">
                <a16:creationId xmlns:a16="http://schemas.microsoft.com/office/drawing/2014/main" id="{47C9CB04-833B-9E18-4628-C21DF9CA18A5}"/>
              </a:ext>
            </a:extLst>
          </p:cNvPr>
          <p:cNvPicPr>
            <a:picLocks noGrp="1" noChangeAspect="1"/>
          </p:cNvPicPr>
          <p:nvPr>
            <p:ph sz="half" idx="1"/>
          </p:nvPr>
        </p:nvPicPr>
        <p:blipFill>
          <a:blip r:embed="rId2"/>
          <a:stretch>
            <a:fillRect/>
          </a:stretch>
        </p:blipFill>
        <p:spPr>
          <a:xfrm>
            <a:off x="6883400" y="776077"/>
            <a:ext cx="2082801" cy="1171407"/>
          </a:xfrm>
        </p:spPr>
      </p:pic>
      <p:sp>
        <p:nvSpPr>
          <p:cNvPr id="14" name="CasetăText 13">
            <a:extLst>
              <a:ext uri="{FF2B5EF4-FFF2-40B4-BE49-F238E27FC236}">
                <a16:creationId xmlns:a16="http://schemas.microsoft.com/office/drawing/2014/main" id="{143A6BA4-7DFE-FE7D-BEEC-D208668C0716}"/>
              </a:ext>
            </a:extLst>
          </p:cNvPr>
          <p:cNvSpPr txBox="1"/>
          <p:nvPr/>
        </p:nvSpPr>
        <p:spPr>
          <a:xfrm>
            <a:off x="2800350" y="2598823"/>
            <a:ext cx="6096000" cy="2400657"/>
          </a:xfrm>
          <a:prstGeom prst="rect">
            <a:avLst/>
          </a:prstGeom>
          <a:noFill/>
        </p:spPr>
        <p:txBody>
          <a:bodyPr wrap="square">
            <a:spAutoFit/>
          </a:bodyPr>
          <a:lstStyle/>
          <a:p>
            <a:pPr algn="l"/>
            <a:r>
              <a:rPr lang="ro-RO" b="1" i="0" dirty="0">
                <a:solidFill>
                  <a:srgbClr val="FFFFFF"/>
                </a:solidFill>
                <a:effectLst/>
                <a:latin typeface="Source Sans Pro" panose="020B0503030403020204" pitchFamily="34" charset="0"/>
              </a:rPr>
              <a:t> </a:t>
            </a:r>
            <a:r>
              <a:rPr lang="ro-RO" sz="1100" b="0" i="0" dirty="0">
                <a:solidFill>
                  <a:schemeClr val="accent1"/>
                </a:solidFill>
                <a:effectLst/>
                <a:latin typeface="Times New Roman" panose="02020603050405020304" pitchFamily="18" charset="0"/>
                <a:cs typeface="Times New Roman" panose="02020603050405020304" pitchFamily="18" charset="0"/>
              </a:rPr>
              <a:t>Ca urmare a evaluării rezultatelor sondajelor de opinie desfășurate în rândul justițiabililor și avocaților, în cadrul ședinței semestriale de evaluare și monitorizare din 15 iulie curent, grupul de lucru a analizat opiniile și sugestiile respondenților.</a:t>
            </a:r>
          </a:p>
          <a:p>
            <a:pPr algn="just"/>
            <a:r>
              <a:rPr lang="ro-RO" sz="1100" b="0" i="0" dirty="0">
                <a:solidFill>
                  <a:schemeClr val="accent1"/>
                </a:solidFill>
                <a:effectLst/>
                <a:latin typeface="Times New Roman" panose="02020603050405020304" pitchFamily="18" charset="0"/>
                <a:cs typeface="Times New Roman" panose="02020603050405020304" pitchFamily="18" charset="0"/>
              </a:rPr>
              <a:t>Întrucât, în lista sugestiilor oferite de către avocați s-a regăsit îndemnul de a fi publicate operativ pe pagina web toate actele procesuale, instanța de judecată aduce la cunoștință tuturor faptul că Regulamentul privind modul de publicare a hotărârilor judecătorești pe portalul național al instanțelor de judecată și pe pagina web a Curți</a:t>
            </a:r>
            <a:r>
              <a:rPr lang="en-US" sz="1100" b="0" i="0" dirty="0" err="1">
                <a:solidFill>
                  <a:schemeClr val="accent1"/>
                </a:solidFill>
                <a:effectLst/>
                <a:latin typeface="Times New Roman" panose="02020603050405020304" pitchFamily="18" charset="0"/>
                <a:cs typeface="Times New Roman" panose="02020603050405020304" pitchFamily="18" charset="0"/>
              </a:rPr>
              <a:t>i</a:t>
            </a:r>
            <a:r>
              <a:rPr lang="ro-RO" sz="1100" b="0" i="0" dirty="0">
                <a:solidFill>
                  <a:schemeClr val="accent1"/>
                </a:solidFill>
                <a:effectLst/>
                <a:latin typeface="Times New Roman" panose="02020603050405020304" pitchFamily="18" charset="0"/>
                <a:cs typeface="Times New Roman" panose="02020603050405020304" pitchFamily="18" charset="0"/>
              </a:rPr>
              <a:t> Supreme de Justiție, aprobat prin hotărârea Consiliului Superior al Magistraturii nr. 658/30 din 10 octombrie 2017, nu prevede un termen expres pentru publicarea actelor judecătorești.</a:t>
            </a:r>
          </a:p>
          <a:p>
            <a:pPr algn="just"/>
            <a:r>
              <a:rPr lang="ro-RO" sz="1100" b="0" i="0" dirty="0">
                <a:solidFill>
                  <a:schemeClr val="accent1"/>
                </a:solidFill>
                <a:effectLst/>
                <a:latin typeface="Times New Roman" panose="02020603050405020304" pitchFamily="18" charset="0"/>
                <a:cs typeface="Times New Roman" panose="02020603050405020304" pitchFamily="18" charset="0"/>
              </a:rPr>
              <a:t>Având în vedere volumul de muncă realizat la examinarea cauzelor, plasarea/publicarea actelor judecătorești pe portalul instanței de judecată are loc în decursul a cel mult 24 de ore după data pronunțării hotărârilor și încheierilor, or acestea, deși sunt plasate în Programul Integrat de Gestionare a Dosarelor, necesită a fi anonimizate, iar acest proces urmează a fi verificat minuțios.</a:t>
            </a:r>
          </a:p>
        </p:txBody>
      </p:sp>
      <p:pic>
        <p:nvPicPr>
          <p:cNvPr id="16" name="Imagine 15">
            <a:extLst>
              <a:ext uri="{FF2B5EF4-FFF2-40B4-BE49-F238E27FC236}">
                <a16:creationId xmlns:a16="http://schemas.microsoft.com/office/drawing/2014/main" id="{78C6AC6F-57A2-D4CB-E2CE-7247C09505F3}"/>
              </a:ext>
            </a:extLst>
          </p:cNvPr>
          <p:cNvPicPr>
            <a:picLocks noChangeAspect="1"/>
          </p:cNvPicPr>
          <p:nvPr/>
        </p:nvPicPr>
        <p:blipFill>
          <a:blip r:embed="rId3"/>
          <a:stretch>
            <a:fillRect/>
          </a:stretch>
        </p:blipFill>
        <p:spPr>
          <a:xfrm>
            <a:off x="247650" y="3337334"/>
            <a:ext cx="2476500" cy="1143000"/>
          </a:xfrm>
          <a:prstGeom prst="rect">
            <a:avLst/>
          </a:prstGeom>
        </p:spPr>
      </p:pic>
    </p:spTree>
    <p:extLst>
      <p:ext uri="{BB962C8B-B14F-4D97-AF65-F5344CB8AC3E}">
        <p14:creationId xmlns:p14="http://schemas.microsoft.com/office/powerpoint/2010/main" val="425862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E34C82C6-CA82-26AD-AAC6-68815A69C393}"/>
              </a:ext>
            </a:extLst>
          </p:cNvPr>
          <p:cNvSpPr>
            <a:spLocks noGrp="1"/>
          </p:cNvSpPr>
          <p:nvPr>
            <p:ph sz="half" idx="2"/>
          </p:nvPr>
        </p:nvSpPr>
        <p:spPr>
          <a:xfrm>
            <a:off x="3111664" y="2376798"/>
            <a:ext cx="2616846" cy="1691245"/>
          </a:xfrm>
        </p:spPr>
        <p:txBody>
          <a:bodyPr>
            <a:normAutofit fontScale="92500" lnSpcReduction="20000"/>
          </a:bodyPr>
          <a:lstStyle/>
          <a:p>
            <a:pPr marL="0" indent="0" algn="just">
              <a:buNone/>
            </a:pPr>
            <a:r>
              <a:rPr lang="ro-RO" sz="1300" dirty="0">
                <a:solidFill>
                  <a:schemeClr val="accent1"/>
                </a:solidFill>
                <a:latin typeface="Times New Roman" panose="02020603050405020304" pitchFamily="18" charset="0"/>
                <a:cs typeface="Times New Roman" panose="02020603050405020304" pitchFamily="18" charset="0"/>
              </a:rPr>
              <a:t>Întru satisfacerea cât mai calitativă și rapidă a necesităților justițiabililor, instanța de judecată a încurajat cetățenii să vină cu propuneri, sugestii și recomandări de îmbunătățire a activității instituției</a:t>
            </a:r>
            <a:r>
              <a:rPr lang="en-US" sz="1300" dirty="0">
                <a:solidFill>
                  <a:schemeClr val="accent1"/>
                </a:solidFill>
                <a:latin typeface="Times New Roman" panose="02020603050405020304" pitchFamily="18" charset="0"/>
                <a:cs typeface="Times New Roman" panose="02020603050405020304" pitchFamily="18" charset="0"/>
              </a:rPr>
              <a:t>,</a:t>
            </a:r>
            <a:r>
              <a:rPr lang="ro-RO" sz="1300" dirty="0">
                <a:solidFill>
                  <a:schemeClr val="accent1"/>
                </a:solidFill>
                <a:latin typeface="Times New Roman" panose="02020603050405020304" pitchFamily="18" charset="0"/>
                <a:cs typeface="Times New Roman" panose="02020603050405020304" pitchFamily="18" charset="0"/>
              </a:rPr>
              <a:t> inclusiv și prin intermediul rețelei de socializare Facebook (Messenger), accesând linkul: </a:t>
            </a:r>
            <a:r>
              <a:rPr lang="ro-RO" sz="1300" dirty="0">
                <a:solidFill>
                  <a:schemeClr val="accent1"/>
                </a:solidFill>
                <a:latin typeface="Times New Roman" panose="02020603050405020304" pitchFamily="18" charset="0"/>
                <a:cs typeface="Times New Roman" panose="02020603050405020304" pitchFamily="18" charset="0"/>
                <a:hlinkClick r:id="rId2"/>
              </a:rPr>
              <a:t>https://www.facebook.com/JDUngheni/</a:t>
            </a:r>
            <a:r>
              <a:rPr lang="ro-RO" sz="1300" dirty="0">
                <a:solidFill>
                  <a:schemeClr val="accent1"/>
                </a:solidFill>
                <a:latin typeface="Times New Roman" panose="02020603050405020304" pitchFamily="18" charset="0"/>
                <a:cs typeface="Times New Roman" panose="02020603050405020304" pitchFamily="18" charset="0"/>
              </a:rPr>
              <a:t> </a:t>
            </a:r>
          </a:p>
          <a:p>
            <a:pPr marL="0" indent="0" algn="just">
              <a:buNone/>
            </a:pPr>
            <a:endParaRPr lang="ro-RO" sz="1300" b="0" i="0" dirty="0">
              <a:solidFill>
                <a:srgbClr val="393F4C"/>
              </a:solidFill>
              <a:effectLst/>
              <a:latin typeface="Times New Roman" panose="02020603050405020304" pitchFamily="18" charset="0"/>
              <a:cs typeface="Times New Roman" panose="02020603050405020304" pitchFamily="18" charset="0"/>
            </a:endParaRPr>
          </a:p>
          <a:p>
            <a:pPr marL="0" indent="0" algn="just">
              <a:buNone/>
            </a:pPr>
            <a:endParaRPr lang="ro-RO" sz="1400" b="0" i="0" dirty="0">
              <a:solidFill>
                <a:srgbClr val="393F4C"/>
              </a:solidFill>
              <a:effectLst/>
              <a:latin typeface="Times New Roman" panose="02020603050405020304" pitchFamily="18" charset="0"/>
              <a:cs typeface="Times New Roman" panose="02020603050405020304" pitchFamily="18" charset="0"/>
            </a:endParaRPr>
          </a:p>
          <a:p>
            <a:pPr marL="0" indent="0" algn="just">
              <a:buNone/>
            </a:pPr>
            <a:endParaRPr lang="ro-RO" sz="1400" dirty="0">
              <a:solidFill>
                <a:srgbClr val="393F4C"/>
              </a:solidFill>
              <a:latin typeface="Times New Roman" panose="02020603050405020304" pitchFamily="18" charset="0"/>
              <a:cs typeface="Times New Roman" panose="02020603050405020304" pitchFamily="18" charset="0"/>
            </a:endParaRPr>
          </a:p>
          <a:p>
            <a:pPr marL="0" indent="0" algn="just">
              <a:buNone/>
            </a:pPr>
            <a:endParaRPr lang="ro-RO" sz="1400" b="0" i="0" dirty="0">
              <a:solidFill>
                <a:srgbClr val="393F4C"/>
              </a:solidFill>
              <a:effectLst/>
              <a:latin typeface="Times New Roman" panose="02020603050405020304" pitchFamily="18" charset="0"/>
              <a:cs typeface="Times New Roman" panose="02020603050405020304" pitchFamily="18" charset="0"/>
            </a:endParaRPr>
          </a:p>
          <a:p>
            <a:pPr marL="0" indent="0" algn="just">
              <a:buNone/>
            </a:pPr>
            <a:endParaRPr lang="ro-RO" sz="1400" b="0" i="0" dirty="0">
              <a:solidFill>
                <a:srgbClr val="393F4C"/>
              </a:solidFill>
              <a:effectLst/>
              <a:latin typeface="Times New Roman" panose="02020603050405020304" pitchFamily="18" charset="0"/>
              <a:cs typeface="Times New Roman" panose="02020603050405020304" pitchFamily="18" charset="0"/>
            </a:endParaRPr>
          </a:p>
          <a:p>
            <a:pPr marL="0" indent="0" algn="just">
              <a:buNone/>
            </a:pPr>
            <a:endParaRPr lang="ro-RO" sz="1400" b="0" i="0" dirty="0">
              <a:solidFill>
                <a:schemeClr val="accent1"/>
              </a:solidFill>
              <a:effectLst/>
              <a:latin typeface="Times New Roman" panose="02020603050405020304" pitchFamily="18" charset="0"/>
              <a:cs typeface="Times New Roman" panose="02020603050405020304" pitchFamily="18" charset="0"/>
            </a:endParaRPr>
          </a:p>
          <a:p>
            <a:pPr marL="0" indent="0" algn="just">
              <a:buNone/>
            </a:pPr>
            <a:endParaRPr lang="ro-RO" sz="1200" dirty="0">
              <a:solidFill>
                <a:schemeClr val="accent1"/>
              </a:solidFill>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19</a:t>
            </a:fld>
            <a:endParaRPr lang="en-US"/>
          </a:p>
        </p:txBody>
      </p:sp>
      <p:pic>
        <p:nvPicPr>
          <p:cNvPr id="10" name="Substituent conținut 9">
            <a:extLst>
              <a:ext uri="{FF2B5EF4-FFF2-40B4-BE49-F238E27FC236}">
                <a16:creationId xmlns:a16="http://schemas.microsoft.com/office/drawing/2014/main" id="{E7A7D4B7-BA1C-0D39-4B5A-3A9417624436}"/>
              </a:ext>
            </a:extLst>
          </p:cNvPr>
          <p:cNvPicPr>
            <a:picLocks noGrp="1" noChangeAspect="1"/>
          </p:cNvPicPr>
          <p:nvPr>
            <p:ph sz="half" idx="1"/>
          </p:nvPr>
        </p:nvPicPr>
        <p:blipFill>
          <a:blip r:embed="rId3"/>
          <a:stretch>
            <a:fillRect/>
          </a:stretch>
        </p:blipFill>
        <p:spPr>
          <a:xfrm>
            <a:off x="267316" y="393601"/>
            <a:ext cx="2299056" cy="1653254"/>
          </a:xfrm>
        </p:spPr>
      </p:pic>
      <p:pic>
        <p:nvPicPr>
          <p:cNvPr id="14" name="Imagine 13">
            <a:extLst>
              <a:ext uri="{FF2B5EF4-FFF2-40B4-BE49-F238E27FC236}">
                <a16:creationId xmlns:a16="http://schemas.microsoft.com/office/drawing/2014/main" id="{9329FCBD-2568-EC1F-8947-D8FC1173FDCD}"/>
              </a:ext>
            </a:extLst>
          </p:cNvPr>
          <p:cNvPicPr>
            <a:picLocks noChangeAspect="1"/>
          </p:cNvPicPr>
          <p:nvPr/>
        </p:nvPicPr>
        <p:blipFill>
          <a:blip r:embed="rId4"/>
          <a:stretch>
            <a:fillRect/>
          </a:stretch>
        </p:blipFill>
        <p:spPr>
          <a:xfrm>
            <a:off x="6070929" y="708246"/>
            <a:ext cx="2718088" cy="1426731"/>
          </a:xfrm>
          <a:prstGeom prst="rect">
            <a:avLst/>
          </a:prstGeom>
        </p:spPr>
      </p:pic>
      <p:pic>
        <p:nvPicPr>
          <p:cNvPr id="2" name="Imagine 1">
            <a:extLst>
              <a:ext uri="{FF2B5EF4-FFF2-40B4-BE49-F238E27FC236}">
                <a16:creationId xmlns:a16="http://schemas.microsoft.com/office/drawing/2014/main" id="{B076195E-E3A0-73FD-83E3-4927F82A7736}"/>
              </a:ext>
            </a:extLst>
          </p:cNvPr>
          <p:cNvPicPr>
            <a:picLocks noChangeAspect="1"/>
          </p:cNvPicPr>
          <p:nvPr/>
        </p:nvPicPr>
        <p:blipFill>
          <a:blip r:embed="rId5"/>
          <a:stretch>
            <a:fillRect/>
          </a:stretch>
        </p:blipFill>
        <p:spPr>
          <a:xfrm>
            <a:off x="3346987" y="457582"/>
            <a:ext cx="2146199" cy="1731592"/>
          </a:xfrm>
          <a:prstGeom prst="rect">
            <a:avLst/>
          </a:prstGeom>
        </p:spPr>
      </p:pic>
      <p:sp>
        <p:nvSpPr>
          <p:cNvPr id="7" name="CasetăText 6">
            <a:extLst>
              <a:ext uri="{FF2B5EF4-FFF2-40B4-BE49-F238E27FC236}">
                <a16:creationId xmlns:a16="http://schemas.microsoft.com/office/drawing/2014/main" id="{88010781-0C33-F94C-7C2C-889C74EA6391}"/>
              </a:ext>
            </a:extLst>
          </p:cNvPr>
          <p:cNvSpPr txBox="1"/>
          <p:nvPr/>
        </p:nvSpPr>
        <p:spPr>
          <a:xfrm>
            <a:off x="152399" y="2046855"/>
            <a:ext cx="2616846" cy="2862322"/>
          </a:xfrm>
          <a:prstGeom prst="rect">
            <a:avLst/>
          </a:prstGeom>
          <a:noFill/>
        </p:spPr>
        <p:txBody>
          <a:bodyPr wrap="square">
            <a:spAutoFit/>
          </a:bodyPr>
          <a:lstStyle/>
          <a:p>
            <a:pPr algn="just"/>
            <a:r>
              <a:rPr lang="ro-RO" sz="1200" dirty="0">
                <a:solidFill>
                  <a:schemeClr val="tx2"/>
                </a:solidFill>
                <a:latin typeface="Times New Roman" panose="02020603050405020304" pitchFamily="18" charset="0"/>
                <a:cs typeface="Times New Roman" panose="02020603050405020304" pitchFamily="18" charset="0"/>
              </a:rPr>
              <a:t>Conform Monitorului Oficial al Republicii Moldova nr. 271-274 (9209-9212)</a:t>
            </a:r>
            <a:r>
              <a:rPr lang="en-US" sz="1200" dirty="0">
                <a:solidFill>
                  <a:schemeClr val="tx2"/>
                </a:solidFill>
                <a:latin typeface="Times New Roman" panose="02020603050405020304" pitchFamily="18" charset="0"/>
                <a:cs typeface="Times New Roman" panose="02020603050405020304" pitchFamily="18" charset="0"/>
              </a:rPr>
              <a:t> </a:t>
            </a:r>
            <a:r>
              <a:rPr lang="ro-RO" sz="1200" dirty="0">
                <a:solidFill>
                  <a:schemeClr val="tx2"/>
                </a:solidFill>
                <a:latin typeface="Times New Roman" panose="02020603050405020304" pitchFamily="18" charset="0"/>
                <a:cs typeface="Times New Roman" panose="02020603050405020304" pitchFamily="18" charset="0"/>
              </a:rPr>
              <a:t>din 27 iunie 2024, a fost publicată Legea nr. 135 din 13 iunie 2024 pentru modificarea unor acte normative (revizuirea hărții judiciare), conform căreia Judecătoria Ungheni va fi arondată la circumscripția Curții de Apel Nord. Datorită modificărilor operate la lege, va fi eficientizat procesul de examinare a dosarelor, dar și vom avansa cu procesele de digitalizare în justiție, cum ar fi extinderea utilizării e-Dosar, a videoconferințelor ș.a.</a:t>
            </a:r>
          </a:p>
        </p:txBody>
      </p:sp>
      <p:sp>
        <p:nvSpPr>
          <p:cNvPr id="8" name="CasetăText 7">
            <a:extLst>
              <a:ext uri="{FF2B5EF4-FFF2-40B4-BE49-F238E27FC236}">
                <a16:creationId xmlns:a16="http://schemas.microsoft.com/office/drawing/2014/main" id="{CA1B0F27-AF67-5A87-ACD4-188A9D59D14D}"/>
              </a:ext>
            </a:extLst>
          </p:cNvPr>
          <p:cNvSpPr txBox="1"/>
          <p:nvPr/>
        </p:nvSpPr>
        <p:spPr>
          <a:xfrm>
            <a:off x="5983263" y="2376798"/>
            <a:ext cx="2805754" cy="1384995"/>
          </a:xfrm>
          <a:prstGeom prst="rect">
            <a:avLst/>
          </a:prstGeom>
          <a:noFill/>
        </p:spPr>
        <p:txBody>
          <a:bodyPr wrap="square">
            <a:spAutoFit/>
          </a:bodyPr>
          <a:lstStyle/>
          <a:p>
            <a:pPr algn="just"/>
            <a:r>
              <a:rPr lang="ro-RO" sz="1200" dirty="0">
                <a:solidFill>
                  <a:schemeClr val="accent1"/>
                </a:solidFill>
                <a:latin typeface="Times New Roman" panose="02020603050405020304" pitchFamily="18" charset="0"/>
                <a:cs typeface="Times New Roman" panose="02020603050405020304" pitchFamily="18" charset="0"/>
              </a:rPr>
              <a:t>Judecătoria Ungheni a informat cetățenii d</a:t>
            </a:r>
            <a:r>
              <a:rPr lang="ro-RO" sz="1200" b="0" i="0" dirty="0">
                <a:solidFill>
                  <a:schemeClr val="accent1"/>
                </a:solidFill>
                <a:effectLst/>
                <a:latin typeface="Times New Roman" panose="02020603050405020304" pitchFamily="18" charset="0"/>
                <a:cs typeface="Times New Roman" panose="02020603050405020304" pitchFamily="18" charset="0"/>
              </a:rPr>
              <a:t>espre ”Campania națională pentru prevenirea și raportarea abuzurilor și violenței asupra copiilor”, inclusiv în mediul online, prin promovarea serviciului de asistență telefonică gratuită pentru copii – </a:t>
            </a:r>
            <a:r>
              <a:rPr lang="ro-RO" sz="1200" b="1" i="0" dirty="0">
                <a:solidFill>
                  <a:schemeClr val="accent1"/>
                </a:solidFill>
                <a:effectLst/>
                <a:latin typeface="Times New Roman" panose="02020603050405020304" pitchFamily="18" charset="0"/>
                <a:cs typeface="Times New Roman" panose="02020603050405020304" pitchFamily="18" charset="0"/>
              </a:rPr>
              <a:t>Telefonului copilului 116 111</a:t>
            </a:r>
            <a:endParaRPr lang="ro-RO" sz="1200" b="1" dirty="0"/>
          </a:p>
        </p:txBody>
      </p:sp>
    </p:spTree>
    <p:extLst>
      <p:ext uri="{BB962C8B-B14F-4D97-AF65-F5344CB8AC3E}">
        <p14:creationId xmlns:p14="http://schemas.microsoft.com/office/powerpoint/2010/main" val="272870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EA2003-7CF4-914C-AF20-8651ACC5570D}"/>
              </a:ext>
            </a:extLst>
          </p:cNvPr>
          <p:cNvSpPr>
            <a:spLocks noGrp="1"/>
          </p:cNvSpPr>
          <p:nvPr>
            <p:ph sz="half" idx="1"/>
          </p:nvPr>
        </p:nvSpPr>
        <p:spPr>
          <a:xfrm>
            <a:off x="559105" y="1296987"/>
            <a:ext cx="3809695" cy="3200400"/>
          </a:xfrm>
        </p:spPr>
        <p:txBody>
          <a:bodyPr vert="horz" lIns="91440" tIns="45720" rIns="91440" bIns="45720" rtlCol="0" anchor="t">
            <a:normAutofit/>
          </a:bodyPr>
          <a:lstStyle/>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activităților realizate și progreselor atinse;</a:t>
            </a:r>
            <a:endParaRPr lang="en-US" sz="1400" dirty="0">
              <a:latin typeface="Arial" panose="020B0604020202020204" pitchFamily="34" charset="0"/>
              <a:cs typeface="Arial" panose="020B0604020202020204" pitchFamily="34" charset="0"/>
            </a:endParaRP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Evaluarea performanței instanței și resurselor avute în gestiune;</a:t>
            </a:r>
          </a:p>
          <a:p>
            <a:pPr marL="229870" indent="-229870">
              <a:buFont typeface="Wingdings" pitchFamily="2" charset="2"/>
              <a:buChar char="q"/>
            </a:pPr>
            <a:r>
              <a:rPr lang="en-MD" sz="1400" dirty="0">
                <a:latin typeface="Arial" panose="020B0604020202020204" pitchFamily="34" charset="0"/>
                <a:cs typeface="Arial" panose="020B0604020202020204" pitchFamily="34" charset="0"/>
              </a:rPr>
              <a:t>Identificarea barierelor și problemelor care au împiedicat sau reținut realizarea anumitor progrese;</a:t>
            </a:r>
          </a:p>
          <a:p>
            <a:pPr marL="229870" indent="-229870">
              <a:buFont typeface="Wingdings" pitchFamily="2" charset="2"/>
              <a:buChar char="q"/>
            </a:pPr>
            <a:r>
              <a:rPr lang="ro-MD" sz="1400" dirty="0">
                <a:solidFill>
                  <a:schemeClr val="accent5">
                    <a:lumMod val="50000"/>
                  </a:schemeClr>
                </a:solidFill>
                <a:latin typeface="Arial"/>
                <a:cs typeface="Arial"/>
              </a:rPr>
              <a:t>Identificarea priorităților pentru semestrul I din 2025 (</a:t>
            </a:r>
            <a:r>
              <a:rPr lang="ro-RO" sz="1400" dirty="0">
                <a:solidFill>
                  <a:schemeClr val="accent5">
                    <a:lumMod val="50000"/>
                  </a:schemeClr>
                </a:solidFill>
                <a:latin typeface="Arial"/>
                <a:cs typeface="Arial"/>
              </a:rPr>
              <a:t>ianuarie</a:t>
            </a:r>
            <a:r>
              <a:rPr lang="en-US" sz="1400" dirty="0">
                <a:solidFill>
                  <a:schemeClr val="accent5">
                    <a:lumMod val="50000"/>
                  </a:schemeClr>
                </a:solidFill>
                <a:latin typeface="Arial"/>
                <a:cs typeface="Arial"/>
              </a:rPr>
              <a:t> </a:t>
            </a:r>
            <a:r>
              <a:rPr lang="ro-MD" sz="1400" dirty="0">
                <a:solidFill>
                  <a:schemeClr val="accent5">
                    <a:lumMod val="50000"/>
                  </a:schemeClr>
                </a:solidFill>
                <a:latin typeface="Arial"/>
                <a:cs typeface="Arial"/>
              </a:rPr>
              <a:t>– </a:t>
            </a:r>
            <a:r>
              <a:rPr lang="ro-RO" sz="1400" dirty="0">
                <a:solidFill>
                  <a:schemeClr val="accent5">
                    <a:lumMod val="50000"/>
                  </a:schemeClr>
                </a:solidFill>
                <a:latin typeface="Arial"/>
                <a:cs typeface="Arial"/>
              </a:rPr>
              <a:t>iunie</a:t>
            </a:r>
            <a:r>
              <a:rPr lang="ro-MD" sz="1400" dirty="0">
                <a:solidFill>
                  <a:schemeClr val="accent5">
                    <a:lumMod val="50000"/>
                  </a:schemeClr>
                </a:solidFill>
                <a:latin typeface="Arial"/>
                <a:cs typeface="Arial"/>
              </a:rPr>
              <a:t> 2025);</a:t>
            </a:r>
            <a:endParaRPr lang="en-MD" sz="1400" dirty="0">
              <a:solidFill>
                <a:schemeClr val="accent5">
                  <a:lumMod val="50000"/>
                </a:schemeClr>
              </a:solidFill>
              <a:latin typeface="Arial"/>
              <a:cs typeface="Arial"/>
            </a:endParaRPr>
          </a:p>
          <a:p>
            <a:pPr marL="0" indent="0">
              <a:buNone/>
            </a:pPr>
            <a:endParaRPr lang="en-MD" dirty="0">
              <a:solidFill>
                <a:srgbClr val="C00000"/>
              </a:solidFill>
            </a:endParaRPr>
          </a:p>
        </p:txBody>
      </p:sp>
      <p:sp>
        <p:nvSpPr>
          <p:cNvPr id="17" name="Date Placeholder 16">
            <a:extLst>
              <a:ext uri="{FF2B5EF4-FFF2-40B4-BE49-F238E27FC236}">
                <a16:creationId xmlns:a16="http://schemas.microsoft.com/office/drawing/2014/main" id="{180C09F2-A202-5C41-B408-1D3B33ADABBC}"/>
              </a:ext>
            </a:extLst>
          </p:cNvPr>
          <p:cNvSpPr>
            <a:spLocks noGrp="1"/>
          </p:cNvSpPr>
          <p:nvPr>
            <p:ph type="dt" sz="half" idx="10"/>
          </p:nvPr>
        </p:nvSpPr>
        <p:spPr/>
        <p:txBody>
          <a:bodyPr anchor="ctr">
            <a:normAutofit/>
          </a:bodyPr>
          <a:lstStyle/>
          <a:p>
            <a:pPr>
              <a:spcAft>
                <a:spcPts val="600"/>
              </a:spcAft>
            </a:pPr>
            <a:fld id="{B0D7C345-7FE2-454C-96DA-411386C9577F}" type="datetime1">
              <a:rPr lang="en-US" smtClean="0"/>
              <a:pPr>
                <a:spcAft>
                  <a:spcPts val="600"/>
                </a:spcAft>
              </a:pPr>
              <a:t>2/3/2025</a:t>
            </a:fld>
            <a:endParaRPr lang="en-US" dirty="0"/>
          </a:p>
        </p:txBody>
      </p:sp>
      <p:sp>
        <p:nvSpPr>
          <p:cNvPr id="18" name="Slide Number Placeholder 17">
            <a:extLst>
              <a:ext uri="{FF2B5EF4-FFF2-40B4-BE49-F238E27FC236}">
                <a16:creationId xmlns:a16="http://schemas.microsoft.com/office/drawing/2014/main" id="{191D1940-F8E7-474F-84BD-F72E982286C8}"/>
              </a:ext>
            </a:extLst>
          </p:cNvPr>
          <p:cNvSpPr>
            <a:spLocks noGrp="1"/>
          </p:cNvSpPr>
          <p:nvPr>
            <p:ph type="sldNum" sz="quarter" idx="12"/>
          </p:nvPr>
        </p:nvSpPr>
        <p:spPr/>
        <p:txBody>
          <a:bodyPr anchor="ctr">
            <a:normAutofit/>
          </a:bodyPr>
          <a:lstStyle/>
          <a:p>
            <a:pPr>
              <a:spcAft>
                <a:spcPts val="600"/>
              </a:spcAft>
            </a:pPr>
            <a:fld id="{42782948-4DBE-204D-AB9E-B65E067054AE}" type="slidenum">
              <a:rPr lang="en-US" smtClean="0"/>
              <a:pPr>
                <a:spcAft>
                  <a:spcPts val="600"/>
                </a:spcAft>
              </a:pPr>
              <a:t>2</a:t>
            </a:fld>
            <a:endParaRPr lang="en-US" dirty="0"/>
          </a:p>
        </p:txBody>
      </p:sp>
      <p:sp>
        <p:nvSpPr>
          <p:cNvPr id="8" name="Title 7"/>
          <p:cNvSpPr>
            <a:spLocks noGrp="1"/>
          </p:cNvSpPr>
          <p:nvPr>
            <p:ph type="title"/>
          </p:nvPr>
        </p:nvSpPr>
        <p:spPr>
          <a:xfrm>
            <a:off x="413054" y="679217"/>
            <a:ext cx="3955746" cy="465370"/>
          </a:xfrm>
        </p:spPr>
        <p:txBody>
          <a:bodyPr anchor="b">
            <a:normAutofit/>
          </a:bodyPr>
          <a:lstStyle/>
          <a:p>
            <a:r>
              <a:rPr lang="ro-MD" b="1" dirty="0">
                <a:solidFill>
                  <a:srgbClr val="651D32"/>
                </a:solidFill>
                <a:latin typeface="Arial" panose="020B0604020202020204" pitchFamily="34" charset="0"/>
                <a:cs typeface="Arial" panose="020B0604020202020204" pitchFamily="34" charset="0"/>
              </a:rPr>
              <a:t>OBIECTIVELE ȘEDINȚEI</a:t>
            </a:r>
            <a:endParaRPr lang="en-MD" b="1" dirty="0">
              <a:solidFill>
                <a:srgbClr val="651D32"/>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20D58CA-150E-6B6E-55CF-47E8ED2A5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596" y="153989"/>
            <a:ext cx="4097004" cy="4876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58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91F33FE8-F0CA-9F63-6591-860805C5D11D}"/>
              </a:ext>
            </a:extLst>
          </p:cNvPr>
          <p:cNvSpPr>
            <a:spLocks noGrp="1"/>
          </p:cNvSpPr>
          <p:nvPr>
            <p:ph type="dt" sz="half" idx="10"/>
          </p:nvPr>
        </p:nvSpPr>
        <p:spPr/>
        <p:txBody>
          <a:bodyPr/>
          <a:lstStyle/>
          <a:p>
            <a:fld id="{5C190158-54EF-8E48-B4E5-B3B8E66B4050}" type="datetime1">
              <a:rPr lang="en-US" smtClean="0"/>
              <a:t>2/3/2025</a:t>
            </a:fld>
            <a:endParaRPr lang="en-US"/>
          </a:p>
        </p:txBody>
      </p:sp>
      <p:sp>
        <p:nvSpPr>
          <p:cNvPr id="5" name="Substituent număr diapozitiv 4">
            <a:extLst>
              <a:ext uri="{FF2B5EF4-FFF2-40B4-BE49-F238E27FC236}">
                <a16:creationId xmlns:a16="http://schemas.microsoft.com/office/drawing/2014/main" id="{1D2FD825-C657-A20F-60DA-600189F640AA}"/>
              </a:ext>
            </a:extLst>
          </p:cNvPr>
          <p:cNvSpPr>
            <a:spLocks noGrp="1"/>
          </p:cNvSpPr>
          <p:nvPr>
            <p:ph type="sldNum" sz="quarter" idx="12"/>
          </p:nvPr>
        </p:nvSpPr>
        <p:spPr/>
        <p:txBody>
          <a:bodyPr/>
          <a:lstStyle/>
          <a:p>
            <a:fld id="{42782948-4DBE-204D-AB9E-B65E067054AE}" type="slidenum">
              <a:rPr lang="en-US" smtClean="0"/>
              <a:pPr/>
              <a:t>20</a:t>
            </a:fld>
            <a:endParaRPr lang="en-US"/>
          </a:p>
        </p:txBody>
      </p:sp>
      <p:pic>
        <p:nvPicPr>
          <p:cNvPr id="15" name="Substituent conținut 14">
            <a:extLst>
              <a:ext uri="{FF2B5EF4-FFF2-40B4-BE49-F238E27FC236}">
                <a16:creationId xmlns:a16="http://schemas.microsoft.com/office/drawing/2014/main" id="{E053F758-9CBF-DD96-5BE9-8F028F51BF2D}"/>
              </a:ext>
            </a:extLst>
          </p:cNvPr>
          <p:cNvPicPr>
            <a:picLocks noGrp="1" noChangeAspect="1"/>
          </p:cNvPicPr>
          <p:nvPr>
            <p:ph sz="half" idx="1"/>
          </p:nvPr>
        </p:nvPicPr>
        <p:blipFill>
          <a:blip r:embed="rId2"/>
          <a:stretch>
            <a:fillRect/>
          </a:stretch>
        </p:blipFill>
        <p:spPr>
          <a:xfrm>
            <a:off x="430972" y="1631316"/>
            <a:ext cx="2577150" cy="3200400"/>
          </a:xfrm>
        </p:spPr>
      </p:pic>
      <p:pic>
        <p:nvPicPr>
          <p:cNvPr id="17" name="Substituent conținut 16">
            <a:extLst>
              <a:ext uri="{FF2B5EF4-FFF2-40B4-BE49-F238E27FC236}">
                <a16:creationId xmlns:a16="http://schemas.microsoft.com/office/drawing/2014/main" id="{9DA40AA4-5A02-8017-9F8F-C78ED205BFBA}"/>
              </a:ext>
            </a:extLst>
          </p:cNvPr>
          <p:cNvPicPr>
            <a:picLocks noGrp="1" noChangeAspect="1"/>
          </p:cNvPicPr>
          <p:nvPr>
            <p:ph sz="half" idx="2"/>
          </p:nvPr>
        </p:nvPicPr>
        <p:blipFill>
          <a:blip r:embed="rId3"/>
          <a:stretch>
            <a:fillRect/>
          </a:stretch>
        </p:blipFill>
        <p:spPr>
          <a:xfrm>
            <a:off x="3403600" y="1631316"/>
            <a:ext cx="2400300" cy="3200400"/>
          </a:xfrm>
        </p:spPr>
      </p:pic>
      <p:sp>
        <p:nvSpPr>
          <p:cNvPr id="19" name="CasetăText 18">
            <a:extLst>
              <a:ext uri="{FF2B5EF4-FFF2-40B4-BE49-F238E27FC236}">
                <a16:creationId xmlns:a16="http://schemas.microsoft.com/office/drawing/2014/main" id="{386AE2CC-5CAC-0F2D-D035-2B3348A9F338}"/>
              </a:ext>
            </a:extLst>
          </p:cNvPr>
          <p:cNvSpPr txBox="1"/>
          <p:nvPr/>
        </p:nvSpPr>
        <p:spPr>
          <a:xfrm>
            <a:off x="219489" y="206336"/>
            <a:ext cx="8705022" cy="1446550"/>
          </a:xfrm>
          <a:prstGeom prst="rect">
            <a:avLst/>
          </a:prstGeom>
          <a:noFill/>
        </p:spPr>
        <p:txBody>
          <a:bodyPr wrap="square">
            <a:spAutoFit/>
          </a:bodyPr>
          <a:lstStyle/>
          <a:p>
            <a:pPr algn="just"/>
            <a:r>
              <a:rPr lang="ro-RO" sz="1400" b="1" dirty="0">
                <a:solidFill>
                  <a:schemeClr val="accent6"/>
                </a:solidFill>
                <a:latin typeface="Times New Roman" panose="02020603050405020304" pitchFamily="18" charset="0"/>
                <a:cs typeface="Times New Roman" panose="02020603050405020304" pitchFamily="18" charset="0"/>
              </a:rPr>
              <a:t>	</a:t>
            </a:r>
            <a:r>
              <a:rPr lang="ro-RO" sz="1400" dirty="0">
                <a:solidFill>
                  <a:schemeClr val="tx2"/>
                </a:solidFill>
                <a:latin typeface="Times New Roman" panose="02020603050405020304" pitchFamily="18" charset="0"/>
                <a:cs typeface="Times New Roman" panose="02020603050405020304" pitchFamily="18" charset="0"/>
              </a:rPr>
              <a:t>În u</a:t>
            </a:r>
            <a:r>
              <a:rPr lang="ro-RO" sz="1400" i="0" dirty="0">
                <a:solidFill>
                  <a:schemeClr val="tx2"/>
                </a:solidFill>
                <a:effectLst/>
                <a:latin typeface="Times New Roman" panose="02020603050405020304" pitchFamily="18" charset="0"/>
                <a:cs typeface="Times New Roman" panose="02020603050405020304" pitchFamily="18" charset="0"/>
              </a:rPr>
              <a:t>rma desfășurării Adunării Generale a Judecătorilor din 19 decembrie </a:t>
            </a:r>
            <a:r>
              <a:rPr lang="ro-RO" sz="1400" dirty="0">
                <a:solidFill>
                  <a:schemeClr val="tx2"/>
                </a:solidFill>
                <a:latin typeface="Times New Roman" panose="02020603050405020304" pitchFamily="18" charset="0"/>
                <a:cs typeface="Times New Roman" panose="02020603050405020304" pitchFamily="18" charset="0"/>
              </a:rPr>
              <a:t>2024, judecătorii Judecătoriei Ungheni, Valentina </a:t>
            </a:r>
            <a:r>
              <a:rPr lang="ro-RO" sz="1400" dirty="0" err="1">
                <a:solidFill>
                  <a:schemeClr val="tx2"/>
                </a:solidFill>
                <a:latin typeface="Times New Roman" panose="02020603050405020304" pitchFamily="18" charset="0"/>
                <a:cs typeface="Times New Roman" panose="02020603050405020304" pitchFamily="18" charset="0"/>
              </a:rPr>
              <a:t>Stratulat</a:t>
            </a:r>
            <a:r>
              <a:rPr lang="ro-RO" sz="1400" dirty="0">
                <a:solidFill>
                  <a:schemeClr val="tx2"/>
                </a:solidFill>
                <a:latin typeface="Times New Roman" panose="02020603050405020304" pitchFamily="18" charset="0"/>
                <a:cs typeface="Times New Roman" panose="02020603050405020304" pitchFamily="18" charset="0"/>
              </a:rPr>
              <a:t> și </a:t>
            </a:r>
            <a:r>
              <a:rPr lang="ro-RO" sz="1400" dirty="0" err="1">
                <a:solidFill>
                  <a:schemeClr val="tx2"/>
                </a:solidFill>
                <a:latin typeface="Times New Roman" panose="02020603050405020304" pitchFamily="18" charset="0"/>
                <a:cs typeface="Times New Roman" panose="02020603050405020304" pitchFamily="18" charset="0"/>
              </a:rPr>
              <a:t>Lilia</a:t>
            </a:r>
            <a:r>
              <a:rPr lang="ro-RO" sz="1400" dirty="0">
                <a:solidFill>
                  <a:schemeClr val="tx2"/>
                </a:solidFill>
                <a:latin typeface="Times New Roman" panose="02020603050405020304" pitchFamily="18" charset="0"/>
                <a:cs typeface="Times New Roman" panose="02020603050405020304" pitchFamily="18" charset="0"/>
              </a:rPr>
              <a:t> </a:t>
            </a:r>
            <a:r>
              <a:rPr lang="ro-RO" sz="1400" dirty="0" err="1">
                <a:solidFill>
                  <a:schemeClr val="tx2"/>
                </a:solidFill>
                <a:latin typeface="Times New Roman" panose="02020603050405020304" pitchFamily="18" charset="0"/>
                <a:cs typeface="Times New Roman" panose="02020603050405020304" pitchFamily="18" charset="0"/>
              </a:rPr>
              <a:t>Potînga</a:t>
            </a:r>
            <a:r>
              <a:rPr lang="ro-RO" sz="1400" dirty="0">
                <a:solidFill>
                  <a:schemeClr val="tx2"/>
                </a:solidFill>
                <a:latin typeface="Times New Roman" panose="02020603050405020304" pitchFamily="18" charset="0"/>
                <a:cs typeface="Times New Roman" panose="02020603050405020304" pitchFamily="18" charset="0"/>
              </a:rPr>
              <a:t> au fost aleși membri ai </a:t>
            </a:r>
            <a:r>
              <a:rPr lang="ro-RO" sz="1400" i="0" dirty="0">
                <a:solidFill>
                  <a:schemeClr val="tx2"/>
                </a:solidFill>
                <a:effectLst/>
                <a:latin typeface="Times New Roman" panose="02020603050405020304" pitchFamily="18" charset="0"/>
                <a:cs typeface="Times New Roman" panose="02020603050405020304" pitchFamily="18" charset="0"/>
              </a:rPr>
              <a:t>Colegiului disciplinar din cadrul CSM. </a:t>
            </a:r>
            <a:r>
              <a:rPr lang="ro-RO" sz="1400" dirty="0">
                <a:solidFill>
                  <a:schemeClr val="tx2"/>
                </a:solidFill>
                <a:latin typeface="Times New Roman" panose="02020603050405020304" pitchFamily="18" charset="0"/>
                <a:cs typeface="Times New Roman" panose="02020603050405020304" pitchFamily="18" charset="0"/>
              </a:rPr>
              <a:t>Iar la 30 decembrie 2024, judecătorul </a:t>
            </a:r>
            <a:r>
              <a:rPr lang="ro-RO" sz="1400" i="0" dirty="0">
                <a:solidFill>
                  <a:schemeClr val="tx2"/>
                </a:solidFill>
                <a:effectLst/>
                <a:latin typeface="Times New Roman" panose="02020603050405020304" pitchFamily="18" charset="0"/>
                <a:cs typeface="Times New Roman" panose="02020603050405020304" pitchFamily="18" charset="0"/>
              </a:rPr>
              <a:t>Dumitru Racoviță din cadrul Judecătoriei Ungheni a câștigat concursul desfășurat de Consiliul Superior al Magistraturii la pentru suplinirea funcțiilor vacante de membru al Colegiului pentru selecție și evaluare a judecătorilor.</a:t>
            </a:r>
          </a:p>
          <a:p>
            <a:pPr algn="just"/>
            <a:endParaRPr lang="ro-RO" b="0" i="0" dirty="0">
              <a:solidFill>
                <a:srgbClr val="393F4C"/>
              </a:solidFill>
              <a:effectLst/>
              <a:latin typeface="Source Sans Pro" panose="020B0503030403020204" pitchFamily="34" charset="0"/>
            </a:endParaRPr>
          </a:p>
        </p:txBody>
      </p:sp>
      <p:pic>
        <p:nvPicPr>
          <p:cNvPr id="21" name="Imagine 20">
            <a:extLst>
              <a:ext uri="{FF2B5EF4-FFF2-40B4-BE49-F238E27FC236}">
                <a16:creationId xmlns:a16="http://schemas.microsoft.com/office/drawing/2014/main" id="{897EC447-B2AF-716E-5616-8237506ED5EC}"/>
              </a:ext>
            </a:extLst>
          </p:cNvPr>
          <p:cNvPicPr>
            <a:picLocks noChangeAspect="1"/>
          </p:cNvPicPr>
          <p:nvPr/>
        </p:nvPicPr>
        <p:blipFill>
          <a:blip r:embed="rId4"/>
          <a:stretch>
            <a:fillRect/>
          </a:stretch>
        </p:blipFill>
        <p:spPr>
          <a:xfrm>
            <a:off x="6199378" y="1631316"/>
            <a:ext cx="2309621" cy="3200400"/>
          </a:xfrm>
          <a:prstGeom prst="rect">
            <a:avLst/>
          </a:prstGeom>
        </p:spPr>
      </p:pic>
    </p:spTree>
    <p:extLst>
      <p:ext uri="{BB962C8B-B14F-4D97-AF65-F5344CB8AC3E}">
        <p14:creationId xmlns:p14="http://schemas.microsoft.com/office/powerpoint/2010/main" val="1150775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D3A4E5E-6176-C67C-BAF6-E07BA5836F10}"/>
              </a:ext>
            </a:extLst>
          </p:cNvPr>
          <p:cNvSpPr>
            <a:spLocks noGrp="1"/>
          </p:cNvSpPr>
          <p:nvPr>
            <p:ph sz="half" idx="1"/>
          </p:nvPr>
        </p:nvSpPr>
        <p:spPr>
          <a:xfrm>
            <a:off x="304800" y="1604162"/>
            <a:ext cx="5041902" cy="3034902"/>
          </a:xfrm>
        </p:spPr>
        <p:txBody>
          <a:bodyPr/>
          <a:lstStyle/>
          <a:p>
            <a:endParaRPr lang="ro-RO" dirty="0">
              <a:latin typeface="Times New Roman" panose="02020603050405020304" pitchFamily="18" charset="0"/>
              <a:cs typeface="Times New Roman" panose="02020603050405020304" pitchFamily="18" charset="0"/>
            </a:endParaRPr>
          </a:p>
          <a:p>
            <a:pPr marL="0" indent="0">
              <a:buNone/>
            </a:pPr>
            <a:r>
              <a:rPr lang="ro-RO" b="1" dirty="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a:p>
            <a:pPr marL="0" indent="0" algn="just">
              <a:buNone/>
            </a:pPr>
            <a:r>
              <a:rPr lang="ro-RO" sz="1400" dirty="0">
                <a:solidFill>
                  <a:schemeClr val="tx2"/>
                </a:solidFill>
                <a:latin typeface="Times New Roman" panose="02020603050405020304" pitchFamily="18" charset="0"/>
                <a:cs typeface="Times New Roman" panose="02020603050405020304" pitchFamily="18" charset="0"/>
              </a:rPr>
              <a:t>De la instituirea Biroului informațional </a:t>
            </a:r>
            <a:r>
              <a:rPr lang="en-US" sz="1400" dirty="0" err="1">
                <a:solidFill>
                  <a:schemeClr val="tx2"/>
                </a:solidFill>
                <a:latin typeface="Times New Roman" panose="02020603050405020304" pitchFamily="18" charset="0"/>
                <a:cs typeface="Times New Roman" panose="02020603050405020304" pitchFamily="18" charset="0"/>
              </a:rPr>
              <a:t>în</a:t>
            </a:r>
            <a:r>
              <a:rPr lang="ro-RO" sz="1400" dirty="0">
                <a:solidFill>
                  <a:schemeClr val="tx2"/>
                </a:solidFill>
                <a:latin typeface="Times New Roman" panose="02020603050405020304" pitchFamily="18" charset="0"/>
                <a:cs typeface="Times New Roman" panose="02020603050405020304" pitchFamily="18" charset="0"/>
              </a:rPr>
              <a:t> 2022, doi angajați din cadrul Secției Sistematizare, Generalizare, Monitorizare a Practicii Judiciare și Relații Publice oferă zilnic informații și ghidează justițiabilii, totodată, cetățenii au posibilitatea de a contacta </a:t>
            </a:r>
            <a:r>
              <a:rPr lang="en-US" sz="1400" dirty="0" err="1">
                <a:solidFill>
                  <a:schemeClr val="tx2"/>
                </a:solidFill>
                <a:latin typeface="Times New Roman" panose="02020603050405020304" pitchFamily="18" charset="0"/>
                <a:cs typeface="Times New Roman" panose="02020603050405020304" pitchFamily="18" charset="0"/>
              </a:rPr>
              <a:t>instanța</a:t>
            </a:r>
            <a:r>
              <a:rPr lang="en-US" sz="1400" dirty="0">
                <a:solidFill>
                  <a:schemeClr val="tx2"/>
                </a:solidFill>
                <a:latin typeface="Times New Roman" panose="02020603050405020304" pitchFamily="18" charset="0"/>
                <a:cs typeface="Times New Roman" panose="02020603050405020304" pitchFamily="18" charset="0"/>
              </a:rPr>
              <a:t> </a:t>
            </a:r>
            <a:r>
              <a:rPr lang="ro-RO" sz="1400" dirty="0">
                <a:solidFill>
                  <a:schemeClr val="tx2"/>
                </a:solidFill>
                <a:latin typeface="Times New Roman" panose="02020603050405020304" pitchFamily="18" charset="0"/>
                <a:cs typeface="Times New Roman" panose="02020603050405020304" pitchFamily="18" charset="0"/>
              </a:rPr>
              <a:t>pentru detalii și prin telefon  la numărul +373 (0236) 2-67-79</a:t>
            </a:r>
            <a:r>
              <a:rPr lang="en-US" sz="1400" dirty="0">
                <a:solidFill>
                  <a:schemeClr val="tx2"/>
                </a:solidFill>
                <a:latin typeface="Times New Roman" panose="02020603050405020304" pitchFamily="18" charset="0"/>
                <a:cs typeface="Times New Roman" panose="02020603050405020304" pitchFamily="18" charset="0"/>
              </a:rPr>
              <a:t>.</a:t>
            </a:r>
            <a:endParaRPr lang="ro-RO" dirty="0">
              <a:solidFill>
                <a:schemeClr val="tx2"/>
              </a:solidFill>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3086CCEB-08E3-9458-B253-71E7E56C71B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FBAF50BC-748D-94C7-56EE-F042036CBF91}"/>
              </a:ext>
            </a:extLst>
          </p:cNvPr>
          <p:cNvSpPr>
            <a:spLocks noGrp="1"/>
          </p:cNvSpPr>
          <p:nvPr>
            <p:ph type="sldNum" sz="quarter" idx="12"/>
          </p:nvPr>
        </p:nvSpPr>
        <p:spPr/>
        <p:txBody>
          <a:bodyPr/>
          <a:lstStyle/>
          <a:p>
            <a:fld id="{42782948-4DBE-204D-AB9E-B65E067054AE}" type="slidenum">
              <a:rPr lang="en-US" smtClean="0"/>
              <a:pPr/>
              <a:t>21</a:t>
            </a:fld>
            <a:endParaRPr lang="en-US"/>
          </a:p>
        </p:txBody>
      </p:sp>
      <p:sp>
        <p:nvSpPr>
          <p:cNvPr id="6" name="Titlu 5">
            <a:extLst>
              <a:ext uri="{FF2B5EF4-FFF2-40B4-BE49-F238E27FC236}">
                <a16:creationId xmlns:a16="http://schemas.microsoft.com/office/drawing/2014/main" id="{7A42500D-CD99-839C-7D89-98208511B471}"/>
              </a:ext>
            </a:extLst>
          </p:cNvPr>
          <p:cNvSpPr>
            <a:spLocks noGrp="1"/>
          </p:cNvSpPr>
          <p:nvPr>
            <p:ph type="title"/>
          </p:nvPr>
        </p:nvSpPr>
        <p:spPr>
          <a:xfrm>
            <a:off x="152401" y="137121"/>
            <a:ext cx="8928101" cy="615553"/>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accent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50000"/>
                </a:schemeClr>
              </a:solidFill>
            </a:endParaRPr>
          </a:p>
        </p:txBody>
      </p:sp>
      <p:sp>
        <p:nvSpPr>
          <p:cNvPr id="7" name="CasetăText 6">
            <a:extLst>
              <a:ext uri="{FF2B5EF4-FFF2-40B4-BE49-F238E27FC236}">
                <a16:creationId xmlns:a16="http://schemas.microsoft.com/office/drawing/2014/main" id="{F7CAC228-8478-D8A8-A077-22ED52C5BEEC}"/>
              </a:ext>
            </a:extLst>
          </p:cNvPr>
          <p:cNvSpPr txBox="1"/>
          <p:nvPr/>
        </p:nvSpPr>
        <p:spPr>
          <a:xfrm>
            <a:off x="152400" y="949737"/>
            <a:ext cx="8991599" cy="369332"/>
          </a:xfrm>
          <a:prstGeom prst="rect">
            <a:avLst/>
          </a:prstGeom>
          <a:noFill/>
        </p:spPr>
        <p:txBody>
          <a:bodyPr wrap="square">
            <a:spAutoFit/>
          </a:bodyPr>
          <a:lstStyle/>
          <a:p>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it-IT" sz="1800" dirty="0">
                <a:solidFill>
                  <a:schemeClr val="accent5">
                    <a:lumMod val="50000"/>
                  </a:schemeClr>
                </a:solidFill>
                <a:latin typeface="Times New Roman" panose="02020603050405020304" pitchFamily="18" charset="0"/>
                <a:cs typeface="Times New Roman" panose="02020603050405020304" pitchFamily="18" charset="0"/>
              </a:rPr>
              <a:t>2.1.1. Desemnarea unei persoane responsabile pentru oferirea consultațiilor juridice</a:t>
            </a:r>
            <a:endParaRPr lang="ro-RO" sz="1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5" name="Substituent conținut 14">
            <a:extLst>
              <a:ext uri="{FF2B5EF4-FFF2-40B4-BE49-F238E27FC236}">
                <a16:creationId xmlns:a16="http://schemas.microsoft.com/office/drawing/2014/main" id="{43B49D20-82DE-B125-0B34-48267847873A}"/>
              </a:ext>
            </a:extLst>
          </p:cNvPr>
          <p:cNvPicPr>
            <a:picLocks noGrp="1" noChangeAspect="1"/>
          </p:cNvPicPr>
          <p:nvPr>
            <p:ph sz="half" idx="2"/>
          </p:nvPr>
        </p:nvPicPr>
        <p:blipFill>
          <a:blip r:embed="rId2"/>
          <a:stretch>
            <a:fillRect/>
          </a:stretch>
        </p:blipFill>
        <p:spPr>
          <a:xfrm rot="5400000">
            <a:off x="5454338" y="1484645"/>
            <a:ext cx="3632200" cy="3273936"/>
          </a:xfrm>
        </p:spPr>
      </p:pic>
    </p:spTree>
    <p:extLst>
      <p:ext uri="{BB962C8B-B14F-4D97-AF65-F5344CB8AC3E}">
        <p14:creationId xmlns:p14="http://schemas.microsoft.com/office/powerpoint/2010/main" val="2274601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ubstituent conținut 11">
            <a:extLst>
              <a:ext uri="{FF2B5EF4-FFF2-40B4-BE49-F238E27FC236}">
                <a16:creationId xmlns:a16="http://schemas.microsoft.com/office/drawing/2014/main" id="{4943311C-75D0-9B4C-B2CC-8550D221EAD6}"/>
              </a:ext>
            </a:extLst>
          </p:cNvPr>
          <p:cNvPicPr>
            <a:picLocks noGrp="1" noChangeAspect="1"/>
          </p:cNvPicPr>
          <p:nvPr>
            <p:ph sz="half" idx="2"/>
          </p:nvPr>
        </p:nvPicPr>
        <p:blipFill>
          <a:blip r:embed="rId2"/>
          <a:stretch>
            <a:fillRect/>
          </a:stretch>
        </p:blipFill>
        <p:spPr>
          <a:xfrm>
            <a:off x="5594349" y="1417922"/>
            <a:ext cx="3200400" cy="3200400"/>
          </a:xfrm>
        </p:spPr>
      </p:pic>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22</a:t>
            </a:fld>
            <a:endParaRPr lang="en-US"/>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400" y="168683"/>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215901" y="1530350"/>
            <a:ext cx="5511798" cy="3136900"/>
          </a:xfrm>
        </p:spPr>
        <p:txBody>
          <a:bodyPr>
            <a:normAutofit fontScale="92500" lnSpcReduction="10000"/>
          </a:bodyPr>
          <a:lstStyle/>
          <a:p>
            <a:r>
              <a:rPr lang="ro-RO" sz="1900" i="0" dirty="0">
                <a:solidFill>
                  <a:schemeClr val="tx2"/>
                </a:solidFill>
                <a:effectLst/>
                <a:latin typeface="Times New Roman" panose="02020603050405020304" pitchFamily="18" charset="0"/>
                <a:cs typeface="Times New Roman" panose="02020603050405020304" pitchFamily="18" charset="0"/>
              </a:rPr>
              <a:t>Pe Portalul Judecătoriei </a:t>
            </a:r>
            <a:r>
              <a:rPr lang="ro-RO" sz="1900" i="0" u="none" strike="noStrike" dirty="0">
                <a:solidFill>
                  <a:schemeClr val="tx2"/>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Ungheni</a:t>
            </a:r>
            <a:r>
              <a:rPr lang="ro-RO" sz="1900" i="0" dirty="0">
                <a:solidFill>
                  <a:schemeClr val="tx2"/>
                </a:solidFill>
                <a:effectLst/>
                <a:latin typeface="Times New Roman" panose="02020603050405020304" pitchFamily="18" charset="0"/>
                <a:cs typeface="Times New Roman" panose="02020603050405020304" pitchFamily="18" charset="0"/>
              </a:rPr>
              <a:t> </a:t>
            </a:r>
            <a:r>
              <a:rPr lang="en-US" sz="1900" i="0" dirty="0">
                <a:solidFill>
                  <a:schemeClr val="tx2"/>
                </a:solidFill>
                <a:effectLst/>
                <a:latin typeface="Times New Roman" panose="02020603050405020304" pitchFamily="18" charset="0"/>
                <a:cs typeface="Times New Roman" panose="02020603050405020304" pitchFamily="18" charset="0"/>
              </a:rPr>
              <a:t>se </a:t>
            </a:r>
            <a:r>
              <a:rPr lang="en-US" sz="1900" i="0" dirty="0" err="1">
                <a:solidFill>
                  <a:schemeClr val="tx2"/>
                </a:solidFill>
                <a:effectLst/>
                <a:latin typeface="Times New Roman" panose="02020603050405020304" pitchFamily="18" charset="0"/>
                <a:cs typeface="Times New Roman" panose="02020603050405020304" pitchFamily="18" charset="0"/>
              </a:rPr>
              <a:t>regăsesc</a:t>
            </a:r>
            <a:r>
              <a:rPr lang="en-US" sz="1900" i="0" dirty="0">
                <a:solidFill>
                  <a:schemeClr val="tx2"/>
                </a:solidFill>
                <a:effectLst/>
                <a:latin typeface="Times New Roman" panose="02020603050405020304" pitchFamily="18" charset="0"/>
                <a:cs typeface="Times New Roman" panose="02020603050405020304" pitchFamily="18" charset="0"/>
              </a:rPr>
              <a:t> </a:t>
            </a:r>
            <a:r>
              <a:rPr lang="ro-RO" sz="1900" i="0" dirty="0">
                <a:solidFill>
                  <a:schemeClr val="tx2"/>
                </a:solidFill>
                <a:effectLst/>
                <a:latin typeface="Times New Roman" panose="02020603050405020304" pitchFamily="18" charset="0"/>
                <a:cs typeface="Times New Roman" panose="02020603050405020304" pitchFamily="18" charset="0"/>
              </a:rPr>
              <a:t>modele de cereri de chemare în judecată</a:t>
            </a:r>
          </a:p>
          <a:p>
            <a:r>
              <a:rPr lang="ro-RO" sz="1900" i="0" dirty="0">
                <a:solidFill>
                  <a:schemeClr val="tx2"/>
                </a:solidFill>
                <a:effectLst/>
                <a:latin typeface="Times New Roman" panose="02020603050405020304" pitchFamily="18" charset="0"/>
                <a:cs typeface="Times New Roman" panose="02020603050405020304" pitchFamily="18" charset="0"/>
              </a:rPr>
              <a:t>Judecătoria Ungheni pune la dispoziția cetățenilor diverse modele de acte și mai multe modele de cereri de chemare în judecată</a:t>
            </a:r>
            <a:r>
              <a:rPr lang="en-US" sz="1900" i="0" dirty="0">
                <a:solidFill>
                  <a:schemeClr val="tx2"/>
                </a:solidFill>
                <a:effectLst/>
                <a:latin typeface="Times New Roman" panose="02020603050405020304" pitchFamily="18" charset="0"/>
                <a:cs typeface="Times New Roman" panose="02020603050405020304" pitchFamily="18" charset="0"/>
              </a:rPr>
              <a:t>-</a:t>
            </a:r>
            <a:r>
              <a:rPr lang="ro-RO" sz="1900" i="0" dirty="0">
                <a:solidFill>
                  <a:schemeClr val="tx2"/>
                </a:solidFill>
                <a:effectLst/>
                <a:latin typeface="Times New Roman" panose="02020603050405020304" pitchFamily="18" charset="0"/>
                <a:cs typeface="Times New Roman" panose="02020603050405020304" pitchFamily="18" charset="0"/>
              </a:rPr>
              <a:t>prototip elaborate de către magistrații instanței judecătorești care sunt plasate și pot fi accesate direct pe Portalul Judecătoriei Ungheni la compartimentul Informații de interes public &gt; modele de acte sau la următorul link: </a:t>
            </a:r>
            <a:r>
              <a:rPr lang="ro-RO" sz="1900" i="0" u="none" strike="noStrike" dirty="0">
                <a:solidFill>
                  <a:schemeClr val="tx2"/>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https://jun.instante.justice.md/ro/content/modele-de-acte</a:t>
            </a:r>
            <a:endParaRPr lang="en-US" sz="1900" i="0" u="none" strike="noStrike" dirty="0">
              <a:solidFill>
                <a:schemeClr val="tx2"/>
              </a:solidFill>
              <a:effectLst/>
              <a:latin typeface="Times New Roman" panose="02020603050405020304" pitchFamily="18" charset="0"/>
              <a:cs typeface="Times New Roman" panose="02020603050405020304" pitchFamily="18" charset="0"/>
            </a:endParaRPr>
          </a:p>
          <a:p>
            <a:pPr marL="0" indent="0">
              <a:buNone/>
            </a:pPr>
            <a:endParaRPr lang="ro-RO" sz="1900" b="1" dirty="0">
              <a:solidFill>
                <a:srgbClr val="050505"/>
              </a:solidFill>
              <a:latin typeface="Times New Roman" panose="02020603050405020304" pitchFamily="18" charset="0"/>
              <a:cs typeface="Times New Roman" panose="02020603050405020304" pitchFamily="18" charset="0"/>
            </a:endParaRPr>
          </a:p>
        </p:txBody>
      </p:sp>
      <p:sp>
        <p:nvSpPr>
          <p:cNvPr id="3" name="CasetăText 2">
            <a:extLst>
              <a:ext uri="{FF2B5EF4-FFF2-40B4-BE49-F238E27FC236}">
                <a16:creationId xmlns:a16="http://schemas.microsoft.com/office/drawing/2014/main" id="{8FBCDA4E-CCC2-7B2F-DD1C-E970662279E1}"/>
              </a:ext>
            </a:extLst>
          </p:cNvPr>
          <p:cNvSpPr txBox="1"/>
          <p:nvPr/>
        </p:nvSpPr>
        <p:spPr>
          <a:xfrm>
            <a:off x="215901" y="771591"/>
            <a:ext cx="8775700" cy="646331"/>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2.1.2. Informarea cetățenilor pe pagina instanței despre modul de înaintare a unei cereri, pregătirea modelelor de cerere</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2477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0674F744-DBB2-4D1A-886B-14B29A34F780}"/>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2F4C2D58-D405-172E-615A-B945170AD49A}"/>
              </a:ext>
            </a:extLst>
          </p:cNvPr>
          <p:cNvSpPr>
            <a:spLocks noGrp="1"/>
          </p:cNvSpPr>
          <p:nvPr>
            <p:ph type="sldNum" sz="quarter" idx="12"/>
          </p:nvPr>
        </p:nvSpPr>
        <p:spPr/>
        <p:txBody>
          <a:bodyPr/>
          <a:lstStyle/>
          <a:p>
            <a:fld id="{42782948-4DBE-204D-AB9E-B65E067054AE}" type="slidenum">
              <a:rPr lang="en-US" smtClean="0"/>
              <a:pPr/>
              <a:t>23</a:t>
            </a:fld>
            <a:endParaRPr lang="en-US" dirty="0"/>
          </a:p>
        </p:txBody>
      </p:sp>
      <p:sp>
        <p:nvSpPr>
          <p:cNvPr id="7" name="Titlu 5">
            <a:extLst>
              <a:ext uri="{FF2B5EF4-FFF2-40B4-BE49-F238E27FC236}">
                <a16:creationId xmlns:a16="http://schemas.microsoft.com/office/drawing/2014/main" id="{60665193-186A-FC66-4447-7CDCC4FC3DAA}"/>
              </a:ext>
            </a:extLst>
          </p:cNvPr>
          <p:cNvSpPr>
            <a:spLocks noGrp="1"/>
          </p:cNvSpPr>
          <p:nvPr>
            <p:ph type="title"/>
          </p:nvPr>
        </p:nvSpPr>
        <p:spPr>
          <a:xfrm>
            <a:off x="152399" y="25421"/>
            <a:ext cx="8991599" cy="623248"/>
          </a:xfrm>
        </p:spPr>
        <p:txBody>
          <a:bodyPr/>
          <a:lstStyle/>
          <a:p>
            <a:r>
              <a:rPr lang="ro-RO" sz="205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a:t>
            </a:r>
            <a:r>
              <a:rPr lang="en-US" sz="1400" b="1" dirty="0">
                <a:solidFill>
                  <a:schemeClr val="bg2">
                    <a:lumMod val="50000"/>
                  </a:schemeClr>
                </a:solidFill>
                <a:effectLst/>
                <a:latin typeface="Times New Roman" panose="02020603050405020304" pitchFamily="18" charset="0"/>
                <a:ea typeface="Calibri" panose="020F0502020204030204" pitchFamily="34" charset="0"/>
              </a:rPr>
              <a:t>.</a:t>
            </a:r>
            <a:r>
              <a:rPr lang="ro-RO" sz="1400" b="1" dirty="0">
                <a:solidFill>
                  <a:schemeClr val="bg2">
                    <a:lumMod val="50000"/>
                  </a:schemeClr>
                </a:solidFill>
                <a:effectLst/>
                <a:latin typeface="Times New Roman" panose="02020603050405020304" pitchFamily="18" charset="0"/>
                <a:ea typeface="Calibri" panose="020F0502020204030204" pitchFamily="34" charset="0"/>
              </a:rPr>
              <a:t>: Creșterea accesului publicului și mass-media la informația despre activitatea judecătoriei</a:t>
            </a:r>
            <a:endParaRPr lang="ro-RO" dirty="0">
              <a:solidFill>
                <a:schemeClr val="accent2">
                  <a:lumMod val="60000"/>
                  <a:lumOff val="40000"/>
                </a:schemeClr>
              </a:solidFill>
            </a:endParaRPr>
          </a:p>
        </p:txBody>
      </p:sp>
      <p:sp>
        <p:nvSpPr>
          <p:cNvPr id="10" name="Substituent conținut 9">
            <a:extLst>
              <a:ext uri="{FF2B5EF4-FFF2-40B4-BE49-F238E27FC236}">
                <a16:creationId xmlns:a16="http://schemas.microsoft.com/office/drawing/2014/main" id="{EB9F9F61-4F83-6EB1-9472-EDEEDE4C0013}"/>
              </a:ext>
            </a:extLst>
          </p:cNvPr>
          <p:cNvSpPr>
            <a:spLocks noGrp="1"/>
          </p:cNvSpPr>
          <p:nvPr>
            <p:ph sz="half" idx="1"/>
          </p:nvPr>
        </p:nvSpPr>
        <p:spPr>
          <a:xfrm>
            <a:off x="63499" y="893258"/>
            <a:ext cx="8864600" cy="3706792"/>
          </a:xfrm>
        </p:spPr>
        <p:txBody>
          <a:bodyPr>
            <a:normAutofit/>
          </a:bodyPr>
          <a:lstStyle/>
          <a:p>
            <a:pPr marL="171450" marR="0" lvl="0" indent="-171450" algn="just"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100" b="1" dirty="0">
                <a:solidFill>
                  <a:schemeClr val="tx1"/>
                </a:solidFill>
                <a:latin typeface="Times New Roman" panose="02020603050405020304" pitchFamily="18" charset="0"/>
                <a:cs typeface="Times New Roman" panose="02020603050405020304" pitchFamily="18" charset="0"/>
              </a:rPr>
              <a:t>Prin d</a:t>
            </a:r>
            <a:r>
              <a:rPr kumimoji="0" lang="it-IT" sz="1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ezvoltarea unei relații constructive cu mass-media </a:t>
            </a:r>
            <a:r>
              <a:rPr lang="ro-MD" sz="1100" b="1" dirty="0">
                <a:solidFill>
                  <a:schemeClr val="tx1"/>
                </a:solidFill>
                <a:latin typeface="Times New Roman" panose="02020603050405020304" pitchFamily="18" charset="0"/>
                <a:cs typeface="Times New Roman" panose="02020603050405020304" pitchFamily="18" charset="0"/>
              </a:rPr>
              <a:t>și </a:t>
            </a:r>
            <a:r>
              <a:rPr kumimoji="0" lang="it-IT" sz="1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colaborare continuă</a:t>
            </a:r>
            <a:r>
              <a:rPr kumimoji="0" lang="ro-RO" sz="11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instanța</a:t>
            </a:r>
            <a:r>
              <a:rPr lang="ro-RO" sz="1100" b="1" dirty="0">
                <a:solidFill>
                  <a:schemeClr val="tx1"/>
                </a:solidFill>
                <a:latin typeface="Times New Roman" panose="02020603050405020304" pitchFamily="18" charset="0"/>
                <a:cs typeface="Times New Roman" panose="02020603050405020304" pitchFamily="18" charset="0"/>
              </a:rPr>
              <a:t> de judecată a remis în adresa mass-mediei locale informații de interes public, care au fost preluate și distribuite pe canalele de socializare și informare a redacțiilor de presă locale, precum: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400" b="1" i="0" u="none" strike="noStrike" kern="1200" cap="none" spc="0" normalizeH="0" baseline="0" noProof="0" dirty="0">
              <a:ln>
                <a:noFill/>
              </a:ln>
              <a:solidFill>
                <a:schemeClr val="accent6"/>
              </a:solidFill>
              <a:effectLst/>
              <a:uLnTx/>
              <a:uFillTx/>
              <a:latin typeface="Times New Roman" panose="02020603050405020304" pitchFamily="18" charset="0"/>
              <a:ea typeface="+mn-ea"/>
              <a:cs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ro-RO" sz="1400" b="1" i="0" u="none" strike="noStrike" kern="1200" cap="none" spc="0" normalizeH="0" baseline="0" noProof="0" dirty="0">
              <a:ln>
                <a:noFill/>
              </a:ln>
              <a:solidFill>
                <a:schemeClr val="accent6"/>
              </a:solidFill>
              <a:effectLst/>
              <a:uLnTx/>
              <a:uFillTx/>
              <a:latin typeface="Times New Roman" panose="02020603050405020304" pitchFamily="18" charset="0"/>
              <a:ea typeface="+mn-ea"/>
              <a:cs typeface="Times New Roman" panose="02020603050405020304" pitchFamily="18" charset="0"/>
            </a:endParaRPr>
          </a:p>
          <a:p>
            <a:pPr lvl="1">
              <a:spcAft>
                <a:spcPts val="0"/>
              </a:spcAft>
              <a:buFont typeface="Wingdings" panose="05000000000000000000" pitchFamily="2" charset="2"/>
              <a:buChar char="v"/>
              <a:defRPr/>
            </a:pPr>
            <a:endParaRPr kumimoji="0" lang="ro-RO" sz="1400" b="1" i="0" u="none" strike="noStrike" kern="1200" cap="none" spc="0" normalizeH="0" baseline="0" noProof="0" dirty="0">
              <a:ln>
                <a:noFill/>
              </a:ln>
              <a:solidFill>
                <a:schemeClr val="accent6"/>
              </a:solidFill>
              <a:effectLst/>
              <a:uLnTx/>
              <a:uFillTx/>
              <a:latin typeface="Times New Roman" panose="02020603050405020304" pitchFamily="18" charset="0"/>
              <a:ea typeface="+mn-ea"/>
              <a:cs typeface="Times New Roman" panose="02020603050405020304" pitchFamily="18" charset="0"/>
            </a:endParaRPr>
          </a:p>
          <a:p>
            <a:pPr marL="454025" lvl="1" indent="0">
              <a:spcAft>
                <a:spcPts val="0"/>
              </a:spcAft>
              <a:buNone/>
              <a:defRPr/>
            </a:pPr>
            <a:r>
              <a:rPr lang="ro-RO" sz="1400" b="1" dirty="0">
                <a:solidFill>
                  <a:schemeClr val="accent6"/>
                </a:solidFill>
                <a:latin typeface="Times New Roman" panose="02020603050405020304" pitchFamily="18" charset="0"/>
                <a:cs typeface="Times New Roman" panose="02020603050405020304" pitchFamily="18" charset="0"/>
              </a:rPr>
              <a:t>	</a:t>
            </a:r>
            <a:endParaRPr kumimoji="0" lang="ro-RO" sz="1400" b="1" i="0" u="none" strike="noStrike" kern="1200" cap="none" spc="0" normalizeH="0" baseline="0" noProof="0" dirty="0">
              <a:ln>
                <a:noFill/>
              </a:ln>
              <a:solidFill>
                <a:schemeClr val="accent6"/>
              </a:solidFill>
              <a:effectLst/>
              <a:uLnTx/>
              <a:uFillTx/>
              <a:latin typeface="Times New Roman" panose="02020603050405020304" pitchFamily="18" charset="0"/>
              <a:ea typeface="+mn-ea"/>
              <a:cs typeface="Times New Roman" panose="02020603050405020304" pitchFamily="18" charset="0"/>
            </a:endParaRPr>
          </a:p>
          <a:p>
            <a:endParaRPr lang="ro-RO" dirty="0"/>
          </a:p>
        </p:txBody>
      </p:sp>
      <p:sp>
        <p:nvSpPr>
          <p:cNvPr id="3" name="CasetăText 2">
            <a:extLst>
              <a:ext uri="{FF2B5EF4-FFF2-40B4-BE49-F238E27FC236}">
                <a16:creationId xmlns:a16="http://schemas.microsoft.com/office/drawing/2014/main" id="{8FBCDA4E-CCC2-7B2F-DD1C-E970662279E1}"/>
              </a:ext>
            </a:extLst>
          </p:cNvPr>
          <p:cNvSpPr txBox="1"/>
          <p:nvPr/>
        </p:nvSpPr>
        <p:spPr>
          <a:xfrm>
            <a:off x="152399" y="607265"/>
            <a:ext cx="8775700" cy="369332"/>
          </a:xfrm>
          <a:prstGeom prst="rect">
            <a:avLst/>
          </a:prstGeom>
          <a:noFill/>
        </p:spPr>
        <p:txBody>
          <a:bodyPr wrap="square">
            <a:spAutoFit/>
          </a:bodyPr>
          <a:lstStyle/>
          <a:p>
            <a:pPr algn="just"/>
            <a:r>
              <a:rPr lang="en-US" sz="1800" dirty="0" err="1">
                <a:solidFill>
                  <a:schemeClr val="accent5">
                    <a:lumMod val="50000"/>
                  </a:schemeClr>
                </a:solidFill>
                <a:effectLst/>
                <a:latin typeface="Times New Roman" panose="02020603050405020304" pitchFamily="18" charset="0"/>
                <a:ea typeface="Calibri" panose="020F0502020204030204" pitchFamily="34" charset="0"/>
              </a:rPr>
              <a:t>Activitatea</a:t>
            </a:r>
            <a:r>
              <a:rPr lang="en-US" sz="1800" dirty="0">
                <a:solidFill>
                  <a:schemeClr val="accent5">
                    <a:lumMod val="50000"/>
                  </a:schemeClr>
                </a:solidFill>
                <a:effectLst/>
                <a:latin typeface="Times New Roman" panose="02020603050405020304" pitchFamily="18" charset="0"/>
                <a:ea typeface="Calibri" panose="020F0502020204030204" pitchFamily="34" charset="0"/>
              </a:rPr>
              <a:t> </a:t>
            </a:r>
            <a:r>
              <a:rPr lang="ro-RO" sz="1800" dirty="0">
                <a:solidFill>
                  <a:schemeClr val="accent5">
                    <a:lumMod val="50000"/>
                  </a:schemeClr>
                </a:solidFill>
                <a:effectLst/>
                <a:latin typeface="Times New Roman" panose="02020603050405020304" pitchFamily="18" charset="0"/>
                <a:ea typeface="Calibri" panose="020F0502020204030204" pitchFamily="34" charset="0"/>
              </a:rPr>
              <a:t>2.1.3. Elaborarea și expedierea comunicatelor de presă către mass-media </a:t>
            </a:r>
            <a:endParaRPr lang="ro-RO" sz="1700" i="0"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20" name="Imagine 19">
            <a:extLst>
              <a:ext uri="{FF2B5EF4-FFF2-40B4-BE49-F238E27FC236}">
                <a16:creationId xmlns:a16="http://schemas.microsoft.com/office/drawing/2014/main" id="{F6673C0D-D3A4-52EB-209F-0E711A290C53}"/>
              </a:ext>
            </a:extLst>
          </p:cNvPr>
          <p:cNvPicPr>
            <a:picLocks noChangeAspect="1"/>
          </p:cNvPicPr>
          <p:nvPr/>
        </p:nvPicPr>
        <p:blipFill>
          <a:blip r:embed="rId2"/>
          <a:stretch>
            <a:fillRect/>
          </a:stretch>
        </p:blipFill>
        <p:spPr>
          <a:xfrm>
            <a:off x="6394451" y="2167363"/>
            <a:ext cx="2597150" cy="1778527"/>
          </a:xfrm>
          <a:prstGeom prst="rect">
            <a:avLst/>
          </a:prstGeom>
        </p:spPr>
      </p:pic>
      <p:sp>
        <p:nvSpPr>
          <p:cNvPr id="24" name="CasetăText 23">
            <a:extLst>
              <a:ext uri="{FF2B5EF4-FFF2-40B4-BE49-F238E27FC236}">
                <a16:creationId xmlns:a16="http://schemas.microsoft.com/office/drawing/2014/main" id="{47A1AA74-FA58-9276-5F67-314C8F989D6D}"/>
              </a:ext>
            </a:extLst>
          </p:cNvPr>
          <p:cNvSpPr txBox="1"/>
          <p:nvPr/>
        </p:nvSpPr>
        <p:spPr>
          <a:xfrm>
            <a:off x="165100" y="1358929"/>
            <a:ext cx="6225596" cy="3670236"/>
          </a:xfrm>
          <a:prstGeom prst="rect">
            <a:avLst/>
          </a:prstGeom>
          <a:noFill/>
        </p:spPr>
        <p:txBody>
          <a:bodyPr wrap="square">
            <a:spAutoFit/>
          </a:bodyPr>
          <a:lstStyle/>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13 martie 2024 – </a:t>
            </a:r>
            <a:r>
              <a:rPr lang="ro-RO" sz="1050" dirty="0">
                <a:solidFill>
                  <a:schemeClr val="tx2"/>
                </a:solidFill>
                <a:latin typeface="Times New Roman" panose="02020603050405020304" pitchFamily="18" charset="0"/>
                <a:cs typeface="Times New Roman" panose="02020603050405020304" pitchFamily="18" charset="0"/>
              </a:rPr>
              <a:t>comunicat de pronunțare a sentinței de condamnare pentru acte de delapidare a averii străine;</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11 aprilie 2024 – </a:t>
            </a:r>
            <a:r>
              <a:rPr lang="ro-RO" sz="1050" dirty="0">
                <a:solidFill>
                  <a:schemeClr val="tx2"/>
                </a:solidFill>
                <a:latin typeface="Times New Roman" panose="02020603050405020304" pitchFamily="18" charset="0"/>
                <a:cs typeface="Times New Roman" panose="02020603050405020304" pitchFamily="18" charset="0"/>
              </a:rPr>
              <a:t>raportul de totalizare a activității instanței de judecată pentru perioada anului 2023 (Retrospectiva);</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 20 iunie 2024 - </a:t>
            </a:r>
            <a:r>
              <a:rPr lang="ro-RO" sz="1050" dirty="0">
                <a:solidFill>
                  <a:schemeClr val="tx2"/>
                </a:solidFill>
                <a:latin typeface="Times New Roman" panose="02020603050405020304" pitchFamily="18" charset="0"/>
                <a:cs typeface="Times New Roman" panose="02020603050405020304" pitchFamily="18" charset="0"/>
              </a:rPr>
              <a:t>comunicat de pronunțare a sentinței de condamnare pentru omor săvârșit cu premeditare;</a:t>
            </a:r>
            <a:endParaRPr lang="ro-RO" sz="1050" dirty="0">
              <a:solidFill>
                <a:schemeClr val="tx2"/>
              </a:solidFill>
            </a:endParaRPr>
          </a:p>
          <a:p>
            <a:pPr marL="171450" indent="-1714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    17 iulie 2024 – </a:t>
            </a:r>
            <a:r>
              <a:rPr lang="ro-RO" sz="1050" b="0" i="0" dirty="0">
                <a:solidFill>
                  <a:schemeClr val="tx2"/>
                </a:solidFill>
                <a:effectLst/>
                <a:latin typeface="Times New Roman" panose="02020603050405020304" pitchFamily="18" charset="0"/>
                <a:cs typeface="Times New Roman" panose="02020603050405020304" pitchFamily="18" charset="0"/>
              </a:rPr>
              <a:t>c</a:t>
            </a:r>
            <a:r>
              <a:rPr lang="pt-BR" sz="1050" b="0" i="0" dirty="0">
                <a:solidFill>
                  <a:schemeClr val="tx2"/>
                </a:solidFill>
                <a:effectLst/>
                <a:latin typeface="Times New Roman" panose="02020603050405020304" pitchFamily="18" charset="0"/>
                <a:cs typeface="Times New Roman" panose="02020603050405020304" pitchFamily="18" charset="0"/>
              </a:rPr>
              <a:t>omunicat de presă privind totalizarea rezultatelor primului semestru de activitate pentru anul 2024</a:t>
            </a:r>
            <a:r>
              <a:rPr lang="ro-RO" sz="1050" dirty="0">
                <a:solidFill>
                  <a:schemeClr val="tx2"/>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20 iulie 2024 - </a:t>
            </a:r>
            <a:r>
              <a:rPr lang="ro-RO" sz="1050" dirty="0">
                <a:solidFill>
                  <a:schemeClr val="tx2"/>
                </a:solidFill>
                <a:latin typeface="Times New Roman" panose="02020603050405020304" pitchFamily="18" charset="0"/>
                <a:cs typeface="Times New Roman" panose="02020603050405020304" pitchFamily="18" charset="0"/>
              </a:rPr>
              <a:t>c</a:t>
            </a:r>
            <a:r>
              <a:rPr lang="ro-RO" sz="1050" b="0" i="0" dirty="0">
                <a:solidFill>
                  <a:schemeClr val="tx2"/>
                </a:solidFill>
                <a:effectLst/>
                <a:latin typeface="Times New Roman" panose="02020603050405020304" pitchFamily="18" charset="0"/>
                <a:cs typeface="Times New Roman" panose="02020603050405020304" pitchFamily="18" charset="0"/>
              </a:rPr>
              <a:t>omunicat de presă privind vizita de lucru la sediul instanței de judecată a reprezentanților Centrului de Drept a Persoanelor cu Dizabilități;</a:t>
            </a:r>
            <a:endParaRPr lang="ro-RO" sz="1050" b="1" dirty="0">
              <a:solidFill>
                <a:schemeClr val="tx2"/>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23 septembrie 2024 – </a:t>
            </a:r>
            <a:r>
              <a:rPr lang="ro-RO" sz="1050" dirty="0">
                <a:solidFill>
                  <a:schemeClr val="tx2"/>
                </a:solidFill>
                <a:latin typeface="Times New Roman" panose="02020603050405020304" pitchFamily="18" charset="0"/>
                <a:cs typeface="Times New Roman" panose="02020603050405020304" pitchFamily="18" charset="0"/>
              </a:rPr>
              <a:t>comunicat de pronunțare a sentinței de condamnare pentru doi bărbați care au </a:t>
            </a:r>
            <a:r>
              <a:rPr lang="ro-RO" sz="1050" i="0" dirty="0">
                <a:solidFill>
                  <a:schemeClr val="tx2"/>
                </a:solidFill>
                <a:effectLst/>
                <a:latin typeface="Times New Roman" panose="02020603050405020304" pitchFamily="18" charset="0"/>
                <a:cs typeface="Times New Roman" panose="02020603050405020304" pitchFamily="18" charset="0"/>
              </a:rPr>
              <a:t>săvârșit infracțiune </a:t>
            </a:r>
            <a:r>
              <a:rPr lang="ro-RO" sz="1050" dirty="0">
                <a:solidFill>
                  <a:schemeClr val="tx2"/>
                </a:solidFill>
                <a:latin typeface="Times New Roman" panose="02020603050405020304" pitchFamily="18" charset="0"/>
                <a:cs typeface="Times New Roman" panose="02020603050405020304" pitchFamily="18" charset="0"/>
              </a:rPr>
              <a:t>de viol asupra unui minor de 11 ani;</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24 septembrie 2024 - </a:t>
            </a:r>
            <a:r>
              <a:rPr lang="ro-RO" sz="1050" dirty="0">
                <a:solidFill>
                  <a:schemeClr val="tx2"/>
                </a:solidFill>
                <a:latin typeface="Times New Roman" panose="02020603050405020304" pitchFamily="18" charset="0"/>
                <a:cs typeface="Times New Roman" panose="02020603050405020304" pitchFamily="18" charset="0"/>
              </a:rPr>
              <a:t>comunicat de pronunțare a sentinței de condamnare pentru s</a:t>
            </a:r>
            <a:r>
              <a:rPr lang="ro-RO" sz="1050" i="0" dirty="0">
                <a:solidFill>
                  <a:schemeClr val="tx2"/>
                </a:solidFill>
                <a:effectLst/>
                <a:latin typeface="Times New Roman" panose="02020603050405020304" pitchFamily="18" charset="0"/>
                <a:cs typeface="Times New Roman" panose="02020603050405020304" pitchFamily="18" charset="0"/>
              </a:rPr>
              <a:t>ăvârșirea infracțiunii de accident rutier soldat cu decesul unei persoane;</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15 octombrie 2024 </a:t>
            </a:r>
            <a:r>
              <a:rPr lang="ro-RO" sz="1050" dirty="0">
                <a:solidFill>
                  <a:schemeClr val="tx2"/>
                </a:solidFill>
                <a:latin typeface="Times New Roman" panose="02020603050405020304" pitchFamily="18" charset="0"/>
                <a:cs typeface="Times New Roman" panose="02020603050405020304" pitchFamily="18" charset="0"/>
              </a:rPr>
              <a:t>- comunicat de pronunțare a sentinței de condamnare </a:t>
            </a:r>
            <a:r>
              <a:rPr lang="ro-RO" sz="1050" i="0" dirty="0">
                <a:solidFill>
                  <a:schemeClr val="tx2"/>
                </a:solidFill>
                <a:effectLst/>
                <a:latin typeface="Times New Roman" panose="02020603050405020304" pitchFamily="18" charset="0"/>
                <a:cs typeface="Times New Roman" panose="02020603050405020304" pitchFamily="18" charset="0"/>
              </a:rPr>
              <a:t>pentru săvârșirea infracțiunii de acte de violență în familie săvârșite sub influența alcoolului soldat cu decesul unei persoane;</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01 noiembrie 2024 </a:t>
            </a:r>
            <a:r>
              <a:rPr lang="ro-RO" sz="1050" dirty="0">
                <a:solidFill>
                  <a:schemeClr val="tx2"/>
                </a:solidFill>
                <a:latin typeface="Times New Roman" panose="02020603050405020304" pitchFamily="18" charset="0"/>
                <a:cs typeface="Times New Roman" panose="02020603050405020304" pitchFamily="18" charset="0"/>
              </a:rPr>
              <a:t>– trei comunicat</a:t>
            </a:r>
            <a:r>
              <a:rPr lang="en-US" sz="1050" dirty="0">
                <a:solidFill>
                  <a:schemeClr val="tx2"/>
                </a:solidFill>
                <a:latin typeface="Times New Roman" panose="02020603050405020304" pitchFamily="18" charset="0"/>
                <a:cs typeface="Times New Roman" panose="02020603050405020304" pitchFamily="18" charset="0"/>
              </a:rPr>
              <a:t>e</a:t>
            </a:r>
            <a:r>
              <a:rPr lang="ro-RO" sz="1050" dirty="0">
                <a:solidFill>
                  <a:schemeClr val="tx2"/>
                </a:solidFill>
                <a:latin typeface="Times New Roman" panose="02020603050405020304" pitchFamily="18" charset="0"/>
                <a:cs typeface="Times New Roman" panose="02020603050405020304" pitchFamily="18" charset="0"/>
              </a:rPr>
              <a:t> de pronunțare a sentinței de condamnare</a:t>
            </a:r>
            <a:r>
              <a:rPr lang="ro-RO" sz="1050" i="0" dirty="0">
                <a:solidFill>
                  <a:schemeClr val="tx2"/>
                </a:solidFill>
                <a:effectLst/>
                <a:latin typeface="Times New Roman" panose="02020603050405020304" pitchFamily="18" charset="0"/>
                <a:cs typeface="Times New Roman" panose="02020603050405020304" pitchFamily="18" charset="0"/>
              </a:rPr>
              <a:t> pentru săvârșirea infracțiunii calificate ca tentativă de omor:</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02 decembrie 2024 </a:t>
            </a:r>
            <a:r>
              <a:rPr lang="ro-RO" sz="1050" dirty="0">
                <a:solidFill>
                  <a:schemeClr val="tx2"/>
                </a:solidFill>
                <a:latin typeface="Times New Roman" panose="02020603050405020304" pitchFamily="18" charset="0"/>
                <a:cs typeface="Times New Roman" panose="02020603050405020304" pitchFamily="18" charset="0"/>
              </a:rPr>
              <a:t>– comunicat de presă în legătură cu vizita de lucru a membrilor delegației OCDE la Judecătoria Ungheni;</a:t>
            </a:r>
          </a:p>
          <a:p>
            <a:pPr marL="285750" indent="-285750" algn="just">
              <a:buFont typeface="Wingdings" panose="05000000000000000000" pitchFamily="2" charset="2"/>
              <a:buChar char="v"/>
            </a:pPr>
            <a:r>
              <a:rPr lang="ro-RO" sz="1050" b="1" dirty="0">
                <a:solidFill>
                  <a:schemeClr val="tx2"/>
                </a:solidFill>
                <a:latin typeface="Times New Roman" panose="02020603050405020304" pitchFamily="18" charset="0"/>
                <a:cs typeface="Times New Roman" panose="02020603050405020304" pitchFamily="18" charset="0"/>
              </a:rPr>
              <a:t>30 decembrie 2024 </a:t>
            </a:r>
            <a:r>
              <a:rPr lang="ro-RO" sz="1050" dirty="0">
                <a:solidFill>
                  <a:schemeClr val="tx2"/>
                </a:solidFill>
                <a:latin typeface="Times New Roman" panose="02020603050405020304" pitchFamily="18" charset="0"/>
                <a:cs typeface="Times New Roman" panose="02020603050405020304" pitchFamily="18" charset="0"/>
              </a:rPr>
              <a:t>- comunicat de pronunțare a sentinței de condamnare pentru săvârșirea infracțiunii de omor:</a:t>
            </a:r>
          </a:p>
          <a:p>
            <a:pPr marL="285750" indent="-285750" algn="just">
              <a:buFont typeface="Wingdings" panose="05000000000000000000" pitchFamily="2" charset="2"/>
              <a:buChar char="v"/>
            </a:pPr>
            <a:endParaRPr lang="ro-RO" sz="12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294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24</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81000" y="760820"/>
            <a:ext cx="7766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120650" y="1287249"/>
            <a:ext cx="9175750" cy="523220"/>
          </a:xfrm>
          <a:prstGeom prst="rect">
            <a:avLst/>
          </a:prstGeom>
          <a:noFill/>
        </p:spPr>
        <p:txBody>
          <a:bodyPr wrap="square">
            <a:spAutoFit/>
          </a:bodyPr>
          <a:lstStyle/>
          <a:p>
            <a:pPr marL="739775" lvl="1" indent="-285750">
              <a:buFont typeface="Wingdings" panose="05000000000000000000" pitchFamily="2" charset="2"/>
              <a:buChar char="Ø"/>
              <a:defRPr/>
            </a:pPr>
            <a:r>
              <a:rPr lang="ro-RO" sz="1400" b="1" dirty="0">
                <a:solidFill>
                  <a:schemeClr val="tx2"/>
                </a:solidFill>
                <a:latin typeface="Times New Roman" panose="02020603050405020304" pitchFamily="18" charset="0"/>
                <a:cs typeface="Times New Roman" panose="02020603050405020304" pitchFamily="18" charset="0"/>
              </a:rPr>
              <a:t>23 ianuarie 2024</a:t>
            </a:r>
            <a:r>
              <a:rPr kumimoji="0" lang="ro-MD" sz="1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 </a:t>
            </a:r>
            <a:r>
              <a:rPr lang="ro-RO" sz="1400" i="0" dirty="0">
                <a:solidFill>
                  <a:schemeClr val="tx2"/>
                </a:solidFill>
                <a:effectLst/>
                <a:latin typeface="Times New Roman" panose="02020603050405020304" pitchFamily="18" charset="0"/>
                <a:cs typeface="Times New Roman" panose="02020603050405020304" pitchFamily="18" charset="0"/>
              </a:rPr>
              <a:t>Un grup de elevi ai anului I de studii din cadrul Centrului de Excelență în Securitatea Frontierei din mun. Ungheni, au vizitat instanța de judecată, fiind </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ghidați de către judecătorul Dumitru Racoviță.</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0B9A759F-5D21-2501-FDFF-FA6DCCEE0310}"/>
              </a:ext>
            </a:extLst>
          </p:cNvPr>
          <p:cNvPicPr>
            <a:picLocks noGrp="1" noChangeAspect="1"/>
          </p:cNvPicPr>
          <p:nvPr>
            <p:ph sz="half" idx="2"/>
          </p:nvPr>
        </p:nvPicPr>
        <p:blipFill>
          <a:blip r:embed="rId2"/>
          <a:stretch>
            <a:fillRect/>
          </a:stretch>
        </p:blipFill>
        <p:spPr>
          <a:xfrm>
            <a:off x="571500" y="2006526"/>
            <a:ext cx="3810000" cy="2857500"/>
          </a:xfrm>
        </p:spPr>
      </p:pic>
      <p:pic>
        <p:nvPicPr>
          <p:cNvPr id="11" name="Imagine 10">
            <a:extLst>
              <a:ext uri="{FF2B5EF4-FFF2-40B4-BE49-F238E27FC236}">
                <a16:creationId xmlns:a16="http://schemas.microsoft.com/office/drawing/2014/main" id="{91D5DD2E-CF54-CCFA-2B1E-85E901125950}"/>
              </a:ext>
            </a:extLst>
          </p:cNvPr>
          <p:cNvPicPr>
            <a:picLocks noChangeAspect="1"/>
          </p:cNvPicPr>
          <p:nvPr/>
        </p:nvPicPr>
        <p:blipFill>
          <a:blip r:embed="rId3"/>
          <a:stretch>
            <a:fillRect/>
          </a:stretch>
        </p:blipFill>
        <p:spPr>
          <a:xfrm>
            <a:off x="4610100" y="2006526"/>
            <a:ext cx="3810001" cy="2857501"/>
          </a:xfrm>
          <a:prstGeom prst="rect">
            <a:avLst/>
          </a:prstGeom>
        </p:spPr>
      </p:pic>
    </p:spTree>
    <p:extLst>
      <p:ext uri="{BB962C8B-B14F-4D97-AF65-F5344CB8AC3E}">
        <p14:creationId xmlns:p14="http://schemas.microsoft.com/office/powerpoint/2010/main" val="2218205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25</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165098" y="1134717"/>
            <a:ext cx="8712202" cy="523220"/>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i="0" dirty="0">
                <a:solidFill>
                  <a:schemeClr val="tx2"/>
                </a:solidFill>
                <a:effectLst/>
                <a:latin typeface="Times New Roman" panose="02020603050405020304" pitchFamily="18" charset="0"/>
                <a:cs typeface="Times New Roman" panose="02020603050405020304" pitchFamily="18" charset="0"/>
              </a:rPr>
              <a:t>09 aprilie 2024 - </a:t>
            </a:r>
            <a:r>
              <a:rPr lang="ro-RO" sz="1400" i="0" dirty="0">
                <a:solidFill>
                  <a:schemeClr val="tx2"/>
                </a:solidFill>
                <a:effectLst/>
                <a:latin typeface="Times New Roman" panose="02020603050405020304" pitchFamily="18" charset="0"/>
                <a:cs typeface="Times New Roman" panose="02020603050405020304" pitchFamily="18" charset="0"/>
              </a:rPr>
              <a:t>Un grup de elevi ai clasei a VIII-a ,,C” din cadrul Liceului Teoretic „Vasile Alecsandri” din mun. Ungheni au vizitat instanța de judecată,</a:t>
            </a:r>
            <a:r>
              <a:rPr lang="ro-MD" sz="1400" dirty="0">
                <a:solidFill>
                  <a:schemeClr val="tx2"/>
                </a:solidFill>
                <a:latin typeface="Times New Roman" panose="02020603050405020304" pitchFamily="18" charset="0"/>
                <a:cs typeface="Times New Roman" panose="02020603050405020304" pitchFamily="18" charset="0"/>
              </a:rPr>
              <a:t> fiind </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ghidați de către </a:t>
            </a:r>
            <a:r>
              <a:rPr lang="ro-MD" sz="1400" dirty="0">
                <a:solidFill>
                  <a:schemeClr val="tx2"/>
                </a:solidFill>
                <a:latin typeface="Times New Roman" panose="02020603050405020304" pitchFamily="18" charset="0"/>
                <a:cs typeface="Times New Roman" panose="02020603050405020304" pitchFamily="18" charset="0"/>
              </a:rPr>
              <a:t>președintele interimar Petru </a:t>
            </a:r>
            <a:r>
              <a:rPr lang="ro-MD" sz="1400" dirty="0" err="1">
                <a:solidFill>
                  <a:schemeClr val="tx2"/>
                </a:solidFill>
                <a:latin typeface="Times New Roman" panose="02020603050405020304" pitchFamily="18" charset="0"/>
                <a:cs typeface="Times New Roman" panose="02020603050405020304" pitchFamily="18" charset="0"/>
              </a:rPr>
              <a:t>Triboi</a:t>
            </a:r>
            <a:r>
              <a:rPr lang="ro-MD" sz="1400" dirty="0">
                <a:solidFill>
                  <a:schemeClr val="tx2"/>
                </a:solidFill>
                <a:latin typeface="Times New Roman" panose="02020603050405020304" pitchFamily="18" charset="0"/>
                <a:cs typeface="Times New Roman" panose="02020603050405020304" pitchFamily="18" charset="0"/>
              </a:rPr>
              <a:t>.</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9" name="Substituent conținut 8">
            <a:extLst>
              <a:ext uri="{FF2B5EF4-FFF2-40B4-BE49-F238E27FC236}">
                <a16:creationId xmlns:a16="http://schemas.microsoft.com/office/drawing/2014/main" id="{ACB70421-265B-A191-C8AD-5D92D0D0BDDA}"/>
              </a:ext>
            </a:extLst>
          </p:cNvPr>
          <p:cNvPicPr>
            <a:picLocks noGrp="1" noChangeAspect="1"/>
          </p:cNvPicPr>
          <p:nvPr>
            <p:ph sz="half" idx="2"/>
          </p:nvPr>
        </p:nvPicPr>
        <p:blipFill>
          <a:blip r:embed="rId2"/>
          <a:stretch>
            <a:fillRect/>
          </a:stretch>
        </p:blipFill>
        <p:spPr>
          <a:xfrm>
            <a:off x="4622801" y="1873381"/>
            <a:ext cx="4191000" cy="2792253"/>
          </a:xfrm>
        </p:spPr>
      </p:pic>
      <p:pic>
        <p:nvPicPr>
          <p:cNvPr id="11" name="Imagine 10">
            <a:extLst>
              <a:ext uri="{FF2B5EF4-FFF2-40B4-BE49-F238E27FC236}">
                <a16:creationId xmlns:a16="http://schemas.microsoft.com/office/drawing/2014/main" id="{95F8A59F-6091-94C7-C6BE-30B57F891A58}"/>
              </a:ext>
            </a:extLst>
          </p:cNvPr>
          <p:cNvPicPr>
            <a:picLocks noChangeAspect="1"/>
          </p:cNvPicPr>
          <p:nvPr/>
        </p:nvPicPr>
        <p:blipFill>
          <a:blip r:embed="rId3"/>
          <a:stretch>
            <a:fillRect/>
          </a:stretch>
        </p:blipFill>
        <p:spPr>
          <a:xfrm>
            <a:off x="368303" y="1873381"/>
            <a:ext cx="4190999" cy="2792253"/>
          </a:xfrm>
          <a:prstGeom prst="rect">
            <a:avLst/>
          </a:prstGeom>
        </p:spPr>
      </p:pic>
    </p:spTree>
    <p:extLst>
      <p:ext uri="{BB962C8B-B14F-4D97-AF65-F5344CB8AC3E}">
        <p14:creationId xmlns:p14="http://schemas.microsoft.com/office/powerpoint/2010/main" val="745769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26</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217410" y="1134717"/>
            <a:ext cx="8517348" cy="738664"/>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i="0" dirty="0">
                <a:solidFill>
                  <a:schemeClr val="tx2"/>
                </a:solidFill>
                <a:effectLst/>
                <a:latin typeface="Times New Roman" panose="02020603050405020304" pitchFamily="18" charset="0"/>
                <a:cs typeface="Times New Roman" panose="02020603050405020304" pitchFamily="18" charset="0"/>
              </a:rPr>
              <a:t>02 mai 2024 - </a:t>
            </a:r>
            <a:r>
              <a:rPr lang="ro-RO" sz="1400" b="0" i="0" dirty="0">
                <a:solidFill>
                  <a:schemeClr val="tx2"/>
                </a:solidFill>
                <a:effectLst/>
                <a:latin typeface="Times New Roman" panose="02020603050405020304" pitchFamily="18" charset="0"/>
                <a:cs typeface="Times New Roman" panose="02020603050405020304" pitchFamily="18" charset="0"/>
              </a:rPr>
              <a:t>Judecătoria-model Ungheni a găzduit o vizită de studiu a studenților anului III </a:t>
            </a:r>
            <a:r>
              <a:rPr lang="en-US" sz="1400" b="0" i="0" dirty="0">
                <a:solidFill>
                  <a:schemeClr val="tx2"/>
                </a:solidFill>
                <a:effectLst/>
                <a:latin typeface="Times New Roman" panose="02020603050405020304" pitchFamily="18" charset="0"/>
                <a:cs typeface="Times New Roman" panose="02020603050405020304" pitchFamily="18" charset="0"/>
              </a:rPr>
              <a:t>de la </a:t>
            </a:r>
            <a:r>
              <a:rPr lang="ro-RO" sz="1400" b="0" i="0" dirty="0">
                <a:solidFill>
                  <a:schemeClr val="tx2"/>
                </a:solidFill>
                <a:effectLst/>
                <a:latin typeface="Times New Roman" panose="02020603050405020304" pitchFamily="18" charset="0"/>
                <a:cs typeface="Times New Roman" panose="02020603050405020304" pitchFamily="18" charset="0"/>
              </a:rPr>
              <a:t>Facultatea de Drept USM, fiind ghidați de cătr</a:t>
            </a:r>
            <a:r>
              <a:rPr lang="ro-RO" sz="1400" dirty="0">
                <a:solidFill>
                  <a:schemeClr val="tx2"/>
                </a:solidFill>
                <a:latin typeface="Times New Roman" panose="02020603050405020304" pitchFamily="18" charset="0"/>
                <a:cs typeface="Times New Roman" panose="02020603050405020304" pitchFamily="18" charset="0"/>
              </a:rPr>
              <a:t>e judecătorii Constantin Chilian, Mariana Stratan, Anatolie Rusu și Valentina </a:t>
            </a:r>
            <a:r>
              <a:rPr lang="ro-RO" sz="1400" dirty="0" err="1">
                <a:solidFill>
                  <a:schemeClr val="tx2"/>
                </a:solidFill>
                <a:latin typeface="Times New Roman" panose="02020603050405020304" pitchFamily="18" charset="0"/>
                <a:cs typeface="Times New Roman" panose="02020603050405020304" pitchFamily="18" charset="0"/>
              </a:rPr>
              <a:t>Stratulat</a:t>
            </a:r>
            <a:r>
              <a:rPr lang="ro-RO" sz="1400" dirty="0">
                <a:solidFill>
                  <a:schemeClr val="tx2"/>
                </a:solidFill>
                <a:latin typeface="Times New Roman" panose="02020603050405020304" pitchFamily="18" charset="0"/>
                <a:cs typeface="Times New Roman" panose="02020603050405020304" pitchFamily="18" charset="0"/>
              </a:rPr>
              <a:t>.</a:t>
            </a:r>
            <a:endParaRPr kumimoji="0" lang="en-US" sz="1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8" name="Substituent conținut 7">
            <a:extLst>
              <a:ext uri="{FF2B5EF4-FFF2-40B4-BE49-F238E27FC236}">
                <a16:creationId xmlns:a16="http://schemas.microsoft.com/office/drawing/2014/main" id="{C2D50204-FBF6-ED1F-64E2-E65608D9ECDF}"/>
              </a:ext>
            </a:extLst>
          </p:cNvPr>
          <p:cNvPicPr>
            <a:picLocks noGrp="1" noChangeAspect="1"/>
          </p:cNvPicPr>
          <p:nvPr>
            <p:ph sz="half" idx="2"/>
          </p:nvPr>
        </p:nvPicPr>
        <p:blipFill>
          <a:blip r:embed="rId2"/>
          <a:stretch>
            <a:fillRect/>
          </a:stretch>
        </p:blipFill>
        <p:spPr>
          <a:xfrm>
            <a:off x="4654552" y="1987138"/>
            <a:ext cx="3810000" cy="2857500"/>
          </a:xfrm>
        </p:spPr>
      </p:pic>
      <p:pic>
        <p:nvPicPr>
          <p:cNvPr id="12" name="Imagine 11">
            <a:extLst>
              <a:ext uri="{FF2B5EF4-FFF2-40B4-BE49-F238E27FC236}">
                <a16:creationId xmlns:a16="http://schemas.microsoft.com/office/drawing/2014/main" id="{81EEBE44-2A41-EC63-141E-56504239F971}"/>
              </a:ext>
            </a:extLst>
          </p:cNvPr>
          <p:cNvPicPr>
            <a:picLocks noChangeAspect="1"/>
          </p:cNvPicPr>
          <p:nvPr/>
        </p:nvPicPr>
        <p:blipFill>
          <a:blip r:embed="rId3"/>
          <a:stretch>
            <a:fillRect/>
          </a:stretch>
        </p:blipFill>
        <p:spPr>
          <a:xfrm>
            <a:off x="612776" y="1987138"/>
            <a:ext cx="3810001" cy="2857501"/>
          </a:xfrm>
          <a:prstGeom prst="rect">
            <a:avLst/>
          </a:prstGeom>
        </p:spPr>
      </p:pic>
    </p:spTree>
    <p:extLst>
      <p:ext uri="{BB962C8B-B14F-4D97-AF65-F5344CB8AC3E}">
        <p14:creationId xmlns:p14="http://schemas.microsoft.com/office/powerpoint/2010/main" val="20614755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27</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349250" y="2126868"/>
            <a:ext cx="5549900" cy="1815882"/>
          </a:xfrm>
          <a:prstGeom prst="rect">
            <a:avLst/>
          </a:prstGeom>
          <a:noFill/>
        </p:spPr>
        <p:txBody>
          <a:bodyPr wrap="square">
            <a:spAutoFit/>
          </a:bodyPr>
          <a:lstStyle/>
          <a:p>
            <a:pPr marL="285750" indent="-285750" algn="just">
              <a:buFont typeface="Wingdings" panose="05000000000000000000" pitchFamily="2" charset="2"/>
              <a:buChar char="Ø"/>
            </a:pPr>
            <a:r>
              <a:rPr lang="ro-RO" sz="1400" b="1" dirty="0">
                <a:solidFill>
                  <a:schemeClr val="tx2"/>
                </a:solidFill>
                <a:latin typeface="Times New Roman" panose="02020603050405020304" pitchFamily="18" charset="0"/>
                <a:cs typeface="Times New Roman" panose="02020603050405020304" pitchFamily="18" charset="0"/>
              </a:rPr>
              <a:t>29</a:t>
            </a:r>
            <a:r>
              <a:rPr lang="ro-RO" sz="1400" b="1" i="0" dirty="0">
                <a:solidFill>
                  <a:schemeClr val="tx2"/>
                </a:solidFill>
                <a:effectLst/>
                <a:latin typeface="Times New Roman" panose="02020603050405020304" pitchFamily="18" charset="0"/>
                <a:cs typeface="Times New Roman" panose="02020603050405020304" pitchFamily="18" charset="0"/>
              </a:rPr>
              <a:t> mai 2024 - </a:t>
            </a:r>
            <a:r>
              <a:rPr lang="ro-RO" sz="1400" dirty="0">
                <a:solidFill>
                  <a:schemeClr val="tx2"/>
                </a:solidFill>
                <a:latin typeface="Times New Roman" panose="02020603050405020304" pitchFamily="18" charset="0"/>
                <a:cs typeface="Times New Roman" panose="02020603050405020304" pitchFamily="18" charset="0"/>
              </a:rPr>
              <a:t>O</a:t>
            </a:r>
            <a:r>
              <a:rPr lang="ro-RO" sz="1400" b="0" i="0" dirty="0">
                <a:solidFill>
                  <a:schemeClr val="tx2"/>
                </a:solidFill>
                <a:effectLst/>
                <a:latin typeface="Times New Roman" panose="02020603050405020304" pitchFamily="18" charset="0"/>
                <a:cs typeface="Times New Roman" panose="02020603050405020304" pitchFamily="18" charset="0"/>
              </a:rPr>
              <a:t> delegație de cursanți ai unui program de perfecționare cu genericul Servicii ale securității naționale – Probleme actuale ale securității naționale, desfășurat sub egida Ministerului Apărării, au vizitat instanța de judecată.</a:t>
            </a:r>
          </a:p>
          <a:p>
            <a:pPr marL="285750" indent="-285750" algn="just">
              <a:buFont typeface="Wingdings" panose="05000000000000000000" pitchFamily="2" charset="2"/>
              <a:buChar char="Ø"/>
            </a:pPr>
            <a:endParaRPr lang="ro-RO" sz="1400" b="0" i="0" dirty="0">
              <a:solidFill>
                <a:schemeClr val="tx2"/>
              </a:solidFill>
              <a:effectLst/>
              <a:latin typeface="Times New Roman" panose="02020603050405020304" pitchFamily="18" charset="0"/>
              <a:cs typeface="Times New Roman" panose="02020603050405020304" pitchFamily="18" charset="0"/>
            </a:endParaRPr>
          </a:p>
          <a:p>
            <a:pPr algn="just"/>
            <a:r>
              <a:rPr lang="ro-RO" sz="1400" b="0" i="0" dirty="0">
                <a:solidFill>
                  <a:schemeClr val="tx2"/>
                </a:solidFill>
                <a:effectLst/>
                <a:latin typeface="Times New Roman" panose="02020603050405020304" pitchFamily="18" charset="0"/>
                <a:cs typeface="Times New Roman" panose="02020603050405020304" pitchFamily="18" charset="0"/>
              </a:rPr>
              <a:t>Participanții fac parte din diferite structuri de stat ale Republicii Moldova, asociații și ONG-uri.</a:t>
            </a:r>
          </a:p>
          <a:p>
            <a:pPr marL="739775" lvl="1" indent="-285750" algn="just">
              <a:buFont typeface="Wingdings" panose="05000000000000000000" pitchFamily="2" charset="2"/>
              <a:buChar char="Ø"/>
              <a:defRPr/>
            </a:pPr>
            <a:endParaRPr kumimoji="0" lang="en-US" sz="1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Substituent conținut 8">
            <a:extLst>
              <a:ext uri="{FF2B5EF4-FFF2-40B4-BE49-F238E27FC236}">
                <a16:creationId xmlns:a16="http://schemas.microsoft.com/office/drawing/2014/main" id="{0FF99794-54DE-06E8-DA35-CE1493935230}"/>
              </a:ext>
            </a:extLst>
          </p:cNvPr>
          <p:cNvPicPr>
            <a:picLocks noGrp="1" noChangeAspect="1"/>
          </p:cNvPicPr>
          <p:nvPr>
            <p:ph sz="half" idx="2"/>
          </p:nvPr>
        </p:nvPicPr>
        <p:blipFill>
          <a:blip r:embed="rId2"/>
          <a:stretch>
            <a:fillRect/>
          </a:stretch>
        </p:blipFill>
        <p:spPr>
          <a:xfrm>
            <a:off x="6103833" y="1159609"/>
            <a:ext cx="2370560" cy="3534955"/>
          </a:xfrm>
        </p:spPr>
      </p:pic>
    </p:spTree>
    <p:extLst>
      <p:ext uri="{BB962C8B-B14F-4D97-AF65-F5344CB8AC3E}">
        <p14:creationId xmlns:p14="http://schemas.microsoft.com/office/powerpoint/2010/main" val="1734981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28</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381000" y="760820"/>
            <a:ext cx="7766050"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311149" y="1287249"/>
            <a:ext cx="9302750" cy="738664"/>
          </a:xfrm>
          <a:prstGeom prst="rect">
            <a:avLst/>
          </a:prstGeom>
          <a:noFill/>
        </p:spPr>
        <p:txBody>
          <a:bodyPr wrap="square">
            <a:spAutoFit/>
          </a:bodyPr>
          <a:lstStyle/>
          <a:p>
            <a:pPr marL="739775" lvl="1" indent="-285750">
              <a:buFont typeface="Wingdings" panose="05000000000000000000" pitchFamily="2" charset="2"/>
              <a:buChar char="Ø"/>
              <a:defRPr/>
            </a:pPr>
            <a:r>
              <a:rPr lang="ro-RO" sz="1400" b="1" dirty="0">
                <a:solidFill>
                  <a:schemeClr val="tx2"/>
                </a:solidFill>
                <a:latin typeface="Times New Roman" panose="02020603050405020304" pitchFamily="18" charset="0"/>
                <a:cs typeface="Times New Roman" panose="02020603050405020304" pitchFamily="18" charset="0"/>
              </a:rPr>
              <a:t>09 septembrie 2024</a:t>
            </a:r>
            <a:r>
              <a:rPr kumimoji="0" lang="ro-MD" sz="1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 </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un </a:t>
            </a:r>
            <a:r>
              <a:rPr lang="ro-RO" sz="1400" dirty="0">
                <a:solidFill>
                  <a:schemeClr val="tx2"/>
                </a:solidFill>
                <a:latin typeface="Times New Roman" panose="02020603050405020304" pitchFamily="18" charset="0"/>
                <a:cs typeface="Times New Roman" panose="02020603050405020304" pitchFamily="18" charset="0"/>
              </a:rPr>
              <a:t>grup de adulți și copii refugiați din Ucraina, facilitată de către reprezentanții organizaților IOM Moldova și Fundația de Binefacere Caritas Moldova, </a:t>
            </a:r>
            <a:r>
              <a:rPr lang="ro-RO" sz="1400" i="0" dirty="0">
                <a:solidFill>
                  <a:schemeClr val="tx2"/>
                </a:solidFill>
                <a:effectLst/>
                <a:latin typeface="Times New Roman" panose="02020603050405020304" pitchFamily="18" charset="0"/>
                <a:cs typeface="Times New Roman" panose="02020603050405020304" pitchFamily="18" charset="0"/>
              </a:rPr>
              <a:t>au vizitat instanța de judecată, fiind </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ghidați de către judecătorul </a:t>
            </a:r>
            <a:r>
              <a:rPr kumimoji="0" lang="ro-MD" sz="1400" i="0" u="none" strike="noStrike" kern="120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rPr>
              <a:t>Lilia</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a:t>
            </a:r>
            <a:r>
              <a:rPr kumimoji="0" lang="ro-MD" sz="1400" i="0" u="none" strike="noStrike" kern="120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rPr>
              <a:t>Potînga</a:t>
            </a:r>
            <a:r>
              <a:rPr kumimoji="0" lang="ro-MD"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1382" y="2025912"/>
            <a:ext cx="3676783" cy="284777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1" y="2025913"/>
            <a:ext cx="3797036" cy="2847777"/>
          </a:xfrm>
          <a:prstGeom prst="rect">
            <a:avLst/>
          </a:prstGeom>
        </p:spPr>
      </p:pic>
    </p:spTree>
    <p:extLst>
      <p:ext uri="{BB962C8B-B14F-4D97-AF65-F5344CB8AC3E}">
        <p14:creationId xmlns:p14="http://schemas.microsoft.com/office/powerpoint/2010/main" val="12717192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29</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285750" y="1134717"/>
            <a:ext cx="9163050" cy="738664"/>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dirty="0">
                <a:solidFill>
                  <a:srgbClr val="050505"/>
                </a:solidFill>
                <a:latin typeface="Times New Roman" panose="02020603050405020304" pitchFamily="18" charset="0"/>
                <a:cs typeface="Times New Roman" panose="02020603050405020304" pitchFamily="18" charset="0"/>
              </a:rPr>
              <a:t>​</a:t>
            </a:r>
            <a:r>
              <a:rPr lang="ro-RO" sz="1400" b="1" dirty="0">
                <a:solidFill>
                  <a:schemeClr val="tx2"/>
                </a:solidFill>
                <a:latin typeface="Times New Roman" panose="02020603050405020304" pitchFamily="18" charset="0"/>
                <a:cs typeface="Times New Roman" panose="02020603050405020304" pitchFamily="18" charset="0"/>
              </a:rPr>
              <a:t>La 03 octombrie 2024, </a:t>
            </a:r>
            <a:r>
              <a:rPr lang="ro-RO" sz="1400" dirty="0">
                <a:solidFill>
                  <a:schemeClr val="tx2"/>
                </a:solidFill>
                <a:latin typeface="Times New Roman" panose="02020603050405020304" pitchFamily="18" charset="0"/>
                <a:cs typeface="Times New Roman" panose="02020603050405020304" pitchFamily="18" charset="0"/>
              </a:rPr>
              <a:t>Judecătoria Ungheni a găzduit vizita unui grup de studenți, anul I și IV din cadrul Colegiului de Medicină din Ungheni. Turul ghidat prin edificiul instituției a fost condus de către Anna Lari, șefă a Secretariatului.</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77850" y="1853088"/>
            <a:ext cx="4200524" cy="3150393"/>
          </a:xfrm>
          <a:prstGeom prst="rect">
            <a:avLst/>
          </a:prstGeom>
        </p:spPr>
      </p:pic>
      <p:pic>
        <p:nvPicPr>
          <p:cNvPr id="14" name="Объект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0800000">
            <a:off x="4838701" y="1987139"/>
            <a:ext cx="3810000" cy="2857500"/>
          </a:xfrm>
        </p:spPr>
      </p:pic>
    </p:spTree>
    <p:extLst>
      <p:ext uri="{BB962C8B-B14F-4D97-AF65-F5344CB8AC3E}">
        <p14:creationId xmlns:p14="http://schemas.microsoft.com/office/powerpoint/2010/main" val="1680862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Graphical user interface&#10;&#10;Description automatically generated">
            <a:extLst>
              <a:ext uri="{FF2B5EF4-FFF2-40B4-BE49-F238E27FC236}">
                <a16:creationId xmlns:a16="http://schemas.microsoft.com/office/drawing/2014/main" id="{C3059F5C-527C-5AC4-CD68-DA633B60E2EF}"/>
              </a:ext>
            </a:extLst>
          </p:cNvPr>
          <p:cNvPicPr>
            <a:picLocks noGrp="1" noChangeAspect="1"/>
          </p:cNvPicPr>
          <p:nvPr>
            <p:ph type="pic" sz="quarter" idx="10"/>
          </p:nvPr>
        </p:nvPicPr>
        <p:blipFill>
          <a:blip r:embed="rId2"/>
          <a:srcRect l="4506" r="4506"/>
          <a:stretch>
            <a:fillRect/>
          </a:stretch>
        </p:blipFill>
        <p:spPr/>
      </p:pic>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2"/>
          </p:nvPr>
        </p:nvSpPr>
        <p:spPr/>
        <p:txBody>
          <a:bodyPr anchor="ctr">
            <a:normAutofit/>
          </a:bodyPr>
          <a:lstStyle/>
          <a:p>
            <a:pPr>
              <a:spcAft>
                <a:spcPts val="600"/>
              </a:spcAft>
            </a:pPr>
            <a:fld id="{9E6E56F0-63A1-FA49-B91D-D57E606AD4F4}" type="datetime1">
              <a:rPr lang="en-US" smtClean="0"/>
              <a:pPr>
                <a:spcAft>
                  <a:spcPts val="600"/>
                </a:spcAft>
              </a:pPr>
              <a:t>2/3/2025</a:t>
            </a:fld>
            <a:endParaRPr lang="en-US" dirty="0"/>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4"/>
          </p:nvPr>
        </p:nvSpPr>
        <p:spPr/>
        <p:txBody>
          <a:bodyPr anchor="ctr">
            <a:normAutofit/>
          </a:bodyPr>
          <a:lstStyle/>
          <a:p>
            <a:pPr>
              <a:spcAft>
                <a:spcPts val="600"/>
              </a:spcAft>
            </a:pPr>
            <a:fld id="{42782948-4DBE-204D-AB9E-B65E067054AE}" type="slidenum">
              <a:rPr lang="en-US" smtClean="0"/>
              <a:pPr>
                <a:spcAft>
                  <a:spcPts val="600"/>
                </a:spcAft>
              </a:pPr>
              <a:t>3</a:t>
            </a:fld>
            <a:endParaRPr lang="en-US" dirty="0"/>
          </a:p>
        </p:txBody>
      </p:sp>
      <p:sp>
        <p:nvSpPr>
          <p:cNvPr id="11" name="Title 10"/>
          <p:cNvSpPr>
            <a:spLocks noGrp="1"/>
          </p:cNvSpPr>
          <p:nvPr>
            <p:ph type="title"/>
          </p:nvPr>
        </p:nvSpPr>
        <p:spPr>
          <a:xfrm>
            <a:off x="4686301" y="971550"/>
            <a:ext cx="4254500" cy="2698749"/>
          </a:xfrm>
        </p:spPr>
        <p:txBody>
          <a:bodyPr wrap="square" anchor="ctr">
            <a:noAutofit/>
          </a:bodyPr>
          <a:lstStyle/>
          <a:p>
            <a:pPr algn="ctr">
              <a:lnSpc>
                <a:spcPct val="90000"/>
              </a:lnSpc>
            </a:pPr>
            <a:r>
              <a:rPr lang="ro-MD" b="1" dirty="0">
                <a:solidFill>
                  <a:srgbClr val="6C6463"/>
                </a:solidFill>
                <a:latin typeface="Arial" panose="020B0604020202020204" pitchFamily="34" charset="0"/>
                <a:cs typeface="Arial" panose="020B0604020202020204" pitchFamily="34" charset="0"/>
              </a:rPr>
              <a:t>Prezentarea și evaluarea rezultatelor implementării </a:t>
            </a:r>
            <a:r>
              <a:rPr lang="ro-MD" b="1" dirty="0">
                <a:solidFill>
                  <a:srgbClr val="651D32"/>
                </a:solidFill>
                <a:latin typeface="Arial" panose="020B0604020202020204" pitchFamily="34" charset="0"/>
                <a:cs typeface="Arial" panose="020B0604020202020204" pitchFamily="34" charset="0"/>
              </a:rPr>
              <a:t>Planului de dezvoltare strategică </a:t>
            </a:r>
            <a:r>
              <a:rPr lang="ro-MD" b="1" dirty="0">
                <a:solidFill>
                  <a:srgbClr val="6C6463"/>
                </a:solidFill>
                <a:latin typeface="Arial" panose="020B0604020202020204" pitchFamily="34" charset="0"/>
                <a:cs typeface="Arial" panose="020B0604020202020204" pitchFamily="34" charset="0"/>
              </a:rPr>
              <a:t>a Judecătoriei  Model Ungheni</a:t>
            </a:r>
            <a:endParaRPr lang="en-MD" dirty="0">
              <a:solidFill>
                <a:srgbClr val="6C64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150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30</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57150" y="1134717"/>
            <a:ext cx="8718550" cy="954107"/>
          </a:xfrm>
          <a:prstGeom prst="rect">
            <a:avLst/>
          </a:prstGeom>
          <a:noFill/>
        </p:spPr>
        <p:txBody>
          <a:bodyPr wrap="square">
            <a:spAutoFit/>
          </a:bodyPr>
          <a:lstStyle/>
          <a:p>
            <a:pPr marL="739775" lvl="1" indent="-285750" algn="just">
              <a:buFont typeface="Wingdings" panose="05000000000000000000" pitchFamily="2" charset="2"/>
              <a:buChar char="Ø"/>
              <a:defRPr/>
            </a:pPr>
            <a:r>
              <a:rPr lang="ro-RO" sz="1400" b="1" dirty="0">
                <a:solidFill>
                  <a:schemeClr val="tx2"/>
                </a:solidFill>
                <a:latin typeface="Times New Roman" panose="02020603050405020304" pitchFamily="18" charset="0"/>
                <a:cs typeface="Times New Roman" panose="02020603050405020304" pitchFamily="18" charset="0"/>
              </a:rPr>
              <a:t>La 10 octombrie 2024 - </a:t>
            </a:r>
            <a:r>
              <a:rPr lang="ro-RO" sz="1400" dirty="0">
                <a:solidFill>
                  <a:schemeClr val="tx2"/>
                </a:solidFill>
                <a:latin typeface="Times New Roman" panose="02020603050405020304" pitchFamily="18" charset="0"/>
                <a:cs typeface="Times New Roman" panose="02020603050405020304" pitchFamily="18" charset="0"/>
              </a:rPr>
              <a:t>o delegație oficială a Statelor Unite ale Americii și reprezentanții Asociației Obștești „Capelan de Patrulă” au vizitat Judecătoria Ungheni. La acest eveniment s-a discutat despre activitatea capelanilor în organele de drept și despre potențialele colaborări. Delegația a parcurs un tur ghidat prin sediul instituției împreună cu președintele interimar Petru </a:t>
            </a:r>
            <a:r>
              <a:rPr lang="ro-RO" sz="1400" dirty="0" err="1">
                <a:solidFill>
                  <a:schemeClr val="tx2"/>
                </a:solidFill>
                <a:latin typeface="Times New Roman" panose="02020603050405020304" pitchFamily="18" charset="0"/>
                <a:cs typeface="Times New Roman" panose="02020603050405020304" pitchFamily="18" charset="0"/>
              </a:rPr>
              <a:t>Triboi</a:t>
            </a:r>
            <a:r>
              <a:rPr lang="ro-RO" sz="1400" dirty="0">
                <a:solidFill>
                  <a:schemeClr val="tx2"/>
                </a:solidFill>
                <a:latin typeface="Times New Roman" panose="02020603050405020304" pitchFamily="18" charset="0"/>
                <a:cs typeface="Times New Roman" panose="02020603050405020304" pitchFamily="18" charset="0"/>
              </a:rPr>
              <a:t> și judecătorul Dumitru Racoviță.</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92651" y="2080212"/>
            <a:ext cx="3810000" cy="2857500"/>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383" y="2084518"/>
            <a:ext cx="3798518" cy="2848889"/>
          </a:xfrm>
          <a:prstGeom prst="rect">
            <a:avLst/>
          </a:prstGeom>
        </p:spPr>
      </p:pic>
    </p:spTree>
    <p:extLst>
      <p:ext uri="{BB962C8B-B14F-4D97-AF65-F5344CB8AC3E}">
        <p14:creationId xmlns:p14="http://schemas.microsoft.com/office/powerpoint/2010/main" val="3391903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stituent dată 3">
            <a:extLst>
              <a:ext uri="{FF2B5EF4-FFF2-40B4-BE49-F238E27FC236}">
                <a16:creationId xmlns:a16="http://schemas.microsoft.com/office/drawing/2014/main" id="{8E5D2B7E-DB15-1EC8-D0C3-CBFD01D8170E}"/>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4C7431B4-29A3-748C-303D-392BEE8C63D6}"/>
              </a:ext>
            </a:extLst>
          </p:cNvPr>
          <p:cNvSpPr>
            <a:spLocks noGrp="1"/>
          </p:cNvSpPr>
          <p:nvPr>
            <p:ph type="sldNum" sz="quarter" idx="12"/>
          </p:nvPr>
        </p:nvSpPr>
        <p:spPr/>
        <p:txBody>
          <a:bodyPr/>
          <a:lstStyle/>
          <a:p>
            <a:fld id="{42782948-4DBE-204D-AB9E-B65E067054AE}" type="slidenum">
              <a:rPr lang="en-US" smtClean="0"/>
              <a:pPr/>
              <a:t>31</a:t>
            </a:fld>
            <a:endParaRPr lang="en-US"/>
          </a:p>
        </p:txBody>
      </p:sp>
      <p:sp>
        <p:nvSpPr>
          <p:cNvPr id="7" name="Titlu 5">
            <a:extLst>
              <a:ext uri="{FF2B5EF4-FFF2-40B4-BE49-F238E27FC236}">
                <a16:creationId xmlns:a16="http://schemas.microsoft.com/office/drawing/2014/main" id="{A4CE587A-4CC8-F7CC-01A5-CE85B0BBC326}"/>
              </a:ext>
            </a:extLst>
          </p:cNvPr>
          <p:cNvSpPr>
            <a:spLocks noGrp="1"/>
          </p:cNvSpPr>
          <p:nvPr>
            <p:ph type="title"/>
          </p:nvPr>
        </p:nvSpPr>
        <p:spPr>
          <a:xfrm>
            <a:off x="139702" y="71835"/>
            <a:ext cx="8839200" cy="740965"/>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3" name="CasetăText 12">
            <a:extLst>
              <a:ext uri="{FF2B5EF4-FFF2-40B4-BE49-F238E27FC236}">
                <a16:creationId xmlns:a16="http://schemas.microsoft.com/office/drawing/2014/main" id="{3DA81E36-DF6C-C233-2134-F00C5D4A2918}"/>
              </a:ext>
            </a:extLst>
          </p:cNvPr>
          <p:cNvSpPr txBox="1"/>
          <p:nvPr/>
        </p:nvSpPr>
        <p:spPr>
          <a:xfrm>
            <a:off x="165098" y="760820"/>
            <a:ext cx="8007348" cy="369332"/>
          </a:xfrm>
          <a:prstGeom prst="rect">
            <a:avLst/>
          </a:prstGeom>
          <a:noFill/>
        </p:spPr>
        <p:txBody>
          <a:bodyPr wrap="square">
            <a:spAutoFit/>
          </a:bodyPr>
          <a:lstStyle/>
          <a:p>
            <a:pPr algn="just"/>
            <a:r>
              <a:rPr lang="ro-RO" sz="1800" dirty="0">
                <a:solidFill>
                  <a:schemeClr val="accent5">
                    <a:lumMod val="50000"/>
                  </a:schemeClr>
                </a:solidFill>
                <a:latin typeface="Times New Roman" panose="02020603050405020304" pitchFamily="18" charset="0"/>
                <a:cs typeface="Times New Roman" panose="02020603050405020304" pitchFamily="18" charset="0"/>
              </a:rPr>
              <a:t>Activitatea </a:t>
            </a:r>
            <a:r>
              <a:rPr lang="ro-RO" sz="18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2.1.4. Organizarea evenimentelor de educație juridică </a:t>
            </a:r>
          </a:p>
        </p:txBody>
      </p:sp>
      <p:sp>
        <p:nvSpPr>
          <p:cNvPr id="16" name="CasetăText 15">
            <a:extLst>
              <a:ext uri="{FF2B5EF4-FFF2-40B4-BE49-F238E27FC236}">
                <a16:creationId xmlns:a16="http://schemas.microsoft.com/office/drawing/2014/main" id="{D7A52383-D1D2-2B26-2941-C3E74EFDF0A2}"/>
              </a:ext>
            </a:extLst>
          </p:cNvPr>
          <p:cNvSpPr txBox="1"/>
          <p:nvPr/>
        </p:nvSpPr>
        <p:spPr>
          <a:xfrm>
            <a:off x="165098" y="1242698"/>
            <a:ext cx="5549900" cy="3539430"/>
          </a:xfrm>
          <a:prstGeom prst="rect">
            <a:avLst/>
          </a:prstGeom>
          <a:noFill/>
        </p:spPr>
        <p:txBody>
          <a:bodyPr wrap="square">
            <a:spAutoFit/>
          </a:bodyPr>
          <a:lstStyle/>
          <a:p>
            <a:pPr algn="just"/>
            <a:r>
              <a:rPr lang="ro-RO" sz="1400" b="1" dirty="0">
                <a:solidFill>
                  <a:schemeClr val="tx2"/>
                </a:solidFill>
                <a:latin typeface="Times New Roman" panose="02020603050405020304" pitchFamily="18" charset="0"/>
                <a:cs typeface="Times New Roman" panose="02020603050405020304" pitchFamily="18" charset="0"/>
              </a:rPr>
              <a:t>     La 02 decembrie 2024, </a:t>
            </a:r>
            <a:r>
              <a:rPr lang="ro-RO" sz="1400" dirty="0">
                <a:solidFill>
                  <a:schemeClr val="tx2"/>
                </a:solidFill>
                <a:latin typeface="Times New Roman" panose="02020603050405020304" pitchFamily="18" charset="0"/>
                <a:cs typeface="Times New Roman" panose="02020603050405020304" pitchFamily="18" charset="0"/>
              </a:rPr>
              <a:t>sub îndrumarea judecătorului Valentina </a:t>
            </a:r>
            <a:r>
              <a:rPr lang="ro-RO" sz="1400" dirty="0" err="1">
                <a:solidFill>
                  <a:schemeClr val="tx2"/>
                </a:solidFill>
                <a:latin typeface="Times New Roman" panose="02020603050405020304" pitchFamily="18" charset="0"/>
                <a:cs typeface="Times New Roman" panose="02020603050405020304" pitchFamily="18" charset="0"/>
              </a:rPr>
              <a:t>Stratulat</a:t>
            </a:r>
            <a:r>
              <a:rPr lang="ro-RO" sz="1400" dirty="0">
                <a:solidFill>
                  <a:schemeClr val="tx2"/>
                </a:solidFill>
                <a:latin typeface="Times New Roman" panose="02020603050405020304" pitchFamily="18" charset="0"/>
                <a:cs typeface="Times New Roman" panose="02020603050405020304" pitchFamily="18" charset="0"/>
              </a:rPr>
              <a:t> din cadrul Judecătoriei Ungheni</a:t>
            </a:r>
            <a:r>
              <a:rPr lang="en-US" sz="1400" dirty="0">
                <a:solidFill>
                  <a:schemeClr val="tx2"/>
                </a:solidFill>
                <a:latin typeface="Times New Roman" panose="02020603050405020304" pitchFamily="18" charset="0"/>
                <a:cs typeface="Times New Roman" panose="02020603050405020304" pitchFamily="18" charset="0"/>
              </a:rPr>
              <a:t>,</a:t>
            </a:r>
            <a:r>
              <a:rPr lang="ro-RO" sz="1400" dirty="0">
                <a:solidFill>
                  <a:schemeClr val="tx2"/>
                </a:solidFill>
                <a:latin typeface="Times New Roman" panose="02020603050405020304" pitchFamily="18" charset="0"/>
                <a:cs typeface="Times New Roman" panose="02020603050405020304" pitchFamily="18" charset="0"/>
              </a:rPr>
              <a:t> a avut loc simularea unui proces de judecată în materie de drept penal la care au participat elevii claselor a IX-a din cadrul Liceului Teoretic „Vasile Alecsandri”.</a:t>
            </a:r>
          </a:p>
          <a:p>
            <a:pPr algn="just"/>
            <a:r>
              <a:rPr lang="ro-RO" sz="1400" dirty="0">
                <a:solidFill>
                  <a:schemeClr val="tx2"/>
                </a:solidFill>
                <a:latin typeface="Times New Roman" panose="02020603050405020304" pitchFamily="18" charset="0"/>
                <a:cs typeface="Times New Roman" panose="02020603050405020304" pitchFamily="18" charset="0"/>
              </a:rPr>
              <a:t>     Activitatea a vizat soluționarea unui caz întâlnit frecvent în practica instanțelor de judecată din țară privind comiterea unei infracțiuni prevăzute de art. 325 din Codul penal, și anume promisiunea, oferirea sau darea, personal sau prin mijlocitor, unei persoane publice sau unei persoane publice străine de bunuri, servicii, privilegii sau avantaje sub orice formă ce nu i se cuvin, pentru aceasta sau pentru o altă persoană, pentru a îndeplini sau nu ori pentru a întârzia sau a grăbi îndeplinirea unei acțiuni în exercitarea funcției sau contrar acesteia.</a:t>
            </a:r>
          </a:p>
          <a:p>
            <a:pPr algn="just"/>
            <a:r>
              <a:rPr lang="ro-RO" sz="1400" dirty="0">
                <a:solidFill>
                  <a:schemeClr val="tx2"/>
                </a:solidFill>
                <a:latin typeface="Times New Roman" panose="02020603050405020304" pitchFamily="18" charset="0"/>
                <a:cs typeface="Times New Roman" panose="02020603050405020304" pitchFamily="18" charset="0"/>
              </a:rPr>
              <a:t>     Tinerii au avut posibilitatea de a intra în rolul de judecător, procuror, avocat sau a altui participant la proces prin transpunerea cunoștințelor teoretice în practică și, totodată, dezvoltarea abilităților esențiale pentru doritorii de a îmbrățișa cariera de jurist.</a:t>
            </a:r>
            <a:endParaRPr kumimoji="0" lang="en-US" sz="14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p:txBody>
      </p:sp>
      <p:pic>
        <p:nvPicPr>
          <p:cNvPr id="3" name="Объект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14998" y="1924220"/>
            <a:ext cx="3197016" cy="2093157"/>
          </a:xfrm>
        </p:spPr>
      </p:pic>
    </p:spTree>
    <p:extLst>
      <p:ext uri="{BB962C8B-B14F-4D97-AF65-F5344CB8AC3E}">
        <p14:creationId xmlns:p14="http://schemas.microsoft.com/office/powerpoint/2010/main" val="3013864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402" y="1330112"/>
            <a:ext cx="8762998" cy="3673277"/>
          </a:xfrm>
        </p:spPr>
        <p:txBody>
          <a:bodyPr>
            <a:normAutofit/>
          </a:bodyPr>
          <a:lstStyle/>
          <a:p>
            <a:pPr algn="just">
              <a:buFont typeface="Wingdings" panose="05000000000000000000" pitchFamily="2" charset="2"/>
              <a:buChar char="Ø"/>
            </a:pPr>
            <a:r>
              <a:rPr lang="ro-RO" sz="1200" b="1" dirty="0">
                <a:solidFill>
                  <a:srgbClr val="050505"/>
                </a:solidFill>
                <a:latin typeface="Times New Roman" panose="02020603050405020304" pitchFamily="18" charset="0"/>
                <a:cs typeface="Times New Roman" panose="02020603050405020304" pitchFamily="18" charset="0"/>
              </a:rPr>
              <a:t> </a:t>
            </a:r>
            <a:r>
              <a:rPr lang="ro-RO" sz="1200" b="1" dirty="0">
                <a:solidFill>
                  <a:schemeClr val="tx2"/>
                </a:solidFill>
                <a:latin typeface="Times New Roman" panose="02020603050405020304" pitchFamily="18" charset="0"/>
                <a:cs typeface="Times New Roman" panose="02020603050405020304" pitchFamily="18" charset="0"/>
              </a:rPr>
              <a:t>15 ianuarie 2024 -  </a:t>
            </a:r>
            <a:r>
              <a:rPr lang="ro-RO" sz="1200" dirty="0">
                <a:solidFill>
                  <a:schemeClr val="tx2"/>
                </a:solidFill>
                <a:latin typeface="Times New Roman" panose="02020603050405020304" pitchFamily="18" charset="0"/>
                <a:cs typeface="Times New Roman" panose="02020603050405020304" pitchFamily="18" charset="0"/>
              </a:rPr>
              <a:t>Judecătoria Ungheni a </a:t>
            </a:r>
            <a:r>
              <a:rPr lang="ro-RO" sz="1200" b="0" i="0" dirty="0">
                <a:solidFill>
                  <a:schemeClr val="tx2"/>
                </a:solidFill>
                <a:effectLst/>
                <a:latin typeface="Times New Roman" panose="02020603050405020304" pitchFamily="18" charset="0"/>
                <a:cs typeface="Times New Roman" panose="02020603050405020304" pitchFamily="18" charset="0"/>
              </a:rPr>
              <a:t>fost gazda primei vizite în teritoriu din 2024 a membrilor Consiliului Superior al Magistraturii. În cadrul întrunirii, la care au participat toții angajații instanței, a</a:t>
            </a:r>
            <a:r>
              <a:rPr lang="en-US" sz="1200" b="0" i="0" dirty="0">
                <a:solidFill>
                  <a:schemeClr val="tx2"/>
                </a:solidFill>
                <a:effectLst/>
                <a:latin typeface="Times New Roman" panose="02020603050405020304" pitchFamily="18" charset="0"/>
                <a:cs typeface="Times New Roman" panose="02020603050405020304" pitchFamily="18" charset="0"/>
              </a:rPr>
              <a:t>u</a:t>
            </a:r>
            <a:r>
              <a:rPr lang="ro-RO" sz="1200" b="0" i="0" dirty="0">
                <a:solidFill>
                  <a:schemeClr val="tx2"/>
                </a:solidFill>
                <a:effectLst/>
                <a:latin typeface="Times New Roman" panose="02020603050405020304" pitchFamily="18" charset="0"/>
                <a:cs typeface="Times New Roman" panose="02020603050405020304" pitchFamily="18" charset="0"/>
              </a:rPr>
              <a:t> fost prezentate informații privind performanța și reușitele pentru perioada de activitate a anului 2023.</a:t>
            </a:r>
          </a:p>
          <a:p>
            <a:pPr marL="0" indent="0">
              <a:buNone/>
            </a:pPr>
            <a:br>
              <a:rPr lang="ro-RO" sz="900" dirty="0">
                <a:latin typeface="Times New Roman" panose="02020603050405020304" pitchFamily="18" charset="0"/>
                <a:cs typeface="Times New Roman" panose="02020603050405020304" pitchFamily="18" charset="0"/>
              </a:rPr>
            </a:br>
            <a:r>
              <a:rPr lang="ro-RO" sz="5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32</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215900" y="806893"/>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5FD86193-B61A-3F1C-8A3F-42E677643350}"/>
              </a:ext>
            </a:extLst>
          </p:cNvPr>
          <p:cNvPicPr>
            <a:picLocks noChangeAspect="1"/>
          </p:cNvPicPr>
          <p:nvPr/>
        </p:nvPicPr>
        <p:blipFill>
          <a:blip r:embed="rId2"/>
          <a:stretch>
            <a:fillRect/>
          </a:stretch>
        </p:blipFill>
        <p:spPr>
          <a:xfrm>
            <a:off x="4740276" y="2107201"/>
            <a:ext cx="3774016" cy="2830512"/>
          </a:xfrm>
          <a:prstGeom prst="rect">
            <a:avLst/>
          </a:prstGeom>
        </p:spPr>
      </p:pic>
      <p:pic>
        <p:nvPicPr>
          <p:cNvPr id="9" name="Imagine 8">
            <a:extLst>
              <a:ext uri="{FF2B5EF4-FFF2-40B4-BE49-F238E27FC236}">
                <a16:creationId xmlns:a16="http://schemas.microsoft.com/office/drawing/2014/main" id="{3EF1CC8E-34AE-3BBF-EBC4-A9CC7B15E003}"/>
              </a:ext>
            </a:extLst>
          </p:cNvPr>
          <p:cNvPicPr>
            <a:picLocks noChangeAspect="1"/>
          </p:cNvPicPr>
          <p:nvPr/>
        </p:nvPicPr>
        <p:blipFill>
          <a:blip r:embed="rId3"/>
          <a:stretch>
            <a:fillRect/>
          </a:stretch>
        </p:blipFill>
        <p:spPr>
          <a:xfrm>
            <a:off x="565154" y="2107201"/>
            <a:ext cx="3774015" cy="2830512"/>
          </a:xfrm>
          <a:prstGeom prst="rect">
            <a:avLst/>
          </a:prstGeom>
        </p:spPr>
      </p:pic>
    </p:spTree>
    <p:extLst>
      <p:ext uri="{BB962C8B-B14F-4D97-AF65-F5344CB8AC3E}">
        <p14:creationId xmlns:p14="http://schemas.microsoft.com/office/powerpoint/2010/main" val="4054120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9" y="1330113"/>
            <a:ext cx="3594098" cy="3673277"/>
          </a:xfrm>
        </p:spPr>
        <p:txBody>
          <a:bodyPr>
            <a:normAutofit fontScale="25000" lnSpcReduction="20000"/>
          </a:bodyPr>
          <a:lstStyle/>
          <a:p>
            <a:pPr marL="0" indent="0" algn="just">
              <a:buNone/>
            </a:pPr>
            <a:r>
              <a:rPr lang="ro-RO" sz="5600" b="1" dirty="0">
                <a:solidFill>
                  <a:srgbClr val="050505"/>
                </a:solidFill>
                <a:latin typeface="Times New Roman" panose="02020603050405020304" pitchFamily="18" charset="0"/>
                <a:cs typeface="Times New Roman" panose="02020603050405020304" pitchFamily="18" charset="0"/>
              </a:rPr>
              <a:t>    </a:t>
            </a:r>
            <a:r>
              <a:rPr lang="ro-RO" sz="5600" b="1" dirty="0">
                <a:solidFill>
                  <a:schemeClr val="tx2"/>
                </a:solidFill>
                <a:latin typeface="Times New Roman" panose="02020603050405020304" pitchFamily="18" charset="0"/>
                <a:cs typeface="Times New Roman" panose="02020603050405020304" pitchFamily="18" charset="0"/>
              </a:rPr>
              <a:t>16 februarie 2024 - </a:t>
            </a:r>
            <a:r>
              <a:rPr lang="ro-RO" sz="5600" dirty="0">
                <a:solidFill>
                  <a:schemeClr val="tx2"/>
                </a:solidFill>
                <a:latin typeface="Times New Roman" panose="02020603050405020304" pitchFamily="18" charset="0"/>
                <a:cs typeface="Times New Roman" panose="02020603050405020304" pitchFamily="18" charset="0"/>
              </a:rPr>
              <a:t>L</a:t>
            </a:r>
            <a:r>
              <a:rPr lang="ro-RO" sz="5600" b="0" i="0" dirty="0">
                <a:solidFill>
                  <a:schemeClr val="tx2"/>
                </a:solidFill>
                <a:effectLst/>
                <a:latin typeface="Times New Roman" panose="02020603050405020304" pitchFamily="18" charset="0"/>
                <a:cs typeface="Times New Roman" panose="02020603050405020304" pitchFamily="18" charset="0"/>
              </a:rPr>
              <a:t>a sediul Judecătoriei Ungheni, s-a desfășurat o ședință de lucru cu participarea judecătorilor, a reprezentanților inspectoratelor de poliție și a</a:t>
            </a:r>
            <a:r>
              <a:rPr lang="en-US" sz="5600" b="0" i="0" dirty="0" err="1">
                <a:solidFill>
                  <a:schemeClr val="tx2"/>
                </a:solidFill>
                <a:effectLst/>
                <a:latin typeface="Times New Roman" panose="02020603050405020304" pitchFamily="18" charset="0"/>
                <a:cs typeface="Times New Roman" panose="02020603050405020304" pitchFamily="18" charset="0"/>
              </a:rPr>
              <a:t>i</a:t>
            </a:r>
            <a:r>
              <a:rPr lang="ro-RO" sz="5600" b="0" i="0" dirty="0">
                <a:solidFill>
                  <a:schemeClr val="tx2"/>
                </a:solidFill>
                <a:effectLst/>
                <a:latin typeface="Times New Roman" panose="02020603050405020304" pitchFamily="18" charset="0"/>
                <a:cs typeface="Times New Roman" panose="02020603050405020304" pitchFamily="18" charset="0"/>
              </a:rPr>
              <a:t> procuraturilor raionale din circumscripția instanței.</a:t>
            </a:r>
          </a:p>
          <a:p>
            <a:pPr marL="0" indent="0" algn="just">
              <a:buNone/>
            </a:pPr>
            <a:r>
              <a:rPr lang="ro-RO" sz="5600" dirty="0">
                <a:solidFill>
                  <a:schemeClr val="tx2"/>
                </a:solidFill>
                <a:latin typeface="Times New Roman" panose="02020603050405020304" pitchFamily="18" charset="0"/>
                <a:cs typeface="Times New Roman" panose="02020603050405020304" pitchFamily="18" charset="0"/>
              </a:rPr>
              <a:t>     </a:t>
            </a:r>
            <a:r>
              <a:rPr lang="ro-RO" sz="5600" b="0" i="0" dirty="0">
                <a:solidFill>
                  <a:schemeClr val="tx2"/>
                </a:solidFill>
                <a:effectLst/>
                <a:latin typeface="Times New Roman" panose="02020603050405020304" pitchFamily="18" charset="0"/>
                <a:cs typeface="Times New Roman" panose="02020603050405020304" pitchFamily="18" charset="0"/>
              </a:rPr>
              <a:t>Întrunirea stabilită a avut drept scop de a efectua un schimb de opinii privind conlucrarea instanței de judecată cu instituțiile a căror reprezentanți au participat la acest eveniment.</a:t>
            </a:r>
          </a:p>
          <a:p>
            <a:pPr marL="0" indent="0" algn="just">
              <a:buNone/>
            </a:pPr>
            <a:r>
              <a:rPr lang="ro-RO" sz="5600" dirty="0">
                <a:solidFill>
                  <a:schemeClr val="tx2"/>
                </a:solidFill>
                <a:latin typeface="Times New Roman" panose="02020603050405020304" pitchFamily="18" charset="0"/>
                <a:cs typeface="Times New Roman" panose="02020603050405020304" pitchFamily="18" charset="0"/>
              </a:rPr>
              <a:t>    </a:t>
            </a:r>
            <a:r>
              <a:rPr lang="ro-RO" sz="5600" b="0" i="0" dirty="0">
                <a:solidFill>
                  <a:schemeClr val="tx2"/>
                </a:solidFill>
                <a:effectLst/>
                <a:latin typeface="Times New Roman" panose="02020603050405020304" pitchFamily="18" charset="0"/>
                <a:cs typeface="Times New Roman" panose="02020603050405020304" pitchFamily="18" charset="0"/>
              </a:rPr>
              <a:t>La ședință au fost discutate modalitățile de transmitere a actelor în instanța de judecată, procedurile privind înaintarea demersurilor de autorizare a măsurilor speciale de investigații, aplicarea prevederilor articolelor 78/1 și 78/2 din Codul contravențional și examinarea cauzelor de violență în familie.</a:t>
            </a:r>
          </a:p>
          <a:p>
            <a:pPr marL="0" indent="0">
              <a:buNone/>
            </a:pP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33</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228601" y="736950"/>
            <a:ext cx="8762998" cy="523220"/>
          </a:xfrm>
          <a:prstGeom prst="rect">
            <a:avLst/>
          </a:prstGeom>
          <a:noFill/>
        </p:spPr>
        <p:txBody>
          <a:bodyPr wrap="square">
            <a:spAutoFit/>
          </a:bodyPr>
          <a:lstStyle/>
          <a:p>
            <a:pPr algn="just"/>
            <a:r>
              <a:rPr lang="ro-RO" sz="1400" dirty="0">
                <a:latin typeface="Times New Roman" panose="02020603050405020304" pitchFamily="18" charset="0"/>
                <a:cs typeface="Times New Roman" panose="02020603050405020304" pitchFamily="18" charset="0"/>
              </a:rPr>
              <a:t>Activitatea</a:t>
            </a:r>
            <a:r>
              <a:rPr lang="ro-RO" sz="1400" dirty="0">
                <a:latin typeface="Arial" panose="020B0604020202020204" pitchFamily="34" charset="0"/>
                <a:cs typeface="Arial" panose="020B0604020202020204" pitchFamily="34" charset="0"/>
              </a:rPr>
              <a:t> </a:t>
            </a:r>
            <a:r>
              <a:rPr lang="ro-RO" sz="1400" dirty="0">
                <a:effectLst/>
                <a:latin typeface="Times New Roman" panose="02020603050405020304" pitchFamily="18" charset="0"/>
                <a:ea typeface="Calibri" panose="020F0502020204030204" pitchFamily="34" charset="0"/>
              </a:rPr>
              <a:t>2.1.5</a:t>
            </a:r>
            <a:r>
              <a:rPr lang="en-US" sz="1400" dirty="0">
                <a:effectLst/>
                <a:latin typeface="Times New Roman" panose="02020603050405020304" pitchFamily="18" charset="0"/>
                <a:ea typeface="Calibri" panose="020F0502020204030204" pitchFamily="34" charset="0"/>
              </a:rPr>
              <a:t>.</a:t>
            </a:r>
            <a:r>
              <a:rPr lang="ro-RO" sz="1400" dirty="0">
                <a:effectLst/>
                <a:latin typeface="Times New Roman" panose="02020603050405020304" pitchFamily="18" charset="0"/>
                <a:ea typeface="Calibri" panose="020F0502020204030204" pitchFamily="34" charset="0"/>
              </a:rPr>
              <a:t> </a:t>
            </a:r>
            <a:r>
              <a:rPr lang="ro-RO" sz="1400" dirty="0">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8" name="Imagine 7">
            <a:extLst>
              <a:ext uri="{FF2B5EF4-FFF2-40B4-BE49-F238E27FC236}">
                <a16:creationId xmlns:a16="http://schemas.microsoft.com/office/drawing/2014/main" id="{9006677D-97AD-C8FF-7B1E-BE474F115522}"/>
              </a:ext>
            </a:extLst>
          </p:cNvPr>
          <p:cNvPicPr>
            <a:picLocks noChangeAspect="1"/>
          </p:cNvPicPr>
          <p:nvPr/>
        </p:nvPicPr>
        <p:blipFill>
          <a:blip r:embed="rId2"/>
          <a:stretch>
            <a:fillRect/>
          </a:stretch>
        </p:blipFill>
        <p:spPr>
          <a:xfrm>
            <a:off x="3723219" y="1034746"/>
            <a:ext cx="3134782" cy="2351087"/>
          </a:xfrm>
          <a:prstGeom prst="rect">
            <a:avLst/>
          </a:prstGeom>
        </p:spPr>
      </p:pic>
      <p:pic>
        <p:nvPicPr>
          <p:cNvPr id="11" name="Imagine 10">
            <a:extLst>
              <a:ext uri="{FF2B5EF4-FFF2-40B4-BE49-F238E27FC236}">
                <a16:creationId xmlns:a16="http://schemas.microsoft.com/office/drawing/2014/main" id="{28D6FB5B-71B4-9116-1DE1-196D875A5D7F}"/>
              </a:ext>
            </a:extLst>
          </p:cNvPr>
          <p:cNvPicPr>
            <a:picLocks noChangeAspect="1"/>
          </p:cNvPicPr>
          <p:nvPr/>
        </p:nvPicPr>
        <p:blipFill>
          <a:blip r:embed="rId3"/>
          <a:stretch>
            <a:fillRect/>
          </a:stretch>
        </p:blipFill>
        <p:spPr>
          <a:xfrm>
            <a:off x="6174688" y="2731955"/>
            <a:ext cx="2816913" cy="2112684"/>
          </a:xfrm>
          <a:prstGeom prst="rect">
            <a:avLst/>
          </a:prstGeom>
        </p:spPr>
      </p:pic>
    </p:spTree>
    <p:extLst>
      <p:ext uri="{BB962C8B-B14F-4D97-AF65-F5344CB8AC3E}">
        <p14:creationId xmlns:p14="http://schemas.microsoft.com/office/powerpoint/2010/main" val="606315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buFont typeface="Wingdings" panose="05000000000000000000" pitchFamily="2" charset="2"/>
              <a:buChar char="Ø"/>
            </a:pPr>
            <a:r>
              <a:rPr lang="ro-RO" sz="1400" b="1" dirty="0">
                <a:solidFill>
                  <a:schemeClr val="tx2"/>
                </a:solidFill>
                <a:latin typeface="Times New Roman" panose="02020603050405020304" pitchFamily="18" charset="0"/>
                <a:cs typeface="Times New Roman" panose="02020603050405020304" pitchFamily="18" charset="0"/>
              </a:rPr>
              <a:t>18 martie 2024</a:t>
            </a:r>
            <a:r>
              <a:rPr lang="ro-RO" sz="1200" b="1" dirty="0">
                <a:solidFill>
                  <a:schemeClr val="tx2"/>
                </a:solidFill>
                <a:latin typeface="Times New Roman" panose="02020603050405020304" pitchFamily="18" charset="0"/>
                <a:cs typeface="Times New Roman" panose="02020603050405020304" pitchFamily="18" charset="0"/>
              </a:rPr>
              <a:t> - </a:t>
            </a:r>
            <a:r>
              <a:rPr lang="ro-RO" sz="1400" b="0" i="0" dirty="0">
                <a:solidFill>
                  <a:schemeClr val="tx2"/>
                </a:solidFill>
                <a:effectLst/>
                <a:latin typeface="Times New Roman" panose="02020603050405020304" pitchFamily="18" charset="0"/>
                <a:cs typeface="Times New Roman" panose="02020603050405020304" pitchFamily="18" charset="0"/>
              </a:rPr>
              <a:t>Vizita colegială a angajaților Judecătoriilor Strășeni și </a:t>
            </a:r>
            <a:r>
              <a:rPr lang="ro-RO" sz="1400" b="0" i="0" dirty="0" err="1">
                <a:solidFill>
                  <a:schemeClr val="tx2"/>
                </a:solidFill>
                <a:effectLst/>
                <a:latin typeface="Times New Roman" panose="02020603050405020304" pitchFamily="18" charset="0"/>
                <a:cs typeface="Times New Roman" panose="02020603050405020304" pitchFamily="18" charset="0"/>
              </a:rPr>
              <a:t>Hîncesti</a:t>
            </a:r>
            <a:r>
              <a:rPr lang="ro-RO" sz="1400" b="0" i="0" dirty="0">
                <a:solidFill>
                  <a:schemeClr val="tx2"/>
                </a:solidFill>
                <a:effectLst/>
                <a:latin typeface="Times New Roman" panose="02020603050405020304" pitchFamily="18" charset="0"/>
                <a:cs typeface="Times New Roman" panose="02020603050405020304" pitchFamily="18" charset="0"/>
              </a:rPr>
              <a:t> la Judecătoria Model Ungheni.</a:t>
            </a:r>
          </a:p>
          <a:p>
            <a:pPr marL="0" indent="0">
              <a:buNone/>
            </a:pPr>
            <a:r>
              <a:rPr lang="ro-RO" sz="1400" b="0" i="0" dirty="0">
                <a:solidFill>
                  <a:schemeClr val="tx2"/>
                </a:solidFill>
                <a:effectLst/>
                <a:latin typeface="Times New Roman" panose="02020603050405020304" pitchFamily="18" charset="0"/>
                <a:cs typeface="Times New Roman" panose="02020603050405020304" pitchFamily="18" charset="0"/>
              </a:rPr>
              <a:t>     Judecătoria Model Ungheni a fost gazda angajaților Judecătoriilor Strășeni și </a:t>
            </a:r>
            <a:r>
              <a:rPr lang="ro-RO" sz="1400" b="0" i="0" dirty="0" err="1">
                <a:solidFill>
                  <a:schemeClr val="tx2"/>
                </a:solidFill>
                <a:effectLst/>
                <a:latin typeface="Times New Roman" panose="02020603050405020304" pitchFamily="18" charset="0"/>
                <a:cs typeface="Times New Roman" panose="02020603050405020304" pitchFamily="18" charset="0"/>
              </a:rPr>
              <a:t>Hîncești</a:t>
            </a:r>
            <a:r>
              <a:rPr lang="ro-RO" sz="1400" b="0" i="0" dirty="0">
                <a:solidFill>
                  <a:schemeClr val="tx2"/>
                </a:solidFill>
                <a:effectLst/>
                <a:latin typeface="Times New Roman" panose="02020603050405020304" pitchFamily="18" charset="0"/>
                <a:cs typeface="Times New Roman" panose="02020603050405020304" pitchFamily="18" charset="0"/>
              </a:rPr>
              <a:t> participante în cea de-a doua etapă a Proiectului ,,Instanțe Judecătorești Model”</a:t>
            </a:r>
            <a:r>
              <a:rPr lang="ro-RO" sz="1200" i="0" dirty="0">
                <a:solidFill>
                  <a:schemeClr val="tx2"/>
                </a:solidFill>
                <a:effectLst/>
                <a:latin typeface="Times New Roman" panose="02020603050405020304" pitchFamily="18" charset="0"/>
                <a:cs typeface="Times New Roman" panose="02020603050405020304" pitchFamily="18" charset="0"/>
              </a:rPr>
              <a:t>.</a:t>
            </a:r>
          </a:p>
          <a:p>
            <a:pPr marL="0" indent="0">
              <a:buNone/>
            </a:pP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34</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F9716E05-0019-00D9-12FE-5D1C5ECBE6F8}"/>
              </a:ext>
            </a:extLst>
          </p:cNvPr>
          <p:cNvPicPr>
            <a:picLocks noChangeAspect="1"/>
          </p:cNvPicPr>
          <p:nvPr/>
        </p:nvPicPr>
        <p:blipFill>
          <a:blip r:embed="rId2"/>
          <a:stretch>
            <a:fillRect/>
          </a:stretch>
        </p:blipFill>
        <p:spPr>
          <a:xfrm>
            <a:off x="409574" y="2109074"/>
            <a:ext cx="4419600" cy="2945680"/>
          </a:xfrm>
          <a:prstGeom prst="rect">
            <a:avLst/>
          </a:prstGeom>
        </p:spPr>
      </p:pic>
      <p:pic>
        <p:nvPicPr>
          <p:cNvPr id="10" name="Imagine 9">
            <a:extLst>
              <a:ext uri="{FF2B5EF4-FFF2-40B4-BE49-F238E27FC236}">
                <a16:creationId xmlns:a16="http://schemas.microsoft.com/office/drawing/2014/main" id="{BCD36FE7-7EC7-1EB2-71F4-4F0A4FF1E24D}"/>
              </a:ext>
            </a:extLst>
          </p:cNvPr>
          <p:cNvPicPr>
            <a:picLocks noChangeAspect="1"/>
          </p:cNvPicPr>
          <p:nvPr/>
        </p:nvPicPr>
        <p:blipFill>
          <a:blip r:embed="rId3"/>
          <a:stretch>
            <a:fillRect/>
          </a:stretch>
        </p:blipFill>
        <p:spPr>
          <a:xfrm>
            <a:off x="4955664" y="2109074"/>
            <a:ext cx="3877188" cy="2921713"/>
          </a:xfrm>
          <a:prstGeom prst="rect">
            <a:avLst/>
          </a:prstGeom>
        </p:spPr>
      </p:pic>
    </p:spTree>
    <p:extLst>
      <p:ext uri="{BB962C8B-B14F-4D97-AF65-F5344CB8AC3E}">
        <p14:creationId xmlns:p14="http://schemas.microsoft.com/office/powerpoint/2010/main" val="1483249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buFont typeface="Wingdings" panose="05000000000000000000" pitchFamily="2" charset="2"/>
              <a:buChar char="Ø"/>
            </a:pPr>
            <a:r>
              <a:rPr lang="ro-RO" sz="1200" b="1" i="0" dirty="0">
                <a:solidFill>
                  <a:schemeClr val="tx2"/>
                </a:solidFill>
                <a:effectLst/>
                <a:latin typeface="Times New Roman" panose="02020603050405020304" pitchFamily="18" charset="0"/>
                <a:cs typeface="Times New Roman" panose="02020603050405020304" pitchFamily="18" charset="0"/>
              </a:rPr>
              <a:t>03 aprilie 2024 </a:t>
            </a:r>
            <a:r>
              <a:rPr lang="ro-RO" sz="1200" b="0" i="0" dirty="0">
                <a:solidFill>
                  <a:schemeClr val="tx2"/>
                </a:solidFill>
                <a:effectLst/>
                <a:latin typeface="Times New Roman" panose="02020603050405020304" pitchFamily="18" charset="0"/>
                <a:cs typeface="Times New Roman" panose="02020603050405020304" pitchFamily="18" charset="0"/>
              </a:rPr>
              <a:t>-  reprezentanții Judecătoriei Ungheni au participat la o ședință de lucru organizată de Procuratura teritorială Ungheni.</a:t>
            </a:r>
            <a:br>
              <a:rPr lang="ro-RO" sz="1200" dirty="0">
                <a:solidFill>
                  <a:schemeClr val="tx2"/>
                </a:solidFill>
                <a:latin typeface="Times New Roman" panose="02020603050405020304" pitchFamily="18" charset="0"/>
                <a:cs typeface="Times New Roman" panose="02020603050405020304" pitchFamily="18" charset="0"/>
              </a:rPr>
            </a:br>
            <a:r>
              <a:rPr lang="ro-RO" sz="1200" b="0" i="0" dirty="0">
                <a:solidFill>
                  <a:schemeClr val="tx2"/>
                </a:solidFill>
                <a:effectLst/>
                <a:latin typeface="Times New Roman" panose="02020603050405020304" pitchFamily="18" charset="0"/>
                <a:cs typeface="Times New Roman" panose="02020603050405020304" pitchFamily="18" charset="0"/>
              </a:rPr>
              <a:t>Scopul acestei întruniri a fost menținerea unei bune și durabile colaborări între instituțiile vizate.</a:t>
            </a:r>
            <a:br>
              <a:rPr lang="ro-RO" sz="1200" dirty="0">
                <a:solidFill>
                  <a:schemeClr val="tx2"/>
                </a:solidFill>
                <a:latin typeface="Times New Roman" panose="02020603050405020304" pitchFamily="18" charset="0"/>
                <a:cs typeface="Times New Roman" panose="02020603050405020304" pitchFamily="18" charset="0"/>
              </a:rPr>
            </a:br>
            <a:r>
              <a:rPr lang="ro-RO" sz="1200" b="0" i="0" dirty="0">
                <a:solidFill>
                  <a:schemeClr val="tx2"/>
                </a:solidFill>
                <a:effectLst/>
                <a:latin typeface="Times New Roman" panose="02020603050405020304" pitchFamily="18" charset="0"/>
                <a:cs typeface="Times New Roman" panose="02020603050405020304" pitchFamily="18" charset="0"/>
              </a:rPr>
              <a:t>La acest eveniment a participat și Adjunctul Procurorului General, Sergiu </a:t>
            </a:r>
            <a:r>
              <a:rPr lang="ro-RO" sz="1200" b="0" i="0" dirty="0" err="1">
                <a:solidFill>
                  <a:schemeClr val="tx2"/>
                </a:solidFill>
                <a:effectLst/>
                <a:latin typeface="Times New Roman" panose="02020603050405020304" pitchFamily="18" charset="0"/>
                <a:cs typeface="Times New Roman" panose="02020603050405020304" pitchFamily="18" charset="0"/>
              </a:rPr>
              <a:t>Brigai</a:t>
            </a:r>
            <a:r>
              <a:rPr lang="ro-RO" sz="1200" b="0" i="0" dirty="0">
                <a:solidFill>
                  <a:schemeClr val="tx2"/>
                </a:solidFill>
                <a:effectLst/>
                <a:latin typeface="Times New Roman" panose="02020603050405020304" pitchFamily="18" charset="0"/>
                <a:cs typeface="Times New Roman" panose="02020603050405020304" pitchFamily="18" charset="0"/>
              </a:rPr>
              <a:t>.</a:t>
            </a:r>
            <a:br>
              <a:rPr lang="ro-RO" sz="1200" dirty="0">
                <a:solidFill>
                  <a:schemeClr val="tx2"/>
                </a:solidFill>
                <a:latin typeface="Times New Roman" panose="02020603050405020304" pitchFamily="18" charset="0"/>
                <a:cs typeface="Times New Roman" panose="02020603050405020304" pitchFamily="18" charset="0"/>
              </a:rPr>
            </a:br>
            <a:r>
              <a:rPr lang="ro-RO" sz="1200" b="0" i="0" dirty="0">
                <a:solidFill>
                  <a:schemeClr val="tx2"/>
                </a:solidFill>
                <a:effectLst/>
                <a:latin typeface="Times New Roman" panose="02020603050405020304" pitchFamily="18" charset="0"/>
                <a:cs typeface="Times New Roman" panose="02020603050405020304" pitchFamily="18" charset="0"/>
              </a:rPr>
              <a:t>În cadrul ședinței</a:t>
            </a:r>
            <a:r>
              <a:rPr lang="en-US" sz="1200" b="0" i="0" dirty="0">
                <a:solidFill>
                  <a:schemeClr val="tx2"/>
                </a:solidFill>
                <a:effectLst/>
                <a:latin typeface="Times New Roman" panose="02020603050405020304" pitchFamily="18" charset="0"/>
                <a:cs typeface="Times New Roman" panose="02020603050405020304" pitchFamily="18" charset="0"/>
              </a:rPr>
              <a:t>,</a:t>
            </a:r>
            <a:r>
              <a:rPr lang="ro-RO" sz="1200" b="0" i="0" dirty="0">
                <a:solidFill>
                  <a:schemeClr val="tx2"/>
                </a:solidFill>
                <a:effectLst/>
                <a:latin typeface="Times New Roman" panose="02020603050405020304" pitchFamily="18" charset="0"/>
                <a:cs typeface="Times New Roman" panose="02020603050405020304" pitchFamily="18" charset="0"/>
              </a:rPr>
              <a:t> participanții au discutat subiecte ce țin de aplicarea noilor modificări ale Codului de procedură penală ce vizează audierea minorilor în condiții speciale, audierea participanților la procesul penal prin intermediul teleconferinței, rejudecarea cauzelor penale și limitele acesteia, precum și motivele ce duc la tergiversarea judecării cauzei și efectele acesteia asupra actului de justiție.</a:t>
            </a:r>
            <a:br>
              <a:rPr lang="ro-RO" sz="1200" dirty="0">
                <a:solidFill>
                  <a:schemeClr val="tx2"/>
                </a:solidFill>
                <a:latin typeface="Times New Roman" panose="02020603050405020304" pitchFamily="18" charset="0"/>
                <a:cs typeface="Times New Roman" panose="02020603050405020304" pitchFamily="18" charset="0"/>
              </a:rPr>
            </a:br>
            <a:r>
              <a:rPr lang="ro-RO" sz="1200" b="0" i="0" dirty="0">
                <a:solidFill>
                  <a:schemeClr val="tx2"/>
                </a:solidFill>
                <a:effectLst/>
                <a:latin typeface="Times New Roman" panose="02020603050405020304" pitchFamily="18" charset="0"/>
                <a:cs typeface="Times New Roman" panose="02020603050405020304" pitchFamily="18" charset="0"/>
              </a:rPr>
              <a:t>Totodată, au fost discutate provocările și problemele întâmpinate în procesul de examinare a dosarelor penale, dar și soluțiile necesare pentru depășirea lor.</a:t>
            </a:r>
            <a:br>
              <a:rPr lang="ro-RO" sz="1200" dirty="0">
                <a:solidFill>
                  <a:schemeClr val="tx2"/>
                </a:solidFill>
                <a:latin typeface="Times New Roman" panose="02020603050405020304" pitchFamily="18" charset="0"/>
                <a:cs typeface="Times New Roman" panose="02020603050405020304" pitchFamily="18" charset="0"/>
              </a:rPr>
            </a:br>
            <a:br>
              <a:rPr lang="ro-RO" sz="2400" dirty="0">
                <a:latin typeface="Times New Roman" panose="02020603050405020304" pitchFamily="18" charset="0"/>
                <a:cs typeface="Times New Roman" panose="02020603050405020304" pitchFamily="18" charset="0"/>
              </a:rPr>
            </a:br>
            <a:r>
              <a:rPr lang="ro-RO" sz="2400" b="0" i="0" dirty="0">
                <a:solidFill>
                  <a:srgbClr val="393F4C"/>
                </a:solidFill>
                <a:effectLst/>
                <a:latin typeface="Times New Roman" panose="02020603050405020304" pitchFamily="18" charset="0"/>
                <a:cs typeface="Times New Roman" panose="02020603050405020304" pitchFamily="18" charset="0"/>
              </a:rPr>
              <a:t> </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35</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8" name="Imagine 7">
            <a:extLst>
              <a:ext uri="{FF2B5EF4-FFF2-40B4-BE49-F238E27FC236}">
                <a16:creationId xmlns:a16="http://schemas.microsoft.com/office/drawing/2014/main" id="{1E77760B-3E6D-4222-EC0A-A1432585ED1E}"/>
              </a:ext>
            </a:extLst>
          </p:cNvPr>
          <p:cNvPicPr>
            <a:picLocks noChangeAspect="1"/>
          </p:cNvPicPr>
          <p:nvPr/>
        </p:nvPicPr>
        <p:blipFill>
          <a:blip r:embed="rId2"/>
          <a:stretch>
            <a:fillRect/>
          </a:stretch>
        </p:blipFill>
        <p:spPr>
          <a:xfrm>
            <a:off x="2286001" y="2842954"/>
            <a:ext cx="5080617" cy="2071213"/>
          </a:xfrm>
          <a:prstGeom prst="rect">
            <a:avLst/>
          </a:prstGeom>
        </p:spPr>
      </p:pic>
    </p:spTree>
    <p:extLst>
      <p:ext uri="{BB962C8B-B14F-4D97-AF65-F5344CB8AC3E}">
        <p14:creationId xmlns:p14="http://schemas.microsoft.com/office/powerpoint/2010/main" val="3404953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6" y="1240890"/>
            <a:ext cx="8839203" cy="3673277"/>
          </a:xfrm>
        </p:spPr>
        <p:txBody>
          <a:bodyPr>
            <a:normAutofit/>
          </a:bodyPr>
          <a:lstStyle/>
          <a:p>
            <a:pPr algn="just">
              <a:buFont typeface="Wingdings" panose="05000000000000000000" pitchFamily="2" charset="2"/>
              <a:buChar char="Ø"/>
            </a:pPr>
            <a:r>
              <a:rPr lang="ro-RO" sz="1400" b="1" i="0" dirty="0">
                <a:solidFill>
                  <a:schemeClr val="tx2"/>
                </a:solidFill>
                <a:effectLst/>
                <a:latin typeface="Times New Roman" panose="02020603050405020304" pitchFamily="18" charset="0"/>
                <a:cs typeface="Times New Roman" panose="02020603050405020304" pitchFamily="18" charset="0"/>
              </a:rPr>
              <a:t>17-18 mai 2024 </a:t>
            </a:r>
            <a:r>
              <a:rPr lang="ro-RO" sz="1400" b="0" i="0" dirty="0">
                <a:solidFill>
                  <a:schemeClr val="tx2"/>
                </a:solidFill>
                <a:effectLst/>
                <a:latin typeface="Times New Roman" panose="02020603050405020304" pitchFamily="18" charset="0"/>
                <a:cs typeface="Times New Roman" panose="02020603050405020304" pitchFamily="18" charset="0"/>
              </a:rPr>
              <a:t>-  </a:t>
            </a:r>
            <a:r>
              <a:rPr lang="ro-RO" sz="1400" dirty="0">
                <a:solidFill>
                  <a:schemeClr val="tx2"/>
                </a:solidFill>
                <a:latin typeface="Times New Roman" panose="02020603050405020304" pitchFamily="18" charset="0"/>
                <a:cs typeface="Times New Roman" panose="02020603050405020304" pitchFamily="18" charset="0"/>
              </a:rPr>
              <a:t>L</a:t>
            </a:r>
            <a:r>
              <a:rPr lang="ro-RO" sz="1400" b="0" i="0" dirty="0">
                <a:solidFill>
                  <a:schemeClr val="tx2"/>
                </a:solidFill>
                <a:effectLst/>
                <a:latin typeface="Times New Roman" panose="02020603050405020304" pitchFamily="18" charset="0"/>
                <a:cs typeface="Times New Roman" panose="02020603050405020304" pitchFamily="18" charset="0"/>
              </a:rPr>
              <a:t>a Iași s-a desfășurat Conferința regională ”Aspecte privind competența specializată în materie civilă și penală din prisma normelor procedurale și de organizare judecătorească”. La conferința data</a:t>
            </a:r>
            <a:r>
              <a:rPr lang="en-US" sz="1400" b="0" i="0" dirty="0">
                <a:solidFill>
                  <a:schemeClr val="tx2"/>
                </a:solidFill>
                <a:effectLst/>
                <a:latin typeface="Times New Roman" panose="02020603050405020304" pitchFamily="18" charset="0"/>
                <a:cs typeface="Times New Roman" panose="02020603050405020304" pitchFamily="18" charset="0"/>
              </a:rPr>
              <a:t>,</a:t>
            </a:r>
            <a:r>
              <a:rPr lang="ro-RO" sz="1400" b="0" i="0" dirty="0">
                <a:solidFill>
                  <a:schemeClr val="tx2"/>
                </a:solidFill>
                <a:effectLst/>
                <a:latin typeface="Times New Roman" panose="02020603050405020304" pitchFamily="18" charset="0"/>
                <a:cs typeface="Times New Roman" panose="02020603050405020304" pitchFamily="18" charset="0"/>
              </a:rPr>
              <a:t> au participat membrii CSM, judecători</a:t>
            </a:r>
            <a:r>
              <a:rPr lang="en-US" sz="1400" b="0" i="0" dirty="0">
                <a:solidFill>
                  <a:schemeClr val="tx2"/>
                </a:solidFill>
                <a:effectLst/>
                <a:latin typeface="Times New Roman" panose="02020603050405020304" pitchFamily="18" charset="0"/>
                <a:cs typeface="Times New Roman" panose="02020603050405020304" pitchFamily="18" charset="0"/>
              </a:rPr>
              <a:t>, </a:t>
            </a:r>
            <a:r>
              <a:rPr lang="en-US" sz="1400" b="0" i="0" dirty="0" err="1">
                <a:solidFill>
                  <a:schemeClr val="tx2"/>
                </a:solidFill>
                <a:effectLst/>
                <a:latin typeface="Times New Roman" panose="02020603050405020304" pitchFamily="18" charset="0"/>
                <a:cs typeface="Times New Roman" panose="02020603050405020304" pitchFamily="18" charset="0"/>
              </a:rPr>
              <a:t>grefieri</a:t>
            </a:r>
            <a:r>
              <a:rPr lang="en-US" sz="1400" b="0" i="0" dirty="0">
                <a:solidFill>
                  <a:schemeClr val="tx2"/>
                </a:solidFill>
                <a:effectLst/>
                <a:latin typeface="Times New Roman" panose="02020603050405020304" pitchFamily="18" charset="0"/>
                <a:cs typeface="Times New Roman" panose="02020603050405020304" pitchFamily="18" charset="0"/>
              </a:rPr>
              <a:t> </a:t>
            </a:r>
            <a:r>
              <a:rPr lang="en-US" sz="1400" b="0" i="0" dirty="0" err="1">
                <a:solidFill>
                  <a:schemeClr val="tx2"/>
                </a:solidFill>
                <a:effectLst/>
                <a:latin typeface="Times New Roman" panose="02020603050405020304" pitchFamily="18" charset="0"/>
                <a:cs typeface="Times New Roman" panose="02020603050405020304" pitchFamily="18" charset="0"/>
              </a:rPr>
              <a:t>și</a:t>
            </a:r>
            <a:r>
              <a:rPr lang="en-US" sz="1400" b="0" i="0" dirty="0">
                <a:solidFill>
                  <a:schemeClr val="tx2"/>
                </a:solidFill>
                <a:effectLst/>
                <a:latin typeface="Times New Roman" panose="02020603050405020304" pitchFamily="18" charset="0"/>
                <a:cs typeface="Times New Roman" panose="02020603050405020304" pitchFamily="18" charset="0"/>
              </a:rPr>
              <a:t> </a:t>
            </a:r>
            <a:r>
              <a:rPr lang="en-US" sz="1400" b="0" i="0" dirty="0" err="1">
                <a:solidFill>
                  <a:schemeClr val="tx2"/>
                </a:solidFill>
                <a:effectLst/>
                <a:latin typeface="Times New Roman" panose="02020603050405020304" pitchFamily="18" charset="0"/>
                <a:cs typeface="Times New Roman" panose="02020603050405020304" pitchFamily="18" charset="0"/>
              </a:rPr>
              <a:t>asistenți</a:t>
            </a:r>
            <a:r>
              <a:rPr lang="en-US" sz="1400" b="0" i="0" dirty="0">
                <a:solidFill>
                  <a:schemeClr val="tx2"/>
                </a:solidFill>
                <a:effectLst/>
                <a:latin typeface="Times New Roman" panose="02020603050405020304" pitchFamily="18" charset="0"/>
                <a:cs typeface="Times New Roman" panose="02020603050405020304" pitchFamily="18" charset="0"/>
              </a:rPr>
              <a:t> </a:t>
            </a:r>
            <a:r>
              <a:rPr lang="ro-RO" sz="1400" b="0" i="0" dirty="0">
                <a:solidFill>
                  <a:schemeClr val="tx2"/>
                </a:solidFill>
                <a:effectLst/>
                <a:latin typeface="Times New Roman" panose="02020603050405020304" pitchFamily="18" charset="0"/>
                <a:cs typeface="Times New Roman" panose="02020603050405020304" pitchFamily="18" charset="0"/>
              </a:rPr>
              <a:t>de la Judecătoria Ungheni</a:t>
            </a:r>
            <a:r>
              <a:rPr lang="en-US" sz="1400" b="0" i="0" dirty="0">
                <a:solidFill>
                  <a:schemeClr val="tx2"/>
                </a:solidFill>
                <a:effectLst/>
                <a:latin typeface="Times New Roman" panose="02020603050405020304" pitchFamily="18" charset="0"/>
                <a:cs typeface="Times New Roman" panose="02020603050405020304" pitchFamily="18" charset="0"/>
              </a:rPr>
              <a:t>, precum</a:t>
            </a:r>
            <a:r>
              <a:rPr lang="ro-RO" sz="1400" b="0" i="0" dirty="0">
                <a:solidFill>
                  <a:schemeClr val="tx2"/>
                </a:solidFill>
                <a:effectLst/>
                <a:latin typeface="Times New Roman" panose="02020603050405020304" pitchFamily="18" charset="0"/>
                <a:cs typeface="Times New Roman" panose="02020603050405020304" pitchFamily="18" charset="0"/>
              </a:rPr>
              <a:t> și judecători de la Judecătoria, Tribunalul și Curtea de Apel Iași.</a:t>
            </a:r>
            <a:r>
              <a:rPr lang="ro-RO" sz="2400" b="0" i="0" dirty="0">
                <a:solidFill>
                  <a:schemeClr val="tx2"/>
                </a:solidFill>
                <a:effectLst/>
                <a:latin typeface="Times New Roman" panose="02020603050405020304" pitchFamily="18" charset="0"/>
                <a:cs typeface="Times New Roman" panose="02020603050405020304" pitchFamily="18" charset="0"/>
              </a:rPr>
              <a:t> </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36</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6" name="Imagine 5">
            <a:extLst>
              <a:ext uri="{FF2B5EF4-FFF2-40B4-BE49-F238E27FC236}">
                <a16:creationId xmlns:a16="http://schemas.microsoft.com/office/drawing/2014/main" id="{C6616C52-49B0-7C77-1F34-590ACC7F31CB}"/>
              </a:ext>
            </a:extLst>
          </p:cNvPr>
          <p:cNvPicPr>
            <a:picLocks noChangeAspect="1"/>
          </p:cNvPicPr>
          <p:nvPr/>
        </p:nvPicPr>
        <p:blipFill>
          <a:blip r:embed="rId2"/>
          <a:stretch>
            <a:fillRect/>
          </a:stretch>
        </p:blipFill>
        <p:spPr>
          <a:xfrm>
            <a:off x="290793" y="2448922"/>
            <a:ext cx="4699000" cy="2114550"/>
          </a:xfrm>
          <a:prstGeom prst="rect">
            <a:avLst/>
          </a:prstGeom>
        </p:spPr>
      </p:pic>
      <p:pic>
        <p:nvPicPr>
          <p:cNvPr id="10" name="Imagine 9">
            <a:extLst>
              <a:ext uri="{FF2B5EF4-FFF2-40B4-BE49-F238E27FC236}">
                <a16:creationId xmlns:a16="http://schemas.microsoft.com/office/drawing/2014/main" id="{7EFB8B87-9B75-44D5-FB66-FAD7C39116CF}"/>
              </a:ext>
            </a:extLst>
          </p:cNvPr>
          <p:cNvPicPr>
            <a:picLocks noChangeAspect="1"/>
          </p:cNvPicPr>
          <p:nvPr/>
        </p:nvPicPr>
        <p:blipFill>
          <a:blip r:embed="rId3"/>
          <a:stretch>
            <a:fillRect/>
          </a:stretch>
        </p:blipFill>
        <p:spPr>
          <a:xfrm>
            <a:off x="5128190" y="2257225"/>
            <a:ext cx="3671934" cy="2594761"/>
          </a:xfrm>
          <a:prstGeom prst="rect">
            <a:avLst/>
          </a:prstGeom>
        </p:spPr>
      </p:pic>
    </p:spTree>
    <p:extLst>
      <p:ext uri="{BB962C8B-B14F-4D97-AF65-F5344CB8AC3E}">
        <p14:creationId xmlns:p14="http://schemas.microsoft.com/office/powerpoint/2010/main" val="3079292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7" y="1240890"/>
            <a:ext cx="8762998" cy="3673277"/>
          </a:xfrm>
        </p:spPr>
        <p:txBody>
          <a:bodyPr>
            <a:normAutofit/>
          </a:bodyPr>
          <a:lstStyle/>
          <a:p>
            <a:pPr marL="0" indent="0" algn="just">
              <a:buNone/>
            </a:pPr>
            <a:r>
              <a:rPr lang="ro-RO" sz="1200" b="1" i="0" dirty="0">
                <a:solidFill>
                  <a:schemeClr val="tx2"/>
                </a:solidFill>
                <a:effectLst/>
                <a:latin typeface="Times New Roman" panose="02020603050405020304" pitchFamily="18" charset="0"/>
                <a:cs typeface="Times New Roman" panose="02020603050405020304" pitchFamily="18" charset="0"/>
              </a:rPr>
              <a:t>22 mai 2024 </a:t>
            </a:r>
            <a:r>
              <a:rPr lang="ro-RO" sz="1200" b="0" i="0" dirty="0">
                <a:solidFill>
                  <a:schemeClr val="tx2"/>
                </a:solidFill>
                <a:effectLst/>
                <a:latin typeface="Times New Roman" panose="02020603050405020304" pitchFamily="18" charset="0"/>
                <a:cs typeface="Times New Roman" panose="02020603050405020304" pitchFamily="18" charset="0"/>
              </a:rPr>
              <a:t>-  Judecătoria Ungheni a fost gazda primei ședințe a membrilor Grupului de coordonare a Consiliului Superior al Magistraturii pentru implementarea standardelor minime de calitate în activitatea judecătoriilor și curților de apel</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Acest eveniment a avut drept scop de a familiariza instanțele de judecată despre modalitatea de implementare a prevederilor Regulamentului privind standardele minime de calitate privind activitatea organizatorică și administrativă a judecătoriilor și curților de apel, aprobat prin hotărârea Consiliului Superior al Magistraturii nr. 457/29 din 18 octombrie 2023.          </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 Potrivit acestui act normative</a:t>
            </a:r>
            <a:r>
              <a:rPr lang="en-US" sz="1200" b="0" i="0" dirty="0">
                <a:solidFill>
                  <a:schemeClr val="tx2"/>
                </a:solidFill>
                <a:effectLst/>
                <a:latin typeface="Times New Roman" panose="02020603050405020304" pitchFamily="18" charset="0"/>
                <a:cs typeface="Times New Roman" panose="02020603050405020304" pitchFamily="18" charset="0"/>
              </a:rPr>
              <a:t>,</a:t>
            </a:r>
            <a:r>
              <a:rPr lang="ro-RO" sz="1200" b="0" i="0" dirty="0">
                <a:solidFill>
                  <a:schemeClr val="tx2"/>
                </a:solidFill>
                <a:effectLst/>
                <a:latin typeface="Times New Roman" panose="02020603050405020304" pitchFamily="18" charset="0"/>
                <a:cs typeface="Times New Roman" panose="02020603050405020304" pitchFamily="18" charset="0"/>
              </a:rPr>
              <a:t> judecătoriile și curțile de apel vor fi evaluate prin prisma a cinci domenii precum:</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1) Performanța instanțelor de judecată</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2) Servicii online</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3) Infrastructura instanțelor judecătorești</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4) Managementul calității</a:t>
            </a:r>
          </a:p>
          <a:p>
            <a:pPr marL="0" indent="0" algn="just">
              <a:buNone/>
            </a:pPr>
            <a:r>
              <a:rPr lang="ro-RO" sz="1200" b="0" i="0" dirty="0">
                <a:solidFill>
                  <a:schemeClr val="tx2"/>
                </a:solidFill>
                <a:effectLst/>
                <a:latin typeface="Times New Roman" panose="02020603050405020304" pitchFamily="18" charset="0"/>
                <a:cs typeface="Times New Roman" panose="02020603050405020304" pitchFamily="18" charset="0"/>
              </a:rPr>
              <a:t>5) Comunicarea cu mass-media și publicul larg</a:t>
            </a:r>
          </a:p>
          <a:p>
            <a:pPr marL="0" indent="0">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37</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13" name="Imagine 12">
            <a:extLst>
              <a:ext uri="{FF2B5EF4-FFF2-40B4-BE49-F238E27FC236}">
                <a16:creationId xmlns:a16="http://schemas.microsoft.com/office/drawing/2014/main" id="{B622F805-B575-165D-2B43-609062521333}"/>
              </a:ext>
            </a:extLst>
          </p:cNvPr>
          <p:cNvPicPr>
            <a:picLocks noChangeAspect="1"/>
          </p:cNvPicPr>
          <p:nvPr/>
        </p:nvPicPr>
        <p:blipFill>
          <a:blip r:embed="rId2"/>
          <a:stretch>
            <a:fillRect/>
          </a:stretch>
        </p:blipFill>
        <p:spPr>
          <a:xfrm>
            <a:off x="3642803" y="2592387"/>
            <a:ext cx="4718914" cy="2294572"/>
          </a:xfrm>
          <a:prstGeom prst="rect">
            <a:avLst/>
          </a:prstGeom>
        </p:spPr>
      </p:pic>
    </p:spTree>
    <p:extLst>
      <p:ext uri="{BB962C8B-B14F-4D97-AF65-F5344CB8AC3E}">
        <p14:creationId xmlns:p14="http://schemas.microsoft.com/office/powerpoint/2010/main" val="4086611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4654546" y="1201776"/>
            <a:ext cx="4260853" cy="3673277"/>
          </a:xfrm>
        </p:spPr>
        <p:txBody>
          <a:bodyPr>
            <a:normAutofit lnSpcReduction="10000"/>
          </a:bodyPr>
          <a:lstStyle/>
          <a:p>
            <a:pPr marL="0" indent="0" algn="just">
              <a:buNone/>
            </a:pPr>
            <a:r>
              <a:rPr lang="ro-RO" sz="1400" b="1" i="0" dirty="0">
                <a:solidFill>
                  <a:srgbClr val="050505"/>
                </a:solidFill>
                <a:effectLst/>
                <a:latin typeface="Times New Roman" panose="02020603050405020304" pitchFamily="18" charset="0"/>
                <a:cs typeface="Times New Roman" panose="02020603050405020304" pitchFamily="18" charset="0"/>
              </a:rPr>
              <a:t>   </a:t>
            </a:r>
            <a:r>
              <a:rPr lang="ro-RO" sz="1400" b="1" i="0" dirty="0">
                <a:solidFill>
                  <a:schemeClr val="tx2"/>
                </a:solidFill>
                <a:effectLst/>
                <a:latin typeface="Times New Roman" panose="02020603050405020304" pitchFamily="18" charset="0"/>
                <a:cs typeface="Times New Roman" panose="02020603050405020304" pitchFamily="18" charset="0"/>
              </a:rPr>
              <a:t>12 iunie 2024 </a:t>
            </a:r>
            <a:r>
              <a:rPr lang="ro-RO" sz="1400" i="0" dirty="0">
                <a:solidFill>
                  <a:schemeClr val="tx2"/>
                </a:solidFill>
                <a:effectLst/>
                <a:latin typeface="Times New Roman" panose="02020603050405020304" pitchFamily="18" charset="0"/>
                <a:cs typeface="Times New Roman" panose="02020603050405020304" pitchFamily="18" charset="0"/>
              </a:rPr>
              <a:t>- </a:t>
            </a:r>
            <a:r>
              <a:rPr lang="ro-RO" sz="1400" dirty="0">
                <a:solidFill>
                  <a:schemeClr val="tx2"/>
                </a:solidFill>
                <a:latin typeface="Times New Roman" panose="02020603050405020304" pitchFamily="18" charset="0"/>
                <a:cs typeface="Times New Roman" panose="02020603050405020304" pitchFamily="18" charset="0"/>
              </a:rPr>
              <a:t>l</a:t>
            </a:r>
            <a:r>
              <a:rPr lang="ro-RO" sz="1400" i="0" dirty="0">
                <a:solidFill>
                  <a:schemeClr val="tx2"/>
                </a:solidFill>
                <a:effectLst/>
                <a:latin typeface="Times New Roman" panose="02020603050405020304" pitchFamily="18" charset="0"/>
                <a:cs typeface="Times New Roman" panose="02020603050405020304" pitchFamily="18" charset="0"/>
              </a:rPr>
              <a:t>a sediul Judecătoriei Ungheni, s-a desfășurat o ședință comună cu participarea avocaților din circumscripțiile raioanelor Ungheni și Nisporeni.</a:t>
            </a:r>
          </a:p>
          <a:p>
            <a:pPr marL="0" indent="0" algn="just">
              <a:buNone/>
            </a:pPr>
            <a:r>
              <a:rPr lang="ro-RO" sz="1400" i="0" dirty="0">
                <a:solidFill>
                  <a:schemeClr val="tx2"/>
                </a:solidFill>
                <a:effectLst/>
                <a:latin typeface="Times New Roman" panose="02020603050405020304" pitchFamily="18" charset="0"/>
                <a:cs typeface="Times New Roman" panose="02020603050405020304" pitchFamily="18" charset="0"/>
              </a:rPr>
              <a:t>​  Întrunirea stabilită a avut drept subiect de discuție aspecte privind organizarea activității pentru o colaborare eficientă și durabilă, caracterizată printr-un schimb de bune practici între Judecătoria Ungheni și principalii actori care reprezintă interesele justițiabililor în instanța de judecată.</a:t>
            </a:r>
          </a:p>
          <a:p>
            <a:pPr marL="0" indent="0" algn="just">
              <a:buNone/>
            </a:pPr>
            <a:r>
              <a:rPr lang="ro-RO" sz="1400" i="0" dirty="0">
                <a:solidFill>
                  <a:schemeClr val="tx2"/>
                </a:solidFill>
                <a:effectLst/>
                <a:latin typeface="Times New Roman" panose="02020603050405020304" pitchFamily="18" charset="0"/>
                <a:cs typeface="Times New Roman" panose="02020603050405020304" pitchFamily="18" charset="0"/>
              </a:rPr>
              <a:t>   La ședință, au fost puse în discuție subiecte precum: utilitatea modalității de transmitere a cererilor de chemare în judecată și a actelor prin intermediul e-dosar, beneficiile desfășurării ședințelor de judecată prin sistemul de videoconferință, facilitarea și simplificarea procedurilor de plată a taxelor de stat și taxei de timbru efectuate exclusiv prin intermediul serviciului guvernamental de plăți electronice </a:t>
            </a:r>
            <a:r>
              <a:rPr lang="ro-RO" sz="1400" i="0" dirty="0" err="1">
                <a:solidFill>
                  <a:schemeClr val="tx2"/>
                </a:solidFill>
                <a:effectLst/>
                <a:latin typeface="Times New Roman" panose="02020603050405020304" pitchFamily="18" charset="0"/>
                <a:cs typeface="Times New Roman" panose="02020603050405020304" pitchFamily="18" charset="0"/>
              </a:rPr>
              <a:t>MPay</a:t>
            </a:r>
            <a:r>
              <a:rPr lang="ro-RO" sz="1400" i="0" dirty="0">
                <a:solidFill>
                  <a:schemeClr val="tx2"/>
                </a:solidFill>
                <a:effectLst/>
                <a:latin typeface="Times New Roman" panose="02020603050405020304" pitchFamily="18" charset="0"/>
                <a:cs typeface="Times New Roman" panose="02020603050405020304" pitchFamily="18" charset="0"/>
              </a:rPr>
              <a:t>.</a:t>
            </a:r>
          </a:p>
          <a:p>
            <a:pPr marL="0" indent="0" algn="l">
              <a:buNone/>
            </a:pPr>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38</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78556"/>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9" name="Imagine 8">
            <a:extLst>
              <a:ext uri="{FF2B5EF4-FFF2-40B4-BE49-F238E27FC236}">
                <a16:creationId xmlns:a16="http://schemas.microsoft.com/office/drawing/2014/main" id="{CBB2AD9F-5FA9-BAF0-A8D6-C8EB4139C5AC}"/>
              </a:ext>
            </a:extLst>
          </p:cNvPr>
          <p:cNvPicPr>
            <a:picLocks noChangeAspect="1"/>
          </p:cNvPicPr>
          <p:nvPr/>
        </p:nvPicPr>
        <p:blipFill>
          <a:blip r:embed="rId2"/>
          <a:stretch>
            <a:fillRect/>
          </a:stretch>
        </p:blipFill>
        <p:spPr>
          <a:xfrm>
            <a:off x="416984" y="1480283"/>
            <a:ext cx="4155016" cy="3116262"/>
          </a:xfrm>
          <a:prstGeom prst="rect">
            <a:avLst/>
          </a:prstGeom>
        </p:spPr>
      </p:pic>
    </p:spTree>
    <p:extLst>
      <p:ext uri="{BB962C8B-B14F-4D97-AF65-F5344CB8AC3E}">
        <p14:creationId xmlns:p14="http://schemas.microsoft.com/office/powerpoint/2010/main" val="231720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9" y="1075325"/>
            <a:ext cx="8839199" cy="1620425"/>
          </a:xfrm>
        </p:spPr>
        <p:txBody>
          <a:bodyPr>
            <a:normAutofit fontScale="25000" lnSpcReduction="20000"/>
          </a:bodyPr>
          <a:lstStyle/>
          <a:p>
            <a:pPr marL="0" indent="0" algn="just">
              <a:buNone/>
            </a:pPr>
            <a:r>
              <a:rPr lang="ro-RO" sz="5600" b="1" dirty="0">
                <a:solidFill>
                  <a:schemeClr val="tx2"/>
                </a:solidFill>
                <a:latin typeface="Times New Roman" panose="02020603050405020304" pitchFamily="18" charset="0"/>
                <a:cs typeface="Times New Roman" panose="02020603050405020304" pitchFamily="18" charset="0"/>
              </a:rPr>
              <a:t>    </a:t>
            </a:r>
            <a:r>
              <a:rPr lang="ro-RO" sz="4800" b="1" dirty="0">
                <a:solidFill>
                  <a:schemeClr val="tx2"/>
                </a:solidFill>
                <a:latin typeface="Times New Roman" panose="02020603050405020304" pitchFamily="18" charset="0"/>
                <a:cs typeface="Times New Roman" panose="02020603050405020304" pitchFamily="18" charset="0"/>
              </a:rPr>
              <a:t>La 24 octombrie 2024</a:t>
            </a:r>
            <a:r>
              <a:rPr lang="ro-RO" sz="4800" dirty="0">
                <a:solidFill>
                  <a:schemeClr val="tx2"/>
                </a:solidFill>
                <a:latin typeface="Times New Roman" panose="02020603050405020304" pitchFamily="18" charset="0"/>
                <a:cs typeface="Times New Roman" panose="02020603050405020304" pitchFamily="18" charset="0"/>
              </a:rPr>
              <a:t>, Judecătoria Ungheni a fost gazda unei vizite de lucru a reprezentanților Agenției de Administrare a Instanțelor Judecătorești din Letonia și Republica Moldova.</a:t>
            </a:r>
          </a:p>
          <a:p>
            <a:pPr marL="0" indent="0" algn="just">
              <a:buNone/>
            </a:pPr>
            <a:r>
              <a:rPr lang="ro-RO" sz="4800" dirty="0">
                <a:solidFill>
                  <a:schemeClr val="tx2"/>
                </a:solidFill>
                <a:latin typeface="Times New Roman" panose="02020603050405020304" pitchFamily="18" charset="0"/>
                <a:cs typeface="Times New Roman" panose="02020603050405020304" pitchFamily="18" charset="0"/>
              </a:rPr>
              <a:t>     În cadrul vizitei au fost discutate aspecte ce țin de similitudini, precum și diferențe dintre cele două instituții. Oaspeții au împărtășit experiențe și bune practici aplicate în sistemul judiciar leton prin facilitarea utilizării sistemului de digitalizare, implementarea Sistemului Informațional e-Dosar Judiciar, soluții de videoconferință în instanțe, managementul resurselor umane, administrarea sistemelor informaționale de stat.</a:t>
            </a:r>
          </a:p>
          <a:p>
            <a:pPr marL="0" indent="0" algn="just">
              <a:buNone/>
            </a:pPr>
            <a:r>
              <a:rPr lang="ro-RO" sz="4800" dirty="0">
                <a:solidFill>
                  <a:schemeClr val="tx2"/>
                </a:solidFill>
                <a:latin typeface="Times New Roman" panose="02020603050405020304" pitchFamily="18" charset="0"/>
                <a:cs typeface="Times New Roman" panose="02020603050405020304" pitchFamily="18" charset="0"/>
              </a:rPr>
              <a:t>     Alături de Președintele interimar al Judecătoriei Ungheni, Petru </a:t>
            </a:r>
            <a:r>
              <a:rPr lang="ro-RO" sz="4800" dirty="0" err="1">
                <a:solidFill>
                  <a:schemeClr val="tx2"/>
                </a:solidFill>
                <a:latin typeface="Times New Roman" panose="02020603050405020304" pitchFamily="18" charset="0"/>
                <a:cs typeface="Times New Roman" panose="02020603050405020304" pitchFamily="18" charset="0"/>
              </a:rPr>
              <a:t>Triboi</a:t>
            </a:r>
            <a:r>
              <a:rPr lang="ro-RO" sz="4800" dirty="0">
                <a:solidFill>
                  <a:schemeClr val="tx2"/>
                </a:solidFill>
                <a:latin typeface="Times New Roman" panose="02020603050405020304" pitchFamily="18" charset="0"/>
                <a:cs typeface="Times New Roman" panose="02020603050405020304" pitchFamily="18" charset="0"/>
              </a:rPr>
              <a:t>, și Șefa secretariatului, Anna Lari, oaspeții au parcurs un tur ghidat prin edificiul instituției. Au fost prezentate serviciile, sălile de judecată, sălile de așteptare, arhiva și alte compartimente din cadrul instanței.</a:t>
            </a:r>
            <a:br>
              <a:rPr lang="ro-RO" sz="4800" dirty="0">
                <a:solidFill>
                  <a:schemeClr val="tx2"/>
                </a:solidFill>
                <a:latin typeface="Times New Roman" panose="02020603050405020304" pitchFamily="18" charset="0"/>
                <a:cs typeface="Times New Roman" panose="02020603050405020304" pitchFamily="18" charset="0"/>
              </a:rPr>
            </a:br>
            <a:r>
              <a:rPr lang="ro-RO" sz="2400" b="0" i="0" dirty="0">
                <a:solidFill>
                  <a:schemeClr val="tx2"/>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39</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0" y="11179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228603" y="598643"/>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7719" y="2695752"/>
            <a:ext cx="2989282" cy="224196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8836" y="2695752"/>
            <a:ext cx="2989282" cy="2241961"/>
          </a:xfrm>
          <a:prstGeom prst="rect">
            <a:avLst/>
          </a:prstGeom>
        </p:spPr>
      </p:pic>
    </p:spTree>
    <p:extLst>
      <p:ext uri="{BB962C8B-B14F-4D97-AF65-F5344CB8AC3E}">
        <p14:creationId xmlns:p14="http://schemas.microsoft.com/office/powerpoint/2010/main" val="2980959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02310" y="1293017"/>
            <a:ext cx="4945941" cy="3119437"/>
          </a:xfrm>
        </p:spPr>
        <p:txBody>
          <a:bodyPr vert="horz" lIns="91440" tIns="45720" rIns="91440" bIns="45720" rtlCol="0" anchor="t">
            <a:normAutofit/>
          </a:bodyPr>
          <a:lstStyle/>
          <a:p>
            <a:pPr marL="229870" indent="-229870"/>
            <a:r>
              <a:rPr lang="ro-RO" sz="1400" b="1" dirty="0">
                <a:latin typeface="Arial" panose="020B0604020202020204" pitchFamily="34" charset="0"/>
                <a:cs typeface="Arial" panose="020B0604020202020204" pitchFamily="34" charset="0"/>
              </a:rPr>
              <a:t> </a:t>
            </a:r>
            <a:r>
              <a:rPr lang="ro-RO" sz="1800" dirty="0">
                <a:solidFill>
                  <a:schemeClr val="accent4">
                    <a:lumMod val="50000"/>
                    <a:lumOff val="50000"/>
                  </a:schemeClr>
                </a:solidFill>
                <a:latin typeface="Times New Roman" panose="02020603050405020304" pitchFamily="18" charset="0"/>
                <a:cs typeface="Times New Roman" panose="02020603050405020304" pitchFamily="18" charset="0"/>
              </a:rPr>
              <a:t>Activitatea </a:t>
            </a:r>
            <a:r>
              <a:rPr lang="ro-MD" sz="1800" kern="0" dirty="0">
                <a:solidFill>
                  <a:schemeClr val="accent4">
                    <a:lumMod val="50000"/>
                    <a:lumOff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1.1.2. Majorarea statelor de personal</a:t>
            </a:r>
          </a:p>
          <a:p>
            <a:pPr marL="0" indent="0">
              <a:buNone/>
            </a:pPr>
            <a:endParaRPr lang="ro-MD" sz="1800" kern="0" dirty="0">
              <a:solidFill>
                <a:schemeClr val="accent4">
                  <a:lumMod val="50000"/>
                  <a:lumOff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4025" lvl="1" indent="0" algn="just">
              <a:buNone/>
            </a:pPr>
            <a:r>
              <a:rPr lang="en-US" sz="1400" b="1" dirty="0" err="1">
                <a:solidFill>
                  <a:srgbClr val="002060"/>
                </a:solidFill>
                <a:latin typeface="Times New Roman" panose="02020603050405020304" pitchFamily="18" charset="0"/>
                <a:cs typeface="Times New Roman" panose="02020603050405020304" pitchFamily="18" charset="0"/>
              </a:rPr>
              <a:t>Odată</a:t>
            </a:r>
            <a:r>
              <a:rPr lang="en-US" sz="1400" b="1" dirty="0">
                <a:solidFill>
                  <a:srgbClr val="002060"/>
                </a:solidFill>
                <a:latin typeface="Times New Roman" panose="02020603050405020304" pitchFamily="18" charset="0"/>
                <a:cs typeface="Times New Roman" panose="02020603050405020304" pitchFamily="18" charset="0"/>
              </a:rPr>
              <a:t> cu </a:t>
            </a:r>
            <a:r>
              <a:rPr lang="en-US" sz="1400" b="1" dirty="0" err="1">
                <a:solidFill>
                  <a:srgbClr val="002060"/>
                </a:solidFill>
                <a:latin typeface="Times New Roman" panose="02020603050405020304" pitchFamily="18" charset="0"/>
                <a:cs typeface="Times New Roman" panose="02020603050405020304" pitchFamily="18" charset="0"/>
              </a:rPr>
              <a:t>soluționarea</a:t>
            </a:r>
            <a:r>
              <a:rPr lang="en-US" sz="1400" b="1" dirty="0">
                <a:solidFill>
                  <a:srgbClr val="002060"/>
                </a:solidFill>
                <a:latin typeface="Times New Roman" panose="02020603050405020304" pitchFamily="18" charset="0"/>
                <a:cs typeface="Times New Roman" panose="02020603050405020304" pitchFamily="18" charset="0"/>
              </a:rPr>
              <a:t> de </a:t>
            </a:r>
            <a:r>
              <a:rPr lang="en-US" sz="1400" b="1" dirty="0" err="1">
                <a:solidFill>
                  <a:srgbClr val="002060"/>
                </a:solidFill>
                <a:latin typeface="Times New Roman" panose="02020603050405020304" pitchFamily="18" charset="0"/>
                <a:cs typeface="Times New Roman" panose="02020603050405020304" pitchFamily="18" charset="0"/>
              </a:rPr>
              <a:t>către</a:t>
            </a:r>
            <a:r>
              <a:rPr lang="en-US" sz="1400" b="1" dirty="0">
                <a:solidFill>
                  <a:srgbClr val="002060"/>
                </a:solidFill>
                <a:latin typeface="Times New Roman" panose="02020603050405020304" pitchFamily="18" charset="0"/>
                <a:cs typeface="Times New Roman" panose="02020603050405020304" pitchFamily="18" charset="0"/>
              </a:rPr>
              <a:t> CSM a </a:t>
            </a:r>
            <a:r>
              <a:rPr lang="ro-RO" sz="1400" b="1" dirty="0">
                <a:solidFill>
                  <a:srgbClr val="002060"/>
                </a:solidFill>
                <a:latin typeface="Times New Roman" panose="02020603050405020304" pitchFamily="18" charset="0"/>
                <a:cs typeface="Times New Roman" panose="02020603050405020304" pitchFamily="18" charset="0"/>
              </a:rPr>
              <a:t>demersul</a:t>
            </a:r>
            <a:r>
              <a:rPr lang="en-US" sz="1400" b="1" dirty="0" err="1">
                <a:solidFill>
                  <a:srgbClr val="002060"/>
                </a:solidFill>
                <a:latin typeface="Times New Roman" panose="02020603050405020304" pitchFamily="18" charset="0"/>
                <a:cs typeface="Times New Roman" panose="02020603050405020304" pitchFamily="18" charset="0"/>
              </a:rPr>
              <a:t>ui</a:t>
            </a:r>
            <a:r>
              <a:rPr lang="ro-RO" sz="1400" b="1" dirty="0">
                <a:solidFill>
                  <a:srgbClr val="002060"/>
                </a:solidFill>
                <a:latin typeface="Times New Roman" panose="02020603050405020304" pitchFamily="18" charset="0"/>
                <a:cs typeface="Times New Roman" panose="02020603050405020304" pitchFamily="18" charset="0"/>
              </a:rPr>
              <a:t> cu privire la majorarea statelor de personal</a:t>
            </a:r>
            <a:r>
              <a:rPr lang="en-US" sz="1400" b="1" dirty="0">
                <a:solidFill>
                  <a:srgbClr val="002060"/>
                </a:solidFill>
                <a:latin typeface="Times New Roman" panose="02020603050405020304" pitchFamily="18" charset="0"/>
                <a:cs typeface="Times New Roman" panose="02020603050405020304" pitchFamily="18" charset="0"/>
              </a:rPr>
              <a:t>, au </a:t>
            </a:r>
            <a:r>
              <a:rPr lang="en-US" sz="1400" b="1" dirty="0" err="1">
                <a:solidFill>
                  <a:srgbClr val="002060"/>
                </a:solidFill>
                <a:latin typeface="Times New Roman" panose="02020603050405020304" pitchFamily="18" charset="0"/>
                <a:cs typeface="Times New Roman" panose="02020603050405020304" pitchFamily="18" charset="0"/>
              </a:rPr>
              <a:t>fost</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aprobate</a:t>
            </a:r>
            <a:r>
              <a:rPr lang="en-US" sz="1400" b="1" dirty="0">
                <a:solidFill>
                  <a:srgbClr val="002060"/>
                </a:solidFill>
                <a:latin typeface="Times New Roman" panose="02020603050405020304" pitchFamily="18" charset="0"/>
                <a:cs typeface="Times New Roman" panose="02020603050405020304" pitchFamily="18" charset="0"/>
              </a:rPr>
              <a:t> 2</a:t>
            </a:r>
            <a:r>
              <a:rPr lang="ro-RO"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unități</a:t>
            </a:r>
            <a:r>
              <a:rPr lang="en-US" sz="1400" b="1" dirty="0">
                <a:solidFill>
                  <a:srgbClr val="002060"/>
                </a:solidFill>
                <a:latin typeface="Times New Roman" panose="02020603050405020304" pitchFamily="18" charset="0"/>
                <a:cs typeface="Times New Roman" panose="02020603050405020304" pitchFamily="18" charset="0"/>
              </a:rPr>
              <a:t> de </a:t>
            </a:r>
            <a:r>
              <a:rPr lang="en-US" sz="1400" b="1" dirty="0" err="1">
                <a:solidFill>
                  <a:srgbClr val="002060"/>
                </a:solidFill>
                <a:latin typeface="Times New Roman" panose="02020603050405020304" pitchFamily="18" charset="0"/>
                <a:cs typeface="Times New Roman" panose="02020603050405020304" pitchFamily="18" charset="0"/>
              </a:rPr>
              <a:t>judecător</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unul</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dintre</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aceștia</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începându-și</a:t>
            </a:r>
            <a:r>
              <a:rPr lang="en-US" sz="1400" b="1" dirty="0">
                <a:solidFill>
                  <a:srgbClr val="002060"/>
                </a:solidFill>
                <a:latin typeface="Times New Roman" panose="02020603050405020304" pitchFamily="18" charset="0"/>
                <a:cs typeface="Times New Roman" panose="02020603050405020304" pitchFamily="18" charset="0"/>
              </a:rPr>
              <a:t> </a:t>
            </a:r>
            <a:r>
              <a:rPr lang="en-US" sz="1400" b="1" dirty="0" err="1">
                <a:solidFill>
                  <a:srgbClr val="002060"/>
                </a:solidFill>
                <a:latin typeface="Times New Roman" panose="02020603050405020304" pitchFamily="18" charset="0"/>
                <a:cs typeface="Times New Roman" panose="02020603050405020304" pitchFamily="18" charset="0"/>
              </a:rPr>
              <a:t>activitatea</a:t>
            </a:r>
            <a:r>
              <a:rPr lang="en-US" sz="1400" b="1" dirty="0">
                <a:solidFill>
                  <a:srgbClr val="002060"/>
                </a:solidFill>
                <a:latin typeface="Times New Roman" panose="02020603050405020304" pitchFamily="18" charset="0"/>
                <a:cs typeface="Times New Roman" panose="02020603050405020304" pitchFamily="18" charset="0"/>
              </a:rPr>
              <a:t> din </a:t>
            </a:r>
            <a:r>
              <a:rPr lang="en-US" sz="1400" b="1" dirty="0" err="1">
                <a:solidFill>
                  <a:srgbClr val="002060"/>
                </a:solidFill>
                <a:latin typeface="Times New Roman" panose="02020603050405020304" pitchFamily="18" charset="0"/>
                <a:cs typeface="Times New Roman" panose="02020603050405020304" pitchFamily="18" charset="0"/>
              </a:rPr>
              <a:t>septembrie</a:t>
            </a:r>
            <a:r>
              <a:rPr lang="en-US" sz="1400" b="1" dirty="0">
                <a:solidFill>
                  <a:srgbClr val="002060"/>
                </a:solidFill>
                <a:latin typeface="Times New Roman" panose="02020603050405020304" pitchFamily="18" charset="0"/>
                <a:cs typeface="Times New Roman" panose="02020603050405020304" pitchFamily="18" charset="0"/>
              </a:rPr>
              <a:t> 2024.</a:t>
            </a:r>
            <a:endParaRPr lang="ro-RO" sz="1400" b="1" dirty="0">
              <a:solidFill>
                <a:srgbClr val="002060"/>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4</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152401" y="98147"/>
            <a:ext cx="8839199" cy="699188"/>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ro-MD" sz="14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Obiectivul strategic 1.1: Reducerea volumului de muncă și a sarcinii per judecător</a:t>
            </a:r>
            <a:endParaRPr lang="en-US" sz="1400" dirty="0">
              <a:solidFill>
                <a:srgbClr val="651D32"/>
              </a:solidFill>
              <a:latin typeface="Arial" panose="020B0604020202020204" pitchFamily="34" charset="0"/>
              <a:cs typeface="Arial" panose="020B0604020202020204" pitchFamily="34" charset="0"/>
            </a:endParaRPr>
          </a:p>
        </p:txBody>
      </p:sp>
      <p:pic>
        <p:nvPicPr>
          <p:cNvPr id="9" name="Substituent conținut 8">
            <a:extLst>
              <a:ext uri="{FF2B5EF4-FFF2-40B4-BE49-F238E27FC236}">
                <a16:creationId xmlns:a16="http://schemas.microsoft.com/office/drawing/2014/main" id="{C0304298-8956-3C96-FDA5-4466B247E91B}"/>
              </a:ext>
            </a:extLst>
          </p:cNvPr>
          <p:cNvPicPr>
            <a:picLocks noGrp="1" noChangeAspect="1"/>
          </p:cNvPicPr>
          <p:nvPr>
            <p:ph sz="half" idx="2"/>
          </p:nvPr>
        </p:nvPicPr>
        <p:blipFill>
          <a:blip r:embed="rId2"/>
          <a:stretch>
            <a:fillRect/>
          </a:stretch>
        </p:blipFill>
        <p:spPr>
          <a:xfrm>
            <a:off x="5111750" y="1375567"/>
            <a:ext cx="3752849" cy="2730500"/>
          </a:xfrm>
          <a:prstGeom prst="rect">
            <a:avLst/>
          </a:prstGeom>
        </p:spPr>
      </p:pic>
    </p:spTree>
    <p:extLst>
      <p:ext uri="{BB962C8B-B14F-4D97-AF65-F5344CB8AC3E}">
        <p14:creationId xmlns:p14="http://schemas.microsoft.com/office/powerpoint/2010/main" val="626693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152399" y="1177713"/>
            <a:ext cx="8762998" cy="3673277"/>
          </a:xfrm>
        </p:spPr>
        <p:txBody>
          <a:bodyPr>
            <a:normAutofit/>
          </a:bodyPr>
          <a:lstStyle/>
          <a:p>
            <a:pPr algn="just">
              <a:buFont typeface="Wingdings" panose="05000000000000000000" pitchFamily="2" charset="2"/>
              <a:buChar char="Ø"/>
            </a:pPr>
            <a:r>
              <a:rPr lang="ro-RO" sz="1200" b="1" dirty="0">
                <a:solidFill>
                  <a:schemeClr val="tx2"/>
                </a:solidFill>
                <a:latin typeface="Times New Roman" panose="02020603050405020304" pitchFamily="18" charset="0"/>
                <a:cs typeface="Times New Roman" panose="02020603050405020304" pitchFamily="18" charset="0"/>
              </a:rPr>
              <a:t>La 01 noiembrie 2024, </a:t>
            </a:r>
            <a:r>
              <a:rPr lang="ro-RO" sz="1200" dirty="0">
                <a:solidFill>
                  <a:schemeClr val="tx2"/>
                </a:solidFill>
                <a:latin typeface="Times New Roman" panose="02020603050405020304" pitchFamily="18" charset="0"/>
                <a:cs typeface="Times New Roman" panose="02020603050405020304" pitchFamily="18" charset="0"/>
              </a:rPr>
              <a:t>a avut loc cel de-al nouăsprezecelea seminar de formare continuă româno-moldovenesc în baza parteneriatului dintre cele două instituții, cu desfășurare la sediul Judecătoriei Ungheni. La eveniment au participat reprezentanți din partea Tribunalului Iași și Judecătoria Ungheni, precum și un membru al Consiliului Superior al Magistraturii din Republica Moldova, iar tematica discuției s-a axat pe particularitățile fiecărui stat în ceea ce privește răspunderea disciplinară a magistraților, etică și integritate. Cu prilejul unui deceniu de colaborare și parteneriat, președinții celor două instanțe au acordat diplome participanților prezenți pentru motivarea, implicarea și aportul adus la consolidarea bunelor practici între Judecătoria Ungheni și Tribunalul Iași.</a:t>
            </a:r>
            <a:br>
              <a:rPr lang="ro-RO" sz="900" dirty="0">
                <a:solidFill>
                  <a:schemeClr val="tx2"/>
                </a:solidFill>
                <a:latin typeface="Times New Roman" panose="02020603050405020304" pitchFamily="18" charset="0"/>
                <a:cs typeface="Times New Roman" panose="02020603050405020304" pitchFamily="18" charset="0"/>
              </a:rPr>
            </a:br>
            <a:r>
              <a:rPr lang="ro-RO" sz="500" b="0" i="0" dirty="0">
                <a:solidFill>
                  <a:schemeClr val="tx2"/>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40</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401" y="181385"/>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401" y="654493"/>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78" y="2500589"/>
            <a:ext cx="3263899" cy="2447924"/>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2505350"/>
            <a:ext cx="3257551" cy="2443163"/>
          </a:xfrm>
          <a:prstGeom prst="rect">
            <a:avLst/>
          </a:prstGeom>
        </p:spPr>
      </p:pic>
    </p:spTree>
    <p:extLst>
      <p:ext uri="{BB962C8B-B14F-4D97-AF65-F5344CB8AC3E}">
        <p14:creationId xmlns:p14="http://schemas.microsoft.com/office/powerpoint/2010/main" val="2720340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16:creationId xmlns:a16="http://schemas.microsoft.com/office/drawing/2014/main" id="{A63BEEC9-3EEB-B937-2739-23D730429513}"/>
              </a:ext>
            </a:extLst>
          </p:cNvPr>
          <p:cNvSpPr>
            <a:spLocks noGrp="1"/>
          </p:cNvSpPr>
          <p:nvPr>
            <p:ph sz="half" idx="2"/>
          </p:nvPr>
        </p:nvSpPr>
        <p:spPr>
          <a:xfrm>
            <a:off x="76200" y="1214814"/>
            <a:ext cx="4670740" cy="3629825"/>
          </a:xfrm>
        </p:spPr>
        <p:txBody>
          <a:bodyPr>
            <a:normAutofit fontScale="40000" lnSpcReduction="20000"/>
          </a:bodyPr>
          <a:lstStyle/>
          <a:p>
            <a:pPr algn="just">
              <a:buFont typeface="Wingdings" panose="05000000000000000000" pitchFamily="2" charset="2"/>
              <a:buChar char="Ø"/>
            </a:pPr>
            <a:r>
              <a:rPr lang="en-US" sz="2500" b="1" dirty="0">
                <a:solidFill>
                  <a:schemeClr val="tx2"/>
                </a:solidFill>
                <a:latin typeface="Times New Roman" panose="02020603050405020304" pitchFamily="18" charset="0"/>
                <a:cs typeface="Times New Roman" panose="02020603050405020304" pitchFamily="18" charset="0"/>
              </a:rPr>
              <a:t>     </a:t>
            </a:r>
            <a:r>
              <a:rPr lang="ro-RO" sz="2500" b="1" dirty="0">
                <a:solidFill>
                  <a:schemeClr val="tx2"/>
                </a:solidFill>
                <a:latin typeface="Times New Roman" panose="02020603050405020304" pitchFamily="18" charset="0"/>
                <a:cs typeface="Times New Roman" panose="02020603050405020304" pitchFamily="18" charset="0"/>
              </a:rPr>
              <a:t>La 25 noiembrie 2024, </a:t>
            </a:r>
            <a:r>
              <a:rPr lang="ro-RO" sz="2500" dirty="0">
                <a:solidFill>
                  <a:schemeClr val="tx2"/>
                </a:solidFill>
                <a:latin typeface="Times New Roman" panose="02020603050405020304" pitchFamily="18" charset="0"/>
                <a:cs typeface="Times New Roman" panose="02020603050405020304" pitchFamily="18" charset="0"/>
              </a:rPr>
              <a:t>judecătorii și angajații Judecătoriei Ungheni au avut o întrevedere cu membrii delegației Organizației pentru Cooperare și Dezvoltare Economică (OCDE).</a:t>
            </a:r>
          </a:p>
          <a:p>
            <a:pPr algn="just">
              <a:buFont typeface="Wingdings" panose="05000000000000000000" pitchFamily="2" charset="2"/>
              <a:buChar char="Ø"/>
            </a:pPr>
            <a:r>
              <a:rPr lang="ro-RO" sz="2500" dirty="0">
                <a:solidFill>
                  <a:schemeClr val="tx2"/>
                </a:solidFill>
                <a:latin typeface="Times New Roman" panose="02020603050405020304" pitchFamily="18" charset="0"/>
                <a:cs typeface="Times New Roman" panose="02020603050405020304" pitchFamily="18" charset="0"/>
              </a:rPr>
              <a:t>     Misiunea acestei întrevederi a fost concentrată pe analiza funcțională a sectorului justiției în ansamblu, precum și îndeplinirea funcțiilor sale în atingerea obiectivului său de ,,a face dreptate”.</a:t>
            </a:r>
          </a:p>
          <a:p>
            <a:pPr algn="just">
              <a:buFont typeface="Wingdings" panose="05000000000000000000" pitchFamily="2" charset="2"/>
              <a:buChar char="Ø"/>
            </a:pPr>
            <a:r>
              <a:rPr lang="ro-RO" sz="2500" dirty="0">
                <a:solidFill>
                  <a:schemeClr val="tx2"/>
                </a:solidFill>
                <a:latin typeface="Times New Roman" panose="02020603050405020304" pitchFamily="18" charset="0"/>
                <a:cs typeface="Times New Roman" panose="02020603050405020304" pitchFamily="18" charset="0"/>
              </a:rPr>
              <a:t>     În cadrul acestei întâlniri au fost discutate aspecte ce țin nemijlocit de provocările cu care se confruntă sistemul judecătoresc din Republica Moldova. La fel, a fost analizat volumul de lucru al judecătorilor, implementarea sistemului informațional judiciar, precum și conlucrarea între instanțe pentru dezvoltarea calității serviciilor oferite în vederea creșterii eficienței sistemului judiciar din Republica Moldova.</a:t>
            </a:r>
          </a:p>
          <a:p>
            <a:pPr algn="just">
              <a:buFont typeface="Wingdings" panose="05000000000000000000" pitchFamily="2" charset="2"/>
              <a:buChar char="Ø"/>
            </a:pPr>
            <a:r>
              <a:rPr lang="ro-RO" sz="2500" dirty="0">
                <a:solidFill>
                  <a:schemeClr val="tx2"/>
                </a:solidFill>
                <a:latin typeface="Times New Roman" panose="02020603050405020304" pitchFamily="18" charset="0"/>
                <a:cs typeface="Times New Roman" panose="02020603050405020304" pitchFamily="18" charset="0"/>
              </a:rPr>
              <a:t>     La fel, au fost abordate problemele privind salarizarea judecătorilor și angajaților sistemului judiciar, precum și volumul de lucru în creștere. Totodată, reprezentanții instanței de judecată au venit cu propuneri concrete în rezolvarea acestor probleme.</a:t>
            </a:r>
          </a:p>
          <a:p>
            <a:pPr algn="just">
              <a:buFont typeface="Wingdings" panose="05000000000000000000" pitchFamily="2" charset="2"/>
              <a:buChar char="Ø"/>
            </a:pPr>
            <a:r>
              <a:rPr lang="ro-RO" sz="2500" dirty="0">
                <a:solidFill>
                  <a:schemeClr val="tx2"/>
                </a:solidFill>
                <a:latin typeface="Times New Roman" panose="02020603050405020304" pitchFamily="18" charset="0"/>
                <a:cs typeface="Times New Roman" panose="02020603050405020304" pitchFamily="18" charset="0"/>
              </a:rPr>
              <a:t>     Alături de președintele interimar al Judecătoriei Ungheni, Petru </a:t>
            </a:r>
            <a:r>
              <a:rPr lang="ro-RO" sz="2500" dirty="0" err="1">
                <a:solidFill>
                  <a:schemeClr val="tx2"/>
                </a:solidFill>
                <a:latin typeface="Times New Roman" panose="02020603050405020304" pitchFamily="18" charset="0"/>
                <a:cs typeface="Times New Roman" panose="02020603050405020304" pitchFamily="18" charset="0"/>
              </a:rPr>
              <a:t>Triboi</a:t>
            </a:r>
            <a:r>
              <a:rPr lang="ro-RO" sz="2500" dirty="0">
                <a:solidFill>
                  <a:schemeClr val="tx2"/>
                </a:solidFill>
                <a:latin typeface="Times New Roman" panose="02020603050405020304" pitchFamily="18" charset="0"/>
                <a:cs typeface="Times New Roman" panose="02020603050405020304" pitchFamily="18" charset="0"/>
              </a:rPr>
              <a:t>, echipa OCDE au făcut un tur ghidat prin edificiu, unde au fost prezentate serviciile, arhiva, camera de audiere a minorilor, ș.a.</a:t>
            </a:r>
          </a:p>
          <a:p>
            <a:pPr algn="just">
              <a:buFont typeface="Wingdings" panose="05000000000000000000" pitchFamily="2" charset="2"/>
              <a:buChar char="Ø"/>
            </a:pPr>
            <a:r>
              <a:rPr lang="ro-RO" sz="2500" dirty="0">
                <a:solidFill>
                  <a:schemeClr val="tx2"/>
                </a:solidFill>
                <a:latin typeface="Times New Roman" panose="02020603050405020304" pitchFamily="18" charset="0"/>
                <a:cs typeface="Times New Roman" panose="02020603050405020304" pitchFamily="18" charset="0"/>
              </a:rPr>
              <a:t>     Scopul misiunii OCDE este de a sprijini reforma din sectorul justiției, dar și întărirea unui sistem judiciar transparent, eficient și integru.</a:t>
            </a:r>
            <a:br>
              <a:rPr lang="ro-RO" sz="2500" dirty="0">
                <a:solidFill>
                  <a:schemeClr val="tx2"/>
                </a:solidFill>
                <a:latin typeface="Times New Roman" panose="02020603050405020304" pitchFamily="18" charset="0"/>
                <a:cs typeface="Times New Roman" panose="02020603050405020304" pitchFamily="18" charset="0"/>
              </a:rPr>
            </a:br>
            <a:r>
              <a:rPr lang="ro-RO" sz="4000" b="0" i="0" dirty="0">
                <a:solidFill>
                  <a:schemeClr val="tx2"/>
                </a:solidFill>
                <a:effectLst/>
                <a:latin typeface="Times New Roman" panose="02020603050405020304" pitchFamily="18" charset="0"/>
                <a:cs typeface="Times New Roman" panose="02020603050405020304" pitchFamily="18" charset="0"/>
              </a:rPr>
              <a:t> </a:t>
            </a:r>
          </a:p>
          <a:p>
            <a:endParaRPr lang="ro-RO" dirty="0"/>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41</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76200" y="96354"/>
            <a:ext cx="8839199" cy="582202"/>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2.1: Creșterea accesului publicului și mass-media la informația despre activitatea judecătoriei</a:t>
            </a:r>
            <a:endParaRPr lang="ro-RO" dirty="0">
              <a:solidFill>
                <a:schemeClr val="bg2">
                  <a:lumMod val="50000"/>
                </a:schemeClr>
              </a:solidFill>
            </a:endParaRPr>
          </a:p>
        </p:txBody>
      </p:sp>
      <p:sp>
        <p:nvSpPr>
          <p:cNvPr id="19" name="CasetăText 18">
            <a:extLst>
              <a:ext uri="{FF2B5EF4-FFF2-40B4-BE49-F238E27FC236}">
                <a16:creationId xmlns:a16="http://schemas.microsoft.com/office/drawing/2014/main" id="{752CD786-2C9E-E2ED-F888-D280AAC2288B}"/>
              </a:ext>
            </a:extLst>
          </p:cNvPr>
          <p:cNvSpPr txBox="1"/>
          <p:nvPr/>
        </p:nvSpPr>
        <p:spPr>
          <a:xfrm>
            <a:off x="152398" y="691594"/>
            <a:ext cx="8762998" cy="523220"/>
          </a:xfrm>
          <a:prstGeom prst="rect">
            <a:avLst/>
          </a:prstGeom>
          <a:noFill/>
        </p:spPr>
        <p:txBody>
          <a:bodyPr wrap="square">
            <a:spAutoFit/>
          </a:bodyPr>
          <a:lstStyle/>
          <a:p>
            <a:pPr algn="just"/>
            <a:r>
              <a:rPr lang="ro-RO" sz="1400" dirty="0">
                <a:solidFill>
                  <a:schemeClr val="accent5">
                    <a:lumMod val="50000"/>
                  </a:schemeClr>
                </a:solidFill>
                <a:latin typeface="Times New Roman" panose="02020603050405020304" pitchFamily="18" charset="0"/>
                <a:cs typeface="Times New Roman" panose="02020603050405020304" pitchFamily="18" charset="0"/>
              </a:rPr>
              <a:t>Activitatea</a:t>
            </a:r>
            <a:r>
              <a:rPr lang="ro-RO" sz="1400" dirty="0">
                <a:solidFill>
                  <a:schemeClr val="accent5">
                    <a:lumMod val="50000"/>
                  </a:schemeClr>
                </a:solidFill>
                <a:latin typeface="Arial" panose="020B0604020202020204" pitchFamily="34" charset="0"/>
                <a:cs typeface="Arial" panose="020B0604020202020204" pitchFamily="34" charset="0"/>
              </a:rPr>
              <a:t> </a:t>
            </a:r>
            <a:r>
              <a:rPr lang="ro-RO" sz="1400" dirty="0">
                <a:solidFill>
                  <a:schemeClr val="accent5">
                    <a:lumMod val="50000"/>
                  </a:schemeClr>
                </a:solidFill>
                <a:effectLst/>
                <a:latin typeface="Times New Roman" panose="02020603050405020304" pitchFamily="18" charset="0"/>
                <a:ea typeface="Calibri" panose="020F0502020204030204" pitchFamily="34" charset="0"/>
              </a:rPr>
              <a:t>2.1.5 </a:t>
            </a:r>
            <a:r>
              <a:rPr lang="ro-RO" sz="14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rPr>
              <a:t>Crearea unor platforme de comunicare pentru schimbul de experiență și bune practici cu instanțe naționale/internaționale</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326" y="1403797"/>
            <a:ext cx="3965684" cy="2974263"/>
          </a:xfrm>
          <a:prstGeom prst="rect">
            <a:avLst/>
          </a:prstGeom>
        </p:spPr>
      </p:pic>
    </p:spTree>
    <p:extLst>
      <p:ext uri="{BB962C8B-B14F-4D97-AF65-F5344CB8AC3E}">
        <p14:creationId xmlns:p14="http://schemas.microsoft.com/office/powerpoint/2010/main" val="326036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ADD8162A-3825-A28E-1E01-85E5FE45A6F9}"/>
              </a:ext>
            </a:extLst>
          </p:cNvPr>
          <p:cNvSpPr>
            <a:spLocks noGrp="1"/>
          </p:cNvSpPr>
          <p:nvPr>
            <p:ph sz="half" idx="1"/>
          </p:nvPr>
        </p:nvSpPr>
        <p:spPr>
          <a:xfrm>
            <a:off x="152402" y="619714"/>
            <a:ext cx="8839199" cy="356599"/>
          </a:xfrm>
        </p:spPr>
        <p:txBody>
          <a:bodyPr>
            <a:normAutofit/>
          </a:bodyPr>
          <a:lstStyle/>
          <a:p>
            <a:pPr algn="just"/>
            <a:r>
              <a:rPr lang="ro-RO" dirty="0">
                <a:effectLst/>
                <a:latin typeface="Times New Roman" panose="02020603050405020304" pitchFamily="18" charset="0"/>
                <a:ea typeface="Calibri" panose="020F0502020204030204" pitchFamily="34" charset="0"/>
              </a:rPr>
              <a:t>Activitatea 2.2.1. Identificarea problemelor privind accesul grupurilor vulnerabile la sediul judecătoriei </a:t>
            </a:r>
            <a:endParaRPr lang="ro-RO" sz="12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endParaRPr>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42</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399" y="1588"/>
            <a:ext cx="8839199" cy="672286"/>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2.2: Consolidarea accesului grupurilor vulnerabile la sediul judecătoriei</a:t>
            </a:r>
            <a:endParaRPr lang="ro-RO" dirty="0">
              <a:solidFill>
                <a:schemeClr val="bg2">
                  <a:lumMod val="50000"/>
                </a:schemeClr>
              </a:solidFill>
            </a:endParaRPr>
          </a:p>
        </p:txBody>
      </p:sp>
      <p:pic>
        <p:nvPicPr>
          <p:cNvPr id="10" name="Picture 8">
            <a:extLst>
              <a:ext uri="{FF2B5EF4-FFF2-40B4-BE49-F238E27FC236}">
                <a16:creationId xmlns:a16="http://schemas.microsoft.com/office/drawing/2014/main" id="{60F2F859-BD1A-318A-6484-9AD04ADC905F}"/>
              </a:ext>
            </a:extLst>
          </p:cNvPr>
          <p:cNvPicPr>
            <a:picLocks noChangeAspect="1"/>
          </p:cNvPicPr>
          <p:nvPr/>
        </p:nvPicPr>
        <p:blipFill>
          <a:blip r:embed="rId2"/>
          <a:stretch>
            <a:fillRect/>
          </a:stretch>
        </p:blipFill>
        <p:spPr>
          <a:xfrm>
            <a:off x="5939552" y="1977362"/>
            <a:ext cx="2866478" cy="2960351"/>
          </a:xfrm>
          <a:prstGeom prst="rect">
            <a:avLst/>
          </a:prstGeom>
        </p:spPr>
      </p:pic>
      <p:sp>
        <p:nvSpPr>
          <p:cNvPr id="8" name="TextBox 10">
            <a:extLst>
              <a:ext uri="{FF2B5EF4-FFF2-40B4-BE49-F238E27FC236}">
                <a16:creationId xmlns:a16="http://schemas.microsoft.com/office/drawing/2014/main" id="{5B53C4F6-D80E-F57A-1CFD-EB8FFC0248E8}"/>
              </a:ext>
            </a:extLst>
          </p:cNvPr>
          <p:cNvSpPr txBox="1"/>
          <p:nvPr/>
        </p:nvSpPr>
        <p:spPr>
          <a:xfrm>
            <a:off x="295273" y="979724"/>
            <a:ext cx="8553450" cy="842475"/>
          </a:xfrm>
          <a:prstGeom prst="rect">
            <a:avLst/>
          </a:prstGeom>
          <a:noFill/>
        </p:spPr>
        <p:txBody>
          <a:bodyPr wrap="square">
            <a:spAutoFit/>
          </a:bodyPr>
          <a:lstStyle/>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kumimoji="0" lang="ro-RO" sz="1000" b="1" i="0" u="none" strike="noStrike" kern="12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rPr>
              <a:t>La 20 februarie 2024, </a:t>
            </a:r>
            <a:r>
              <a:rPr kumimoji="0" lang="ro-RO" sz="1000" i="0" u="none" strike="noStrike" kern="12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rPr>
              <a:t>a fost publicat un material video informativ cu privire la accesibilitatea instanței judecătorești pentru grupurile vulnerabile. </a:t>
            </a: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q"/>
              <a:tabLst>
                <a:tab pos="457200" algn="l"/>
              </a:tabLst>
              <a:defRPr/>
            </a:pPr>
            <a:r>
              <a:rPr lang="ro-RO" sz="1000" b="1" dirty="0">
                <a:solidFill>
                  <a:schemeClr val="tx2"/>
                </a:solidFill>
                <a:latin typeface="Times New Roman" panose="02020603050405020304" pitchFamily="18" charset="0"/>
                <a:cs typeface="Times New Roman" panose="02020603050405020304" pitchFamily="18" charset="0"/>
              </a:rPr>
              <a:t>La </a:t>
            </a:r>
            <a:r>
              <a:rPr lang="ro-RO" sz="1000" b="1" i="0" dirty="0">
                <a:solidFill>
                  <a:schemeClr val="tx2"/>
                </a:solidFill>
                <a:effectLst/>
                <a:latin typeface="Times New Roman" panose="02020603050405020304" pitchFamily="18" charset="0"/>
                <a:cs typeface="Times New Roman" panose="02020603050405020304" pitchFamily="18" charset="0"/>
              </a:rPr>
              <a:t>24 iunie 2024 </a:t>
            </a:r>
            <a:r>
              <a:rPr lang="ro-RO" sz="1000" b="0" i="0" dirty="0">
                <a:solidFill>
                  <a:schemeClr val="tx2"/>
                </a:solidFill>
                <a:effectLst/>
                <a:latin typeface="Times New Roman" panose="02020603050405020304" pitchFamily="18" charset="0"/>
                <a:cs typeface="Times New Roman" panose="02020603050405020304" pitchFamily="18" charset="0"/>
              </a:rPr>
              <a:t>– </a:t>
            </a:r>
            <a:r>
              <a:rPr lang="en-US" sz="1000" b="0" i="0" dirty="0">
                <a:solidFill>
                  <a:schemeClr val="tx2"/>
                </a:solidFill>
                <a:effectLst/>
                <a:latin typeface="Times New Roman" panose="02020603050405020304" pitchFamily="18" charset="0"/>
                <a:cs typeface="Times New Roman" panose="02020603050405020304" pitchFamily="18" charset="0"/>
              </a:rPr>
              <a:t>P</a:t>
            </a:r>
            <a:r>
              <a:rPr lang="ro-RO" sz="1000" b="0" i="0" dirty="0" err="1">
                <a:solidFill>
                  <a:schemeClr val="tx2"/>
                </a:solidFill>
                <a:effectLst/>
                <a:latin typeface="Times New Roman" panose="02020603050405020304" pitchFamily="18" charset="0"/>
                <a:cs typeface="Times New Roman" panose="02020603050405020304" pitchFamily="18" charset="0"/>
              </a:rPr>
              <a:t>reședintele</a:t>
            </a:r>
            <a:r>
              <a:rPr lang="ro-RO" sz="1000" b="0" i="0" dirty="0">
                <a:solidFill>
                  <a:schemeClr val="tx2"/>
                </a:solidFill>
                <a:effectLst/>
                <a:latin typeface="Times New Roman" panose="02020603050405020304" pitchFamily="18" charset="0"/>
                <a:cs typeface="Times New Roman" panose="02020603050405020304" pitchFamily="18" charset="0"/>
              </a:rPr>
              <a:t> </a:t>
            </a:r>
            <a:r>
              <a:rPr lang="en-US" sz="1000" dirty="0">
                <a:solidFill>
                  <a:schemeClr val="tx2"/>
                </a:solidFill>
                <a:latin typeface="Times New Roman" panose="02020603050405020304" pitchFamily="18" charset="0"/>
                <a:cs typeface="Times New Roman" panose="02020603050405020304" pitchFamily="18" charset="0"/>
              </a:rPr>
              <a:t>J</a:t>
            </a:r>
            <a:r>
              <a:rPr lang="ro-RO" sz="1000" b="0" i="0" dirty="0" err="1">
                <a:solidFill>
                  <a:schemeClr val="tx2"/>
                </a:solidFill>
                <a:effectLst/>
                <a:latin typeface="Times New Roman" panose="02020603050405020304" pitchFamily="18" charset="0"/>
                <a:cs typeface="Times New Roman" panose="02020603050405020304" pitchFamily="18" charset="0"/>
              </a:rPr>
              <a:t>udecătoriei</a:t>
            </a:r>
            <a:r>
              <a:rPr lang="ro-RO" sz="1000" b="0" i="0" dirty="0">
                <a:solidFill>
                  <a:schemeClr val="tx2"/>
                </a:solidFill>
                <a:effectLst/>
                <a:latin typeface="Times New Roman" panose="02020603050405020304" pitchFamily="18" charset="0"/>
                <a:cs typeface="Times New Roman" panose="02020603050405020304" pitchFamily="18" charset="0"/>
              </a:rPr>
              <a:t> Ungheni, Petru </a:t>
            </a:r>
            <a:r>
              <a:rPr lang="ro-RO" sz="1000" b="0" i="0" dirty="0" err="1">
                <a:solidFill>
                  <a:schemeClr val="tx2"/>
                </a:solidFill>
                <a:effectLst/>
                <a:latin typeface="Times New Roman" panose="02020603050405020304" pitchFamily="18" charset="0"/>
                <a:cs typeface="Times New Roman" panose="02020603050405020304" pitchFamily="18" charset="0"/>
              </a:rPr>
              <a:t>Triboi</a:t>
            </a:r>
            <a:r>
              <a:rPr lang="en-US" sz="1000" b="0" i="0" dirty="0">
                <a:solidFill>
                  <a:schemeClr val="tx2"/>
                </a:solidFill>
                <a:effectLst/>
                <a:latin typeface="Times New Roman" panose="02020603050405020304" pitchFamily="18" charset="0"/>
                <a:cs typeface="Times New Roman" panose="02020603050405020304" pitchFamily="18" charset="0"/>
              </a:rPr>
              <a:t>,</a:t>
            </a:r>
            <a:r>
              <a:rPr lang="ro-RO" sz="1000" b="0" i="0" dirty="0">
                <a:solidFill>
                  <a:schemeClr val="tx2"/>
                </a:solidFill>
                <a:effectLst/>
                <a:latin typeface="Times New Roman" panose="02020603050405020304" pitchFamily="18" charset="0"/>
                <a:cs typeface="Times New Roman" panose="02020603050405020304" pitchFamily="18" charset="0"/>
              </a:rPr>
              <a:t> a participat la evenimentul "</a:t>
            </a:r>
            <a:r>
              <a:rPr lang="ro-RO" sz="1000" b="0" i="0" dirty="0" err="1">
                <a:solidFill>
                  <a:schemeClr val="tx2"/>
                </a:solidFill>
                <a:effectLst/>
                <a:latin typeface="Times New Roman" panose="02020603050405020304" pitchFamily="18" charset="0"/>
                <a:cs typeface="Times New Roman" panose="02020603050405020304" pitchFamily="18" charset="0"/>
              </a:rPr>
              <a:t>Café</a:t>
            </a:r>
            <a:r>
              <a:rPr lang="ro-RO" sz="1000" b="0" i="0" dirty="0">
                <a:solidFill>
                  <a:schemeClr val="tx2"/>
                </a:solidFill>
                <a:effectLst/>
                <a:latin typeface="Times New Roman" panose="02020603050405020304" pitchFamily="18" charset="0"/>
                <a:cs typeface="Times New Roman" panose="02020603050405020304" pitchFamily="18" charset="0"/>
              </a:rPr>
              <a:t> </a:t>
            </a:r>
            <a:r>
              <a:rPr lang="ro-RO" sz="1000" b="0" i="0" dirty="0" err="1">
                <a:solidFill>
                  <a:schemeClr val="tx2"/>
                </a:solidFill>
                <a:effectLst/>
                <a:latin typeface="Times New Roman" panose="02020603050405020304" pitchFamily="18" charset="0"/>
                <a:cs typeface="Times New Roman" panose="02020603050405020304" pitchFamily="18" charset="0"/>
              </a:rPr>
              <a:t>Debate</a:t>
            </a:r>
            <a:r>
              <a:rPr lang="ro-RO" sz="1000" b="0" i="0" dirty="0">
                <a:solidFill>
                  <a:schemeClr val="tx2"/>
                </a:solidFill>
                <a:effectLst/>
                <a:latin typeface="Times New Roman" panose="02020603050405020304" pitchFamily="18" charset="0"/>
                <a:cs typeface="Times New Roman" panose="02020603050405020304" pitchFamily="18" charset="0"/>
              </a:rPr>
              <a:t>" organizat de Alianța INFONET. Evenimentul, desfășurat în cadrul proiectului „Îmbunătățirea accesului la justiție pentru a trăi în demnitate”, implementat de PNUD Moldova cu sprijinul Republicii Federale Germania, a vizat discutarea problemelor de accesibilitate infrastructurală și informațională ale persoanelor cu dizabilități din Republica Moldova.</a:t>
            </a:r>
            <a:endParaRPr kumimoji="0" lang="ru-RU" sz="1000" b="1" i="0" u="none" strike="noStrike" kern="1200" cap="none" spc="0" normalizeH="0" baseline="0" noProof="0" dirty="0">
              <a:ln>
                <a:noFill/>
              </a:ln>
              <a:solidFill>
                <a:schemeClr val="tx2"/>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ine 11">
            <a:extLst>
              <a:ext uri="{FF2B5EF4-FFF2-40B4-BE49-F238E27FC236}">
                <a16:creationId xmlns:a16="http://schemas.microsoft.com/office/drawing/2014/main" id="{086E227C-FD1F-518D-F749-8B348B3065FA}"/>
              </a:ext>
            </a:extLst>
          </p:cNvPr>
          <p:cNvPicPr>
            <a:picLocks noChangeAspect="1"/>
          </p:cNvPicPr>
          <p:nvPr/>
        </p:nvPicPr>
        <p:blipFill>
          <a:blip r:embed="rId3"/>
          <a:stretch>
            <a:fillRect/>
          </a:stretch>
        </p:blipFill>
        <p:spPr>
          <a:xfrm rot="5400000">
            <a:off x="210485" y="2359518"/>
            <a:ext cx="2960351" cy="2220263"/>
          </a:xfrm>
          <a:prstGeom prst="rect">
            <a:avLst/>
          </a:prstGeom>
        </p:spPr>
      </p:pic>
      <p:pic>
        <p:nvPicPr>
          <p:cNvPr id="6" name="Imagine 5">
            <a:extLst>
              <a:ext uri="{FF2B5EF4-FFF2-40B4-BE49-F238E27FC236}">
                <a16:creationId xmlns:a16="http://schemas.microsoft.com/office/drawing/2014/main" id="{B453201E-49F1-4B40-F658-AA1A7A040658}"/>
              </a:ext>
            </a:extLst>
          </p:cNvPr>
          <p:cNvPicPr>
            <a:picLocks noChangeAspect="1"/>
          </p:cNvPicPr>
          <p:nvPr/>
        </p:nvPicPr>
        <p:blipFill>
          <a:blip r:embed="rId4"/>
          <a:stretch>
            <a:fillRect/>
          </a:stretch>
        </p:blipFill>
        <p:spPr>
          <a:xfrm>
            <a:off x="2896752" y="2272079"/>
            <a:ext cx="2946840" cy="2208988"/>
          </a:xfrm>
          <a:prstGeom prst="rect">
            <a:avLst/>
          </a:prstGeom>
        </p:spPr>
      </p:pic>
    </p:spTree>
    <p:extLst>
      <p:ext uri="{BB962C8B-B14F-4D97-AF65-F5344CB8AC3E}">
        <p14:creationId xmlns:p14="http://schemas.microsoft.com/office/powerpoint/2010/main" val="1748332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ADD8162A-3825-A28E-1E01-85E5FE45A6F9}"/>
              </a:ext>
            </a:extLst>
          </p:cNvPr>
          <p:cNvSpPr>
            <a:spLocks noGrp="1"/>
          </p:cNvSpPr>
          <p:nvPr>
            <p:ph sz="half" idx="1"/>
          </p:nvPr>
        </p:nvSpPr>
        <p:spPr>
          <a:xfrm>
            <a:off x="152398" y="671920"/>
            <a:ext cx="8839199" cy="263589"/>
          </a:xfrm>
        </p:spPr>
        <p:txBody>
          <a:bodyPr>
            <a:normAutofit fontScale="85000" lnSpcReduction="20000"/>
          </a:bodyPr>
          <a:lstStyle/>
          <a:p>
            <a:pPr algn="just"/>
            <a:r>
              <a:rPr lang="ro-RO" dirty="0">
                <a:effectLst/>
                <a:latin typeface="Times New Roman" panose="02020603050405020304" pitchFamily="18" charset="0"/>
                <a:ea typeface="Calibri" panose="020F0502020204030204" pitchFamily="34" charset="0"/>
              </a:rPr>
              <a:t>Activitatea 2.2.1. Identificarea problemelor privind accesul grupurilor vulnerabile la sediul judecătoriei </a:t>
            </a:r>
            <a:endParaRPr lang="ro-RO" sz="12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endParaRPr>
          </a:p>
        </p:txBody>
      </p:sp>
      <p:sp>
        <p:nvSpPr>
          <p:cNvPr id="4" name="Substituent dată 3">
            <a:extLst>
              <a:ext uri="{FF2B5EF4-FFF2-40B4-BE49-F238E27FC236}">
                <a16:creationId xmlns:a16="http://schemas.microsoft.com/office/drawing/2014/main" id="{444F1CDB-86D1-B684-8FDD-D7FB03D9E66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B4CD5E72-E281-CBEE-784F-BAFAE2B4600C}"/>
              </a:ext>
            </a:extLst>
          </p:cNvPr>
          <p:cNvSpPr>
            <a:spLocks noGrp="1"/>
          </p:cNvSpPr>
          <p:nvPr>
            <p:ph type="sldNum" sz="quarter" idx="12"/>
          </p:nvPr>
        </p:nvSpPr>
        <p:spPr/>
        <p:txBody>
          <a:bodyPr/>
          <a:lstStyle/>
          <a:p>
            <a:fld id="{42782948-4DBE-204D-AB9E-B65E067054AE}" type="slidenum">
              <a:rPr lang="en-US" smtClean="0"/>
              <a:pPr/>
              <a:t>43</a:t>
            </a:fld>
            <a:endParaRPr lang="en-US"/>
          </a:p>
        </p:txBody>
      </p:sp>
      <p:sp>
        <p:nvSpPr>
          <p:cNvPr id="7" name="Titlu 5">
            <a:extLst>
              <a:ext uri="{FF2B5EF4-FFF2-40B4-BE49-F238E27FC236}">
                <a16:creationId xmlns:a16="http://schemas.microsoft.com/office/drawing/2014/main" id="{31590A8A-A67C-C5C0-E7E1-915D7533E98F}"/>
              </a:ext>
            </a:extLst>
          </p:cNvPr>
          <p:cNvSpPr>
            <a:spLocks noGrp="1"/>
          </p:cNvSpPr>
          <p:nvPr>
            <p:ph type="title"/>
          </p:nvPr>
        </p:nvSpPr>
        <p:spPr>
          <a:xfrm>
            <a:off x="152399" y="150733"/>
            <a:ext cx="8839199" cy="554117"/>
          </a:xfrm>
        </p:spPr>
        <p:txBody>
          <a:bodyPr/>
          <a:lstStyle/>
          <a:p>
            <a:r>
              <a:rPr lang="ro-RO" sz="2000" b="1" dirty="0">
                <a:solidFill>
                  <a:schemeClr val="bg2">
                    <a:lumMod val="50000"/>
                  </a:schemeClr>
                </a:solidFill>
                <a:effectLst/>
                <a:latin typeface="Times New Roman" panose="02020603050405020304" pitchFamily="18" charset="0"/>
                <a:ea typeface="Times New Roman" panose="02020603050405020304" pitchFamily="18" charset="0"/>
              </a:rPr>
              <a:t>Direcția strategică 2: Accesibilitatea judecătoriei și informarea justițiabililor</a:t>
            </a:r>
            <a:br>
              <a:rPr lang="ro-RO" sz="2000" b="1" dirty="0">
                <a:solidFill>
                  <a:schemeClr val="bg2">
                    <a:lumMod val="50000"/>
                  </a:schemeClr>
                </a:solidFill>
                <a:effectLst/>
                <a:latin typeface="Times New Roman" panose="02020603050405020304" pitchFamily="18" charset="0"/>
                <a:ea typeface="Times New Roman" panose="02020603050405020304" pitchFamily="18" charset="0"/>
              </a:rPr>
            </a:br>
            <a:r>
              <a:rPr lang="ro-RO" sz="1400" b="1" dirty="0">
                <a:solidFill>
                  <a:schemeClr val="bg2">
                    <a:lumMod val="50000"/>
                  </a:schemeClr>
                </a:solidFill>
                <a:effectLst/>
                <a:latin typeface="Times New Roman" panose="02020603050405020304" pitchFamily="18" charset="0"/>
                <a:ea typeface="Calibri" panose="020F0502020204030204" pitchFamily="34" charset="0"/>
              </a:rPr>
              <a:t>Obiectivul strategic 2.2: Consolidarea accesului grupurilor vulnerabile la sediul judecătoriei</a:t>
            </a:r>
            <a:endParaRPr lang="ro-RO" dirty="0">
              <a:solidFill>
                <a:schemeClr val="bg2">
                  <a:lumMod val="50000"/>
                </a:schemeClr>
              </a:solidFill>
            </a:endParaRPr>
          </a:p>
        </p:txBody>
      </p:sp>
      <p:pic>
        <p:nvPicPr>
          <p:cNvPr id="10" name="Picture 8">
            <a:extLst>
              <a:ext uri="{FF2B5EF4-FFF2-40B4-BE49-F238E27FC236}">
                <a16:creationId xmlns:a16="http://schemas.microsoft.com/office/drawing/2014/main" id="{60F2F859-BD1A-318A-6484-9AD04ADC905F}"/>
              </a:ext>
            </a:extLst>
          </p:cNvPr>
          <p:cNvPicPr>
            <a:picLocks noChangeAspect="1"/>
          </p:cNvPicPr>
          <p:nvPr/>
        </p:nvPicPr>
        <p:blipFill>
          <a:blip r:embed="rId2"/>
          <a:srcRect/>
          <a:stretch/>
        </p:blipFill>
        <p:spPr>
          <a:xfrm rot="10800000">
            <a:off x="222249" y="2634819"/>
            <a:ext cx="2975307" cy="2231480"/>
          </a:xfrm>
          <a:prstGeom prst="rect">
            <a:avLst/>
          </a:prstGeom>
        </p:spPr>
      </p:pic>
      <p:pic>
        <p:nvPicPr>
          <p:cNvPr id="11" name="Imagine 14">
            <a:extLst>
              <a:ext uri="{FF2B5EF4-FFF2-40B4-BE49-F238E27FC236}">
                <a16:creationId xmlns:a16="http://schemas.microsoft.com/office/drawing/2014/main" id="{4C717729-5084-E3A9-3122-FCB6A08063CA}"/>
              </a:ext>
            </a:extLst>
          </p:cNvPr>
          <p:cNvPicPr>
            <a:picLocks noChangeAspect="1"/>
          </p:cNvPicPr>
          <p:nvPr/>
        </p:nvPicPr>
        <p:blipFill>
          <a:blip r:embed="rId3"/>
          <a:srcRect/>
          <a:stretch/>
        </p:blipFill>
        <p:spPr>
          <a:xfrm>
            <a:off x="5812389" y="2669138"/>
            <a:ext cx="3109361" cy="2231480"/>
          </a:xfrm>
          <a:prstGeom prst="rect">
            <a:avLst/>
          </a:prstGeom>
        </p:spPr>
      </p:pic>
      <p:sp>
        <p:nvSpPr>
          <p:cNvPr id="8" name="TextBox 10">
            <a:extLst>
              <a:ext uri="{FF2B5EF4-FFF2-40B4-BE49-F238E27FC236}">
                <a16:creationId xmlns:a16="http://schemas.microsoft.com/office/drawing/2014/main" id="{5B53C4F6-D80E-F57A-1CFD-EB8FFC0248E8}"/>
              </a:ext>
            </a:extLst>
          </p:cNvPr>
          <p:cNvSpPr txBox="1"/>
          <p:nvPr/>
        </p:nvSpPr>
        <p:spPr>
          <a:xfrm>
            <a:off x="152405" y="902579"/>
            <a:ext cx="8839196" cy="1981183"/>
          </a:xfrm>
          <a:prstGeom prst="rect">
            <a:avLst/>
          </a:prstGeom>
          <a:noFill/>
        </p:spPr>
        <p:txBody>
          <a:bodyPr wrap="square">
            <a:spAutoFit/>
          </a:bodyPr>
          <a:lstStyle/>
          <a:p>
            <a:pPr marL="342900" lvl="0" indent="-342900">
              <a:lnSpc>
                <a:spcPct val="107000"/>
              </a:lnSpc>
              <a:spcAft>
                <a:spcPts val="800"/>
              </a:spcAft>
              <a:buFont typeface="Wingdings" panose="05000000000000000000" pitchFamily="2" charset="2"/>
              <a:buChar char="q"/>
              <a:tabLst>
                <a:tab pos="457200" algn="l"/>
              </a:tabLst>
              <a:defRPr/>
            </a:pPr>
            <a:r>
              <a:rPr lang="ro-RO" sz="1000" b="1" i="0" dirty="0">
                <a:solidFill>
                  <a:schemeClr val="tx2"/>
                </a:solidFill>
                <a:effectLst/>
                <a:latin typeface="Times New Roman" panose="02020603050405020304" pitchFamily="18" charset="0"/>
                <a:cs typeface="Times New Roman" panose="02020603050405020304" pitchFamily="18" charset="0"/>
              </a:rPr>
              <a:t>La 17 iulie 2024</a:t>
            </a:r>
            <a:r>
              <a:rPr lang="ro-RO" sz="1000" i="0" dirty="0">
                <a:solidFill>
                  <a:schemeClr val="tx2"/>
                </a:solidFill>
                <a:effectLst/>
                <a:latin typeface="Times New Roman" panose="02020603050405020304" pitchFamily="18" charset="0"/>
                <a:cs typeface="Times New Roman" panose="02020603050405020304" pitchFamily="18" charset="0"/>
              </a:rPr>
              <a:t>, la sediul Judecătoriei </a:t>
            </a:r>
            <a:r>
              <a:rPr lang="ro-RO" sz="1000" dirty="0">
                <a:solidFill>
                  <a:schemeClr val="tx2"/>
                </a:solidFill>
                <a:latin typeface="Times New Roman" panose="02020603050405020304" pitchFamily="18" charset="0"/>
                <a:cs typeface="Times New Roman" panose="02020603050405020304" pitchFamily="18" charset="0"/>
              </a:rPr>
              <a:t>Ungheni, angajații instanței împreună cu </a:t>
            </a:r>
            <a:r>
              <a:rPr lang="ro-RO" sz="1000" i="0" dirty="0">
                <a:solidFill>
                  <a:schemeClr val="tx2"/>
                </a:solidFill>
                <a:effectLst/>
                <a:latin typeface="Times New Roman" panose="02020603050405020304" pitchFamily="18" charset="0"/>
                <a:cs typeface="Times New Roman" panose="02020603050405020304" pitchFamily="18" charset="0"/>
              </a:rPr>
              <a:t>reprezentanții Centrului de Drept al Persoanelor cu Dizabilități (CDPD) și reprezentanții Alianței </a:t>
            </a:r>
            <a:r>
              <a:rPr lang="ro-RO" sz="1000" i="0" dirty="0" err="1">
                <a:solidFill>
                  <a:schemeClr val="tx2"/>
                </a:solidFill>
                <a:effectLst/>
                <a:latin typeface="Times New Roman" panose="02020603050405020304" pitchFamily="18" charset="0"/>
                <a:cs typeface="Times New Roman" panose="02020603050405020304" pitchFamily="18" charset="0"/>
              </a:rPr>
              <a:t>Infonet</a:t>
            </a:r>
            <a:r>
              <a:rPr lang="ro-RO" sz="1000" dirty="0">
                <a:solidFill>
                  <a:schemeClr val="tx2"/>
                </a:solidFill>
                <a:latin typeface="Times New Roman" panose="02020603050405020304" pitchFamily="18" charset="0"/>
                <a:cs typeface="Times New Roman" panose="02020603050405020304" pitchFamily="18" charset="0"/>
              </a:rPr>
              <a:t> </a:t>
            </a:r>
            <a:r>
              <a:rPr lang="ro-RO" sz="1000" i="0" dirty="0">
                <a:solidFill>
                  <a:schemeClr val="tx2"/>
                </a:solidFill>
                <a:effectLst/>
                <a:latin typeface="Times New Roman" panose="02020603050405020304" pitchFamily="18" charset="0"/>
                <a:cs typeface="Times New Roman" panose="02020603050405020304" pitchFamily="18" charset="0"/>
              </a:rPr>
              <a:t> au participat la un focus grup cu privire la accesibilitatea serviciilor instanțelor de judecată pentru persoanele cu dizabilități, precum și la un exercițiu de evaluare a condițiilor de accesibilitate a Judecătoriei Ungheni.</a:t>
            </a:r>
          </a:p>
          <a:p>
            <a:pPr algn="just"/>
            <a:r>
              <a:rPr lang="ro-RO" sz="1000" dirty="0">
                <a:solidFill>
                  <a:schemeClr val="tx2"/>
                </a:solidFill>
                <a:latin typeface="Times New Roman" panose="02020603050405020304" pitchFamily="18" charset="0"/>
                <a:cs typeface="Times New Roman" panose="02020603050405020304" pitchFamily="18" charset="0"/>
              </a:rPr>
              <a:t>Î</a:t>
            </a:r>
            <a:r>
              <a:rPr lang="ro-RO" sz="1000" i="0" dirty="0">
                <a:solidFill>
                  <a:schemeClr val="tx2"/>
                </a:solidFill>
                <a:effectLst/>
                <a:latin typeface="Times New Roman" panose="02020603050405020304" pitchFamily="18" charset="0"/>
                <a:cs typeface="Times New Roman" panose="02020603050405020304" pitchFamily="18" charset="0"/>
              </a:rPr>
              <a:t>n cadrul ședinței au fost discutate și punctate idei importante precum:</a:t>
            </a:r>
          </a:p>
          <a:p>
            <a:pPr algn="just"/>
            <a:r>
              <a:rPr lang="ro-RO" sz="1000" i="0" dirty="0">
                <a:solidFill>
                  <a:schemeClr val="tx2"/>
                </a:solidFill>
                <a:effectLst/>
                <a:latin typeface="Times New Roman" panose="02020603050405020304" pitchFamily="18" charset="0"/>
                <a:cs typeface="Times New Roman" panose="02020603050405020304" pitchFamily="18" charset="0"/>
              </a:rPr>
              <a:t>- acces egal la justiție;</a:t>
            </a:r>
          </a:p>
          <a:p>
            <a:pPr algn="just"/>
            <a:r>
              <a:rPr lang="ro-RO" sz="1000" i="0" dirty="0">
                <a:solidFill>
                  <a:schemeClr val="tx2"/>
                </a:solidFill>
                <a:effectLst/>
                <a:latin typeface="Times New Roman" panose="02020603050405020304" pitchFamily="18" charset="0"/>
                <a:cs typeface="Times New Roman" panose="02020603050405020304" pitchFamily="18" charset="0"/>
              </a:rPr>
              <a:t>- schimbul de bune practici și soluții pentru problemele întâmpinate;</a:t>
            </a:r>
          </a:p>
          <a:p>
            <a:pPr algn="just"/>
            <a:r>
              <a:rPr lang="ro-RO" sz="1000" i="0" dirty="0">
                <a:solidFill>
                  <a:schemeClr val="tx2"/>
                </a:solidFill>
                <a:effectLst/>
                <a:latin typeface="Times New Roman" panose="02020603050405020304" pitchFamily="18" charset="0"/>
                <a:cs typeface="Times New Roman" panose="02020603050405020304" pitchFamily="18" charset="0"/>
              </a:rPr>
              <a:t>- bariere și soluții în accesul la justiție pentru persoanele cu dezabilități</a:t>
            </a:r>
          </a:p>
          <a:p>
            <a:pPr algn="just"/>
            <a:r>
              <a:rPr lang="ro-RO" sz="1000" i="0" dirty="0">
                <a:solidFill>
                  <a:schemeClr val="tx2"/>
                </a:solidFill>
                <a:effectLst/>
                <a:latin typeface="Times New Roman" panose="02020603050405020304" pitchFamily="18" charset="0"/>
                <a:cs typeface="Times New Roman" panose="02020603050405020304" pitchFamily="18" charset="0"/>
              </a:rPr>
              <a:t>Ulterior, s-a simulat un exercițiu </a:t>
            </a:r>
            <a:r>
              <a:rPr lang="ro-RO" sz="1000" i="0" dirty="0" err="1">
                <a:solidFill>
                  <a:schemeClr val="tx2"/>
                </a:solidFill>
                <a:effectLst/>
                <a:latin typeface="Times New Roman" panose="02020603050405020304" pitchFamily="18" charset="0"/>
                <a:cs typeface="Times New Roman" panose="02020603050405020304" pitchFamily="18" charset="0"/>
              </a:rPr>
              <a:t>User</a:t>
            </a:r>
            <a:r>
              <a:rPr lang="ro-RO" sz="1000" i="0" dirty="0">
                <a:solidFill>
                  <a:schemeClr val="tx2"/>
                </a:solidFill>
                <a:effectLst/>
                <a:latin typeface="Times New Roman" panose="02020603050405020304" pitchFamily="18" charset="0"/>
                <a:cs typeface="Times New Roman" panose="02020603050405020304" pitchFamily="18" charset="0"/>
              </a:rPr>
              <a:t> Safari, centrat pe nevoile persoanelor cu dizabilități vizuale și auditive, unde angajații noștri au experimentat cum este să ai o accesibilitate limitată, fiind astfel nevoiți să se confrunte cu diverse obstacole și provocări întâmpinate de persoanele cu dizabilități atunci când își doresc să aibă acces la justiție</a:t>
            </a:r>
            <a:r>
              <a:rPr lang="ro-RO" sz="1000" i="0" dirty="0">
                <a:solidFill>
                  <a:schemeClr val="tx2"/>
                </a:solidFill>
                <a:effectLst/>
                <a:latin typeface="Source Sans Pro" panose="020B0503030403020204" pitchFamily="34" charset="0"/>
              </a:rPr>
              <a:t>.</a:t>
            </a:r>
          </a:p>
          <a:p>
            <a:pPr marL="342900" lvl="0" indent="-342900">
              <a:lnSpc>
                <a:spcPct val="107000"/>
              </a:lnSpc>
              <a:spcAft>
                <a:spcPts val="800"/>
              </a:spcAft>
              <a:buFont typeface="Wingdings" panose="05000000000000000000" pitchFamily="2" charset="2"/>
              <a:buChar char="q"/>
              <a:tabLst>
                <a:tab pos="457200" algn="l"/>
              </a:tabLst>
              <a:defRPr/>
            </a:pPr>
            <a:endParaRPr kumimoji="0" lang="ru-RU" sz="1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Imagine 11">
            <a:extLst>
              <a:ext uri="{FF2B5EF4-FFF2-40B4-BE49-F238E27FC236}">
                <a16:creationId xmlns:a16="http://schemas.microsoft.com/office/drawing/2014/main" id="{086E227C-FD1F-518D-F749-8B348B3065FA}"/>
              </a:ext>
            </a:extLst>
          </p:cNvPr>
          <p:cNvPicPr>
            <a:picLocks noChangeAspect="1"/>
          </p:cNvPicPr>
          <p:nvPr/>
        </p:nvPicPr>
        <p:blipFill>
          <a:blip r:embed="rId4"/>
          <a:srcRect/>
          <a:stretch/>
        </p:blipFill>
        <p:spPr>
          <a:xfrm>
            <a:off x="3249762" y="2745431"/>
            <a:ext cx="2489601" cy="2010256"/>
          </a:xfrm>
          <a:prstGeom prst="rect">
            <a:avLst/>
          </a:prstGeom>
        </p:spPr>
      </p:pic>
    </p:spTree>
    <p:extLst>
      <p:ext uri="{BB962C8B-B14F-4D97-AF65-F5344CB8AC3E}">
        <p14:creationId xmlns:p14="http://schemas.microsoft.com/office/powerpoint/2010/main" val="976164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152401" y="1022350"/>
            <a:ext cx="8767795" cy="3822289"/>
          </a:xfrm>
        </p:spPr>
        <p:txBody>
          <a:bodyPr>
            <a:normAutofit fontScale="25000" lnSpcReduction="20000"/>
          </a:bodyPr>
          <a:lstStyle/>
          <a:p>
            <a:pPr marL="0" indent="0">
              <a:buNone/>
            </a:pPr>
            <a:r>
              <a:rPr kumimoji="0" lang="ro-MD" sz="6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S</a:t>
            </a:r>
            <a:r>
              <a:rPr kumimoji="0" lang="it-IT" sz="56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ondajul Angajamentul personalului instanței </a:t>
            </a:r>
            <a:r>
              <a:rPr kumimoji="0" lang="ro-MD" sz="56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r>
              <a:rPr kumimoji="0" lang="it-IT" sz="56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PIGD</a:t>
            </a:r>
            <a:r>
              <a:rPr kumimoji="0" lang="ro-MD" sz="56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a:t>
            </a:r>
            <a:r>
              <a:rPr lang="ro-MD" sz="5600" b="1" dirty="0">
                <a:solidFill>
                  <a:schemeClr val="tx2"/>
                </a:solidFill>
                <a:latin typeface="Times New Roman" panose="02020603050405020304" pitchFamily="18" charset="0"/>
                <a:cs typeface="Times New Roman" panose="02020603050405020304" pitchFamily="18" charset="0"/>
              </a:rPr>
              <a:t>c</a:t>
            </a:r>
            <a:r>
              <a:rPr kumimoji="0" lang="ro-MD" sz="5600" b="1" i="0" u="none" strike="noStrike" kern="1200" cap="none" spc="0" normalizeH="0" baseline="0" noProof="0" dirty="0" err="1">
                <a:ln>
                  <a:noFill/>
                </a:ln>
                <a:solidFill>
                  <a:schemeClr val="tx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hestionarul</a:t>
            </a:r>
            <a:r>
              <a:rPr kumimoji="0" lang="ro-MD" sz="5600" b="1" i="0" u="none" strike="noStrike" kern="120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completat de 44 angajați</a:t>
            </a:r>
          </a:p>
          <a:p>
            <a:r>
              <a:rPr kumimoji="0" lang="ro-RO" sz="5600" i="0" u="none" strike="noStrike" kern="120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Rezultatele obținute din autoevaluare servesc drept bază pentru identificarea domeniilor de dezvoltare ulterioară a judecătoriei.</a:t>
            </a:r>
            <a:endParaRPr kumimoji="0" lang="ro-MD" sz="56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r>
              <a:rPr lang="ro-MD" sz="5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Chestionar</a:t>
            </a:r>
            <a:r>
              <a:rPr lang="en-US" sz="5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ul </a:t>
            </a:r>
            <a:r>
              <a:rPr lang="en-US" sz="56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cuprinde</a:t>
            </a:r>
            <a:r>
              <a:rPr lang="en-US" sz="5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5600" b="1"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domenii</a:t>
            </a:r>
            <a:r>
              <a:rPr lang="ro-RO" sz="5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56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1. </a:t>
            </a:r>
            <a:r>
              <a:rPr lang="en-US" sz="5600" dirty="0" err="1">
                <a:solidFill>
                  <a:schemeClr val="tx2"/>
                </a:solidFill>
                <a:latin typeface="Times New Roman" panose="02020603050405020304" pitchFamily="18" charset="0"/>
                <a:cs typeface="Times New Roman" panose="02020603050405020304" pitchFamily="18" charset="0"/>
              </a:rPr>
              <a:t>Realizare</a:t>
            </a:r>
            <a:r>
              <a:rPr lang="en-US" sz="5600" dirty="0">
                <a:solidFill>
                  <a:schemeClr val="tx2"/>
                </a:solidFill>
                <a:latin typeface="Times New Roman" panose="02020603050405020304" pitchFamily="18" charset="0"/>
                <a:cs typeface="Times New Roman" panose="02020603050405020304" pitchFamily="18" charset="0"/>
              </a:rPr>
              <a:t> </a:t>
            </a: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2. </a:t>
            </a:r>
            <a:r>
              <a:rPr lang="en-US" sz="5600" dirty="0" err="1">
                <a:solidFill>
                  <a:schemeClr val="tx2"/>
                </a:solidFill>
                <a:latin typeface="Times New Roman" panose="02020603050405020304" pitchFamily="18" charset="0"/>
                <a:cs typeface="Times New Roman" panose="02020603050405020304" pitchFamily="18" charset="0"/>
              </a:rPr>
              <a:t>Muncă</a:t>
            </a:r>
            <a:endParaRPr lang="en-US" sz="5600" dirty="0">
              <a:solidFill>
                <a:schemeClr val="tx2"/>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3. </a:t>
            </a:r>
            <a:r>
              <a:rPr lang="en-US" sz="5600" dirty="0" err="1">
                <a:solidFill>
                  <a:schemeClr val="tx2"/>
                </a:solidFill>
                <a:latin typeface="Times New Roman" panose="02020603050405020304" pitchFamily="18" charset="0"/>
                <a:cs typeface="Times New Roman" panose="02020603050405020304" pitchFamily="18" charset="0"/>
              </a:rPr>
              <a:t>Responsabilitate</a:t>
            </a:r>
            <a:endParaRPr lang="en-US" sz="5600" dirty="0">
              <a:solidFill>
                <a:schemeClr val="tx2"/>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4. </a:t>
            </a:r>
            <a:r>
              <a:rPr lang="en-US" sz="5600" dirty="0" err="1">
                <a:solidFill>
                  <a:schemeClr val="tx2"/>
                </a:solidFill>
                <a:latin typeface="Times New Roman" panose="02020603050405020304" pitchFamily="18" charset="0"/>
                <a:cs typeface="Times New Roman" panose="02020603050405020304" pitchFamily="18" charset="0"/>
              </a:rPr>
              <a:t>Conducătorul</a:t>
            </a:r>
            <a:r>
              <a:rPr lang="en-US" sz="5600" dirty="0">
                <a:solidFill>
                  <a:schemeClr val="tx2"/>
                </a:solidFill>
                <a:latin typeface="Times New Roman" panose="02020603050405020304" pitchFamily="18" charset="0"/>
                <a:cs typeface="Times New Roman" panose="02020603050405020304" pitchFamily="18" charset="0"/>
              </a:rPr>
              <a:t> </a:t>
            </a:r>
            <a:r>
              <a:rPr lang="en-US" sz="5600" dirty="0" err="1">
                <a:solidFill>
                  <a:schemeClr val="tx2"/>
                </a:solidFill>
                <a:latin typeface="Times New Roman" panose="02020603050405020304" pitchFamily="18" charset="0"/>
                <a:cs typeface="Times New Roman" panose="02020603050405020304" pitchFamily="18" charset="0"/>
              </a:rPr>
              <a:t>și</a:t>
            </a:r>
            <a:r>
              <a:rPr lang="en-US" sz="5600" dirty="0">
                <a:solidFill>
                  <a:schemeClr val="tx2"/>
                </a:solidFill>
                <a:latin typeface="Times New Roman" panose="02020603050405020304" pitchFamily="18" charset="0"/>
                <a:cs typeface="Times New Roman" panose="02020603050405020304" pitchFamily="18" charset="0"/>
              </a:rPr>
              <a:t> </a:t>
            </a:r>
            <a:r>
              <a:rPr lang="en-US" sz="5600" dirty="0" err="1">
                <a:solidFill>
                  <a:schemeClr val="tx2"/>
                </a:solidFill>
                <a:latin typeface="Times New Roman" panose="02020603050405020304" pitchFamily="18" charset="0"/>
                <a:cs typeface="Times New Roman" panose="02020603050405020304" pitchFamily="18" charset="0"/>
              </a:rPr>
              <a:t>relația</a:t>
            </a:r>
            <a:r>
              <a:rPr lang="en-US" sz="5600" dirty="0">
                <a:solidFill>
                  <a:schemeClr val="tx2"/>
                </a:solidFill>
                <a:latin typeface="Times New Roman" panose="02020603050405020304" pitchFamily="18" charset="0"/>
                <a:cs typeface="Times New Roman" panose="02020603050405020304" pitchFamily="18" charset="0"/>
              </a:rPr>
              <a:t> cu </a:t>
            </a:r>
            <a:r>
              <a:rPr lang="en-US" sz="5600" dirty="0" err="1">
                <a:solidFill>
                  <a:schemeClr val="tx2"/>
                </a:solidFill>
                <a:latin typeface="Times New Roman" panose="02020603050405020304" pitchFamily="18" charset="0"/>
                <a:cs typeface="Times New Roman" panose="02020603050405020304" pitchFamily="18" charset="0"/>
              </a:rPr>
              <a:t>acesta</a:t>
            </a:r>
            <a:endParaRPr lang="en-US" sz="5600" dirty="0">
              <a:solidFill>
                <a:schemeClr val="tx2"/>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5. </a:t>
            </a:r>
            <a:r>
              <a:rPr lang="en-US" sz="5600" dirty="0" err="1">
                <a:solidFill>
                  <a:schemeClr val="tx2"/>
                </a:solidFill>
                <a:latin typeface="Times New Roman" panose="02020603050405020304" pitchFamily="18" charset="0"/>
                <a:cs typeface="Times New Roman" panose="02020603050405020304" pitchFamily="18" charset="0"/>
              </a:rPr>
              <a:t>Condiții</a:t>
            </a:r>
            <a:r>
              <a:rPr lang="en-US" sz="5600" dirty="0">
                <a:solidFill>
                  <a:schemeClr val="tx2"/>
                </a:solidFill>
                <a:latin typeface="Times New Roman" panose="02020603050405020304" pitchFamily="18" charset="0"/>
                <a:cs typeface="Times New Roman" panose="02020603050405020304" pitchFamily="18" charset="0"/>
              </a:rPr>
              <a:t> de </a:t>
            </a:r>
            <a:r>
              <a:rPr lang="en-US" sz="5600" dirty="0" err="1">
                <a:solidFill>
                  <a:schemeClr val="tx2"/>
                </a:solidFill>
                <a:latin typeface="Times New Roman" panose="02020603050405020304" pitchFamily="18" charset="0"/>
                <a:cs typeface="Times New Roman" panose="02020603050405020304" pitchFamily="18" charset="0"/>
              </a:rPr>
              <a:t>muncă</a:t>
            </a:r>
            <a:endParaRPr lang="en-US" sz="5600" dirty="0">
              <a:solidFill>
                <a:schemeClr val="tx2"/>
              </a:solidFill>
              <a:latin typeface="Times New Roman" panose="02020603050405020304" pitchFamily="18" charset="0"/>
              <a:cs typeface="Times New Roman" panose="02020603050405020304" pitchFamily="18" charset="0"/>
            </a:endParaRPr>
          </a:p>
          <a:p>
            <a:pPr lvl="1">
              <a:buFont typeface="Wingdings" panose="05000000000000000000" pitchFamily="2" charset="2"/>
              <a:buChar char="Ø"/>
              <a:defRPr/>
            </a:pPr>
            <a:r>
              <a:rPr lang="en-US" sz="5600" dirty="0">
                <a:solidFill>
                  <a:schemeClr val="tx2"/>
                </a:solidFill>
                <a:latin typeface="Times New Roman" panose="02020603050405020304" pitchFamily="18" charset="0"/>
                <a:cs typeface="Times New Roman" panose="02020603050405020304" pitchFamily="18" charset="0"/>
              </a:rPr>
              <a:t>6. </a:t>
            </a:r>
            <a:r>
              <a:rPr lang="en-US" sz="5600" dirty="0" err="1">
                <a:solidFill>
                  <a:schemeClr val="tx2"/>
                </a:solidFill>
                <a:latin typeface="Times New Roman" panose="02020603050405020304" pitchFamily="18" charset="0"/>
                <a:cs typeface="Times New Roman" panose="02020603050405020304" pitchFamily="18" charset="0"/>
              </a:rPr>
              <a:t>Relații</a:t>
            </a:r>
            <a:r>
              <a:rPr lang="en-US" sz="5600" dirty="0">
                <a:solidFill>
                  <a:schemeClr val="tx2"/>
                </a:solidFill>
                <a:latin typeface="Times New Roman" panose="02020603050405020304" pitchFamily="18" charset="0"/>
                <a:cs typeface="Times New Roman" panose="02020603050405020304" pitchFamily="18" charset="0"/>
              </a:rPr>
              <a:t> interpersonal</a:t>
            </a:r>
          </a:p>
          <a:p>
            <a:pPr marL="454025" lvl="1" indent="0">
              <a:buNone/>
              <a:defRPr/>
            </a:pPr>
            <a:endParaRPr lang="en-US" sz="5600" dirty="0">
              <a:solidFill>
                <a:schemeClr val="tx2"/>
              </a:solidFill>
              <a:latin typeface="Times New Roman" panose="02020603050405020304" pitchFamily="18" charset="0"/>
              <a:cs typeface="Times New Roman" panose="02020603050405020304" pitchFamily="18" charset="0"/>
            </a:endParaRPr>
          </a:p>
          <a:p>
            <a:pPr lvl="1" algn="just">
              <a:buFont typeface="Wingdings" panose="05000000000000000000" pitchFamily="2" charset="2"/>
              <a:buChar char="§"/>
              <a:defRPr/>
            </a:pPr>
            <a:r>
              <a:rPr lang="ro-RO" sz="5600" dirty="0">
                <a:solidFill>
                  <a:schemeClr val="tx2"/>
                </a:solidFill>
                <a:latin typeface="Times New Roman" panose="02020603050405020304" pitchFamily="18" charset="0"/>
                <a:cs typeface="Times New Roman" panose="02020603050405020304" pitchFamily="18" charset="0"/>
              </a:rPr>
              <a:t>Potrivit rezultatelor sondajului personalului instanței, media scorurilor denotă o tendință pozitivă, or majoritatea angajaților s-au declarat mulțumiți de munca prestată, se simt apreciați de conducător pentru cunoștințele și aportul la activitatea efectuată, beneficiază de instruirile necesare și consideră că instanța și conducă</a:t>
            </a:r>
            <a:r>
              <a:rPr lang="en-US" sz="5600" dirty="0">
                <a:solidFill>
                  <a:schemeClr val="tx2"/>
                </a:solidFill>
                <a:latin typeface="Times New Roman" panose="02020603050405020304" pitchFamily="18" charset="0"/>
                <a:cs typeface="Times New Roman" panose="02020603050405020304" pitchFamily="18" charset="0"/>
              </a:rPr>
              <a:t>t</a:t>
            </a:r>
            <a:r>
              <a:rPr lang="ro-RO" sz="5600" dirty="0">
                <a:solidFill>
                  <a:schemeClr val="tx2"/>
                </a:solidFill>
                <a:latin typeface="Times New Roman" panose="02020603050405020304" pitchFamily="18" charset="0"/>
                <a:cs typeface="Times New Roman" panose="02020603050405020304" pitchFamily="18" charset="0"/>
              </a:rPr>
              <a:t>orii tind pentru îmbunătățire continuă. </a:t>
            </a:r>
          </a:p>
          <a:p>
            <a:pPr marL="454025" lvl="1" indent="0">
              <a:buNone/>
              <a:defRPr/>
            </a:pPr>
            <a:endParaRPr lang="en-US" sz="105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45063A1-27C1-5447-A2EF-82A9EC10683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2/3/2025</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86834"/>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sp>
        <p:nvSpPr>
          <p:cNvPr id="7" name="CasetăText 6">
            <a:extLst>
              <a:ext uri="{FF2B5EF4-FFF2-40B4-BE49-F238E27FC236}">
                <a16:creationId xmlns:a16="http://schemas.microsoft.com/office/drawing/2014/main" id="{68EC02D8-D562-E20C-D651-C714439DC78A}"/>
              </a:ext>
            </a:extLst>
          </p:cNvPr>
          <p:cNvSpPr txBox="1"/>
          <p:nvPr/>
        </p:nvSpPr>
        <p:spPr>
          <a:xfrm>
            <a:off x="222251" y="611770"/>
            <a:ext cx="8839201" cy="338554"/>
          </a:xfrm>
          <a:prstGeom prst="rect">
            <a:avLst/>
          </a:prstGeom>
          <a:noFill/>
        </p:spPr>
        <p:txBody>
          <a:bodyPr wrap="square">
            <a:spAutoFit/>
          </a:body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ro-RO"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Activitatea </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3.1.1.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Realizarea</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sondajelor</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anuale</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privind</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satisfacția</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judecătorilor</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și</a:t>
            </a:r>
            <a:r>
              <a:rPr kumimoji="0" lang="en-US"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 a </a:t>
            </a:r>
            <a:r>
              <a:rPr kumimoji="0" lang="en-US" sz="1600" b="0" i="0" u="none" strike="noStrike" kern="1200" cap="none" spc="0" normalizeH="0" baseline="0" noProof="0" dirty="0" err="1">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rPr>
              <a:t>personalului</a:t>
            </a:r>
            <a:endParaRPr kumimoji="0" lang="ro-RO" sz="1600" b="0" i="0" u="none" strike="noStrike" kern="1200" cap="none" spc="0" normalizeH="0" baseline="0" noProof="0" dirty="0">
              <a:ln>
                <a:noFill/>
              </a:ln>
              <a:solidFill>
                <a:srgbClr val="CFCDC9">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35344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B308D1-54A0-8117-6AD0-0AB7A0069DF1}"/>
              </a:ext>
            </a:extLst>
          </p:cNvPr>
          <p:cNvSpPr>
            <a:spLocks noGrp="1"/>
          </p:cNvSpPr>
          <p:nvPr>
            <p:ph sz="half" idx="1"/>
          </p:nvPr>
        </p:nvSpPr>
        <p:spPr>
          <a:xfrm>
            <a:off x="193528" y="2257225"/>
            <a:ext cx="4442121" cy="1224960"/>
          </a:xfrm>
        </p:spPr>
        <p:txBody>
          <a:bodyPr>
            <a:normAutofit/>
          </a:bodyPr>
          <a:lstStyle/>
          <a:p>
            <a:pPr marL="0" indent="0" algn="just">
              <a:buNone/>
            </a:pPr>
            <a:r>
              <a:rPr lang="ro-RO" sz="1400"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În cele </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12</a:t>
            </a:r>
            <a:r>
              <a:rPr lang="ro-RO"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luni de activitate din anul 2024, angajații instanței au fost stimulați cu sporuri de performanță în dependență de timpul efectiv lucrat</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dar</a:t>
            </a:r>
            <a:r>
              <a:rPr lang="en-US" sz="1400" kern="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eficiența</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și</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calitatea</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uncii</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kern="0" dirty="0" err="1">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prestate</a:t>
            </a:r>
            <a:r>
              <a:rPr lang="en-US" sz="1400" kern="0" dirty="0">
                <a:solidFill>
                  <a:srgbClr val="002F6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kern="100" dirty="0">
              <a:solidFill>
                <a:srgbClr val="002F6C"/>
              </a:solidFill>
              <a:effectLst/>
              <a:latin typeface="Times New Roman" panose="02020603050405020304" pitchFamily="18" charset="0"/>
              <a:ea typeface="Calibri" panose="020F0502020204030204" pitchFamily="34" charset="0"/>
              <a:cs typeface="Times New Roman" panose="02020603050405020304" pitchFamily="18" charset="0"/>
            </a:endParaRPr>
          </a:p>
          <a:p>
            <a:pPr lvl="1">
              <a:buFont typeface="Wingdings" panose="05000000000000000000" pitchFamily="2" charset="2"/>
              <a:buChar char="Ø"/>
              <a:defRPr/>
            </a:pPr>
            <a:endParaRPr lang="en-US" sz="900" b="1"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E182333-7AFD-768D-A465-1578BB88D3CB}"/>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lide Number Placeholder 4">
            <a:extLst>
              <a:ext uri="{FF2B5EF4-FFF2-40B4-BE49-F238E27FC236}">
                <a16:creationId xmlns:a16="http://schemas.microsoft.com/office/drawing/2014/main" id="{0E4DE4CC-051C-6814-F847-F0B9BAB0DECA}"/>
              </a:ext>
            </a:extLst>
          </p:cNvPr>
          <p:cNvSpPr>
            <a:spLocks noGrp="1"/>
          </p:cNvSpPr>
          <p:nvPr>
            <p:ph type="sldNum" sz="quarter" idx="12"/>
          </p:nvPr>
        </p:nvSpPr>
        <p:spPr/>
        <p:txBody>
          <a:bodyPr/>
          <a:lstStyle/>
          <a:p>
            <a:fld id="{42782948-4DBE-204D-AB9E-B65E067054AE}" type="slidenum">
              <a:rPr lang="en-US" smtClean="0"/>
              <a:pPr/>
              <a:t>45</a:t>
            </a:fld>
            <a:endParaRPr lang="en-US"/>
          </a:p>
        </p:txBody>
      </p:sp>
      <p:sp>
        <p:nvSpPr>
          <p:cNvPr id="6" name="Title 5">
            <a:extLst>
              <a:ext uri="{FF2B5EF4-FFF2-40B4-BE49-F238E27FC236}">
                <a16:creationId xmlns:a16="http://schemas.microsoft.com/office/drawing/2014/main" id="{DBB4D5EE-B111-CA1D-C2F8-E60B98334B99}"/>
              </a:ext>
            </a:extLst>
          </p:cNvPr>
          <p:cNvSpPr>
            <a:spLocks noGrp="1"/>
          </p:cNvSpPr>
          <p:nvPr>
            <p:ph type="title"/>
          </p:nvPr>
        </p:nvSpPr>
        <p:spPr>
          <a:xfrm>
            <a:off x="152401" y="206255"/>
            <a:ext cx="8839200" cy="650995"/>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kumimoji="0" lang="ro-MD" sz="1400" b="1" i="0" u="none" strike="noStrike" kern="0" cap="none" spc="0" normalizeH="0" baseline="0" noProof="0" dirty="0">
                <a:ln>
                  <a:noFill/>
                </a:ln>
                <a:solidFill>
                  <a:srgbClr val="651D3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400" b="1" dirty="0">
              <a:solidFill>
                <a:srgbClr val="651D32"/>
              </a:solidFill>
              <a:latin typeface="Arial" panose="020B0604020202020204" pitchFamily="34" charset="0"/>
              <a:cs typeface="Arial" panose="020B0604020202020204" pitchFamily="34" charset="0"/>
            </a:endParaRPr>
          </a:p>
        </p:txBody>
      </p:sp>
      <p:pic>
        <p:nvPicPr>
          <p:cNvPr id="12" name="Substituent conținut 11">
            <a:extLst>
              <a:ext uri="{FF2B5EF4-FFF2-40B4-BE49-F238E27FC236}">
                <a16:creationId xmlns:a16="http://schemas.microsoft.com/office/drawing/2014/main" id="{BF556B64-B845-D925-84BB-330060221A60}"/>
              </a:ext>
            </a:extLst>
          </p:cNvPr>
          <p:cNvPicPr>
            <a:picLocks noGrp="1" noChangeAspect="1"/>
          </p:cNvPicPr>
          <p:nvPr>
            <p:ph sz="half" idx="2"/>
          </p:nvPr>
        </p:nvPicPr>
        <p:blipFill>
          <a:blip r:embed="rId2"/>
          <a:stretch>
            <a:fillRect/>
          </a:stretch>
        </p:blipFill>
        <p:spPr>
          <a:xfrm>
            <a:off x="4695971" y="1360526"/>
            <a:ext cx="4222750" cy="3394504"/>
          </a:xfrm>
        </p:spPr>
      </p:pic>
      <p:sp>
        <p:nvSpPr>
          <p:cNvPr id="7" name="CasetăText 6">
            <a:extLst>
              <a:ext uri="{FF2B5EF4-FFF2-40B4-BE49-F238E27FC236}">
                <a16:creationId xmlns:a16="http://schemas.microsoft.com/office/drawing/2014/main" id="{AE035908-63B5-1B42-61DA-E75B63A7EF17}"/>
              </a:ext>
            </a:extLst>
          </p:cNvPr>
          <p:cNvSpPr txBox="1"/>
          <p:nvPr/>
        </p:nvSpPr>
        <p:spPr>
          <a:xfrm>
            <a:off x="193528" y="924222"/>
            <a:ext cx="8683772" cy="36933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800"/>
              </a:spcAft>
              <a:buClrTx/>
              <a:buSzTx/>
              <a:buFont typeface="Arial"/>
              <a:buNone/>
              <a:tabLst/>
              <a:defRPr/>
            </a:pPr>
            <a:r>
              <a:rPr kumimoji="0" lang="ro-RO" sz="1800" b="0" i="0" u="none" strike="noStrike" kern="1200" cap="none" spc="0" normalizeH="0" baseline="0" noProof="0" dirty="0">
                <a:ln>
                  <a:noFill/>
                </a:ln>
                <a:solidFill>
                  <a:srgbClr val="CFCDC9">
                    <a:lumMod val="25000"/>
                  </a:srgbClr>
                </a:solidFill>
                <a:effectLst/>
                <a:uLnTx/>
                <a:uFillTx/>
                <a:latin typeface="Times New Roman" panose="02020603050405020304" pitchFamily="18" charset="0"/>
                <a:ea typeface="+mn-ea"/>
                <a:cs typeface="Times New Roman" panose="02020603050405020304" pitchFamily="18" charset="0"/>
              </a:rPr>
              <a:t>Activitatea</a:t>
            </a:r>
            <a:r>
              <a:rPr kumimoji="0" lang="ro-MD" sz="1800" b="0" i="0" u="none" strike="noStrike" kern="100" cap="none" spc="0" normalizeH="0" baseline="0" noProof="0" dirty="0">
                <a:ln>
                  <a:noFill/>
                </a:ln>
                <a:solidFill>
                  <a:srgbClr val="CFCDC9">
                    <a:lumMod val="25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ro-MD" sz="1800" b="0" i="0" u="none" strike="noStrike" kern="0" cap="none" spc="0" normalizeH="0" baseline="0" noProof="0" dirty="0">
                <a:ln>
                  <a:noFill/>
                </a:ln>
                <a:solidFill>
                  <a:srgbClr val="CFCDC9">
                    <a:lumMod val="2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3.1.2. Stabilirea sporurilor de performanță în dependență de timpul efectiv lucrat </a:t>
            </a:r>
          </a:p>
        </p:txBody>
      </p:sp>
    </p:spTree>
    <p:extLst>
      <p:ext uri="{BB962C8B-B14F-4D97-AF65-F5344CB8AC3E}">
        <p14:creationId xmlns:p14="http://schemas.microsoft.com/office/powerpoint/2010/main" val="42246380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222251" y="1486686"/>
            <a:ext cx="5190823" cy="3111089"/>
          </a:xfrm>
        </p:spPr>
        <p:txBody>
          <a:bodyPr>
            <a:normAutofit/>
          </a:bodyPr>
          <a:lstStyle/>
          <a:p>
            <a:pPr algn="just"/>
            <a:r>
              <a:rPr lang="en-US" sz="1400" b="1" dirty="0">
                <a:solidFill>
                  <a:schemeClr val="tx2"/>
                </a:solidFill>
                <a:latin typeface="Times New Roman" panose="02020603050405020304" pitchFamily="18" charset="0"/>
                <a:cs typeface="Times New Roman" panose="02020603050405020304" pitchFamily="18" charset="0"/>
              </a:rPr>
              <a:t>La </a:t>
            </a:r>
            <a:r>
              <a:rPr lang="en-US" sz="1400" b="1" dirty="0" err="1">
                <a:solidFill>
                  <a:schemeClr val="tx2"/>
                </a:solidFill>
                <a:latin typeface="Times New Roman" panose="02020603050405020304" pitchFamily="18" charset="0"/>
                <a:cs typeface="Times New Roman" panose="02020603050405020304" pitchFamily="18" charset="0"/>
              </a:rPr>
              <a:t>solicitarea</a:t>
            </a:r>
            <a:r>
              <a:rPr lang="en-US" sz="1400" b="1" dirty="0">
                <a:solidFill>
                  <a:schemeClr val="tx2"/>
                </a:solidFill>
                <a:latin typeface="Times New Roman" panose="02020603050405020304" pitchFamily="18" charset="0"/>
                <a:cs typeface="Times New Roman" panose="02020603050405020304" pitchFamily="18" charset="0"/>
              </a:rPr>
              <a:t> AAIJ, </a:t>
            </a:r>
            <a:r>
              <a:rPr lang="en-US" sz="1400" b="1" dirty="0" err="1">
                <a:solidFill>
                  <a:schemeClr val="tx2"/>
                </a:solidFill>
                <a:latin typeface="Times New Roman" panose="02020603050405020304" pitchFamily="18" charset="0"/>
                <a:cs typeface="Times New Roman" panose="02020603050405020304" pitchFamily="18" charset="0"/>
              </a:rPr>
              <a:t>Judecătoria</a:t>
            </a:r>
            <a:r>
              <a:rPr lang="en-US" sz="1400" b="1" dirty="0">
                <a:solidFill>
                  <a:schemeClr val="tx2"/>
                </a:solidFill>
                <a:latin typeface="Times New Roman" panose="02020603050405020304" pitchFamily="18" charset="0"/>
                <a:cs typeface="Times New Roman" panose="02020603050405020304" pitchFamily="18" charset="0"/>
              </a:rPr>
              <a:t> </a:t>
            </a:r>
            <a:r>
              <a:rPr lang="en-US" sz="1400" b="1" dirty="0" err="1">
                <a:solidFill>
                  <a:schemeClr val="tx2"/>
                </a:solidFill>
                <a:latin typeface="Times New Roman" panose="02020603050405020304" pitchFamily="18" charset="0"/>
                <a:cs typeface="Times New Roman" panose="02020603050405020304" pitchFamily="18" charset="0"/>
              </a:rPr>
              <a:t>Ungheni</a:t>
            </a:r>
            <a:r>
              <a:rPr lang="en-US" sz="1400" b="1" dirty="0">
                <a:solidFill>
                  <a:schemeClr val="tx2"/>
                </a:solidFill>
                <a:latin typeface="Times New Roman" panose="02020603050405020304" pitchFamily="18" charset="0"/>
                <a:cs typeface="Times New Roman" panose="02020603050405020304" pitchFamily="18" charset="0"/>
              </a:rPr>
              <a:t> a </a:t>
            </a:r>
            <a:r>
              <a:rPr lang="en-US" sz="1400" b="1" dirty="0" err="1">
                <a:solidFill>
                  <a:schemeClr val="tx2"/>
                </a:solidFill>
                <a:latin typeface="Times New Roman" panose="02020603050405020304" pitchFamily="18" charset="0"/>
                <a:cs typeface="Times New Roman" panose="02020603050405020304" pitchFamily="18" charset="0"/>
              </a:rPr>
              <a:t>expediat</a:t>
            </a:r>
            <a:r>
              <a:rPr lang="ro-RO" sz="1400" b="1" dirty="0">
                <a:solidFill>
                  <a:schemeClr val="tx2"/>
                </a:solidFill>
                <a:latin typeface="Times New Roman" panose="02020603050405020304" pitchFamily="18" charset="0"/>
                <a:cs typeface="Times New Roman" panose="02020603050405020304" pitchFamily="18" charset="0"/>
              </a:rPr>
              <a:t> </a:t>
            </a:r>
            <a:r>
              <a:rPr lang="en-US" sz="1400" b="1" dirty="0" err="1">
                <a:solidFill>
                  <a:schemeClr val="tx2"/>
                </a:solidFill>
                <a:latin typeface="Times New Roman" panose="02020603050405020304" pitchFamily="18" charset="0"/>
                <a:cs typeface="Times New Roman" panose="02020603050405020304" pitchFamily="18" charset="0"/>
              </a:rPr>
              <a:t>lista</a:t>
            </a:r>
            <a:r>
              <a:rPr lang="en-US" sz="1400" b="1" dirty="0">
                <a:solidFill>
                  <a:schemeClr val="tx2"/>
                </a:solidFill>
                <a:latin typeface="Times New Roman" panose="02020603050405020304" pitchFamily="18" charset="0"/>
                <a:cs typeface="Times New Roman" panose="02020603050405020304" pitchFamily="18" charset="0"/>
              </a:rPr>
              <a:t> de </a:t>
            </a:r>
            <a:r>
              <a:rPr lang="en-US" sz="1400" b="1" dirty="0" err="1">
                <a:solidFill>
                  <a:schemeClr val="tx2"/>
                </a:solidFill>
                <a:latin typeface="Times New Roman" panose="02020603050405020304" pitchFamily="18" charset="0"/>
                <a:cs typeface="Times New Roman" panose="02020603050405020304" pitchFamily="18" charset="0"/>
              </a:rPr>
              <a:t>tematici</a:t>
            </a:r>
            <a:r>
              <a:rPr lang="en-US" sz="1400" b="1" dirty="0">
                <a:solidFill>
                  <a:schemeClr val="tx2"/>
                </a:solidFill>
                <a:latin typeface="Times New Roman" panose="02020603050405020304" pitchFamily="18" charset="0"/>
                <a:cs typeface="Times New Roman" panose="02020603050405020304" pitchFamily="18" charset="0"/>
              </a:rPr>
              <a:t> de </a:t>
            </a:r>
            <a:r>
              <a:rPr lang="en-US" sz="1400" b="1" dirty="0" err="1">
                <a:solidFill>
                  <a:schemeClr val="tx2"/>
                </a:solidFill>
                <a:latin typeface="Times New Roman" panose="02020603050405020304" pitchFamily="18" charset="0"/>
                <a:cs typeface="Times New Roman" panose="02020603050405020304" pitchFamily="18" charset="0"/>
              </a:rPr>
              <a:t>instruire</a:t>
            </a:r>
            <a:r>
              <a:rPr lang="ro-RO" sz="1400" b="1" dirty="0">
                <a:solidFill>
                  <a:schemeClr val="tx2"/>
                </a:solidFill>
                <a:latin typeface="Times New Roman" panose="02020603050405020304" pitchFamily="18" charset="0"/>
                <a:cs typeface="Times New Roman" panose="02020603050405020304" pitchFamily="18" charset="0"/>
              </a:rPr>
              <a:t> a grefierilor, asistenților și personalului instanței pentru semestrul I </a:t>
            </a:r>
            <a:r>
              <a:rPr lang="en-US" sz="1400" b="1" dirty="0" err="1">
                <a:solidFill>
                  <a:schemeClr val="tx2"/>
                </a:solidFill>
                <a:latin typeface="Times New Roman" panose="02020603050405020304" pitchFamily="18" charset="0"/>
                <a:cs typeface="Times New Roman" panose="02020603050405020304" pitchFamily="18" charset="0"/>
              </a:rPr>
              <a:t>și</a:t>
            </a:r>
            <a:r>
              <a:rPr lang="en-US" sz="1400" b="1" dirty="0">
                <a:solidFill>
                  <a:schemeClr val="tx2"/>
                </a:solidFill>
                <a:latin typeface="Times New Roman" panose="02020603050405020304" pitchFamily="18" charset="0"/>
                <a:cs typeface="Times New Roman" panose="02020603050405020304" pitchFamily="18" charset="0"/>
              </a:rPr>
              <a:t> II </a:t>
            </a:r>
            <a:r>
              <a:rPr lang="ro-RO" sz="1400" b="1" dirty="0">
                <a:solidFill>
                  <a:schemeClr val="tx2"/>
                </a:solidFill>
                <a:latin typeface="Times New Roman" panose="02020603050405020304" pitchFamily="18" charset="0"/>
                <a:cs typeface="Times New Roman" panose="02020603050405020304" pitchFamily="18" charset="0"/>
              </a:rPr>
              <a:t>– 2024;</a:t>
            </a:r>
          </a:p>
          <a:p>
            <a:pPr algn="just"/>
            <a:r>
              <a:rPr lang="ro-RO" sz="1400" b="1" dirty="0">
                <a:solidFill>
                  <a:schemeClr val="tx2"/>
                </a:solidFill>
                <a:latin typeface="Times New Roman" panose="02020603050405020304" pitchFamily="18" charset="0"/>
                <a:cs typeface="Times New Roman" panose="02020603050405020304" pitchFamily="18" charset="0"/>
              </a:rPr>
              <a:t>Totodată, s-au identificat tematicile din </a:t>
            </a:r>
            <a:r>
              <a:rPr lang="pt-BR" sz="1400" b="1" dirty="0">
                <a:solidFill>
                  <a:schemeClr val="tx2"/>
                </a:solidFill>
                <a:latin typeface="Times New Roman" panose="02020603050405020304" pitchFamily="18" charset="0"/>
                <a:cs typeface="Times New Roman" panose="02020603050405020304" pitchFamily="18" charset="0"/>
              </a:rPr>
              <a:t>planul anual</a:t>
            </a:r>
            <a:r>
              <a:rPr lang="ro-RO" sz="1400" b="1" dirty="0">
                <a:solidFill>
                  <a:schemeClr val="tx2"/>
                </a:solidFill>
                <a:latin typeface="Times New Roman" panose="02020603050405020304" pitchFamily="18" charset="0"/>
                <a:cs typeface="Times New Roman" panose="02020603050405020304" pitchFamily="18" charset="0"/>
              </a:rPr>
              <a:t> </a:t>
            </a:r>
            <a:r>
              <a:rPr lang="pt-BR" sz="1400" b="1" dirty="0">
                <a:solidFill>
                  <a:schemeClr val="tx2"/>
                </a:solidFill>
                <a:latin typeface="Times New Roman" panose="02020603050405020304" pitchFamily="18" charset="0"/>
                <a:cs typeface="Times New Roman" panose="02020603050405020304" pitchFamily="18" charset="0"/>
              </a:rPr>
              <a:t>de Instruire Internă a Judecătoriei Ungheni pentru anul 2024</a:t>
            </a:r>
            <a:r>
              <a:rPr lang="ro-RO" sz="1400" b="1" dirty="0">
                <a:solidFill>
                  <a:schemeClr val="tx2"/>
                </a:solidFill>
                <a:latin typeface="Times New Roman" panose="02020603050405020304" pitchFamily="18" charset="0"/>
                <a:cs typeface="Times New Roman" panose="02020603050405020304" pitchFamily="18" charset="0"/>
              </a:rPr>
              <a:t>.</a:t>
            </a:r>
            <a:endParaRPr lang="ro-RO" dirty="0">
              <a:solidFill>
                <a:schemeClr val="tx2"/>
              </a:solidFill>
            </a:endParaRPr>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46</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222251" y="871312"/>
            <a:ext cx="8839201" cy="369332"/>
          </a:xfrm>
          <a:prstGeom prst="rect">
            <a:avLst/>
          </a:prstGeom>
          <a:noFill/>
        </p:spPr>
        <p:txBody>
          <a:bodyPr wrap="square">
            <a:spAutoFit/>
          </a:bodyPr>
          <a:lstStyle/>
          <a:p>
            <a:r>
              <a:rPr lang="ro-RO" sz="1800" dirty="0">
                <a:solidFill>
                  <a:schemeClr val="tx1">
                    <a:lumMod val="65000"/>
                    <a:lumOff val="35000"/>
                  </a:schemeClr>
                </a:solidFill>
                <a:effectLst/>
                <a:latin typeface="Times New Roman" panose="02020603050405020304" pitchFamily="18" charset="0"/>
                <a:ea typeface="Calibri" panose="020F0502020204030204" pitchFamily="34" charset="0"/>
              </a:rPr>
              <a:t>Activitatea 3.2.1. Identificarea anuală a necesităților de instruire a judecătorilor și personalului </a:t>
            </a:r>
            <a:endParaRPr lang="ro-RO" dirty="0">
              <a:solidFill>
                <a:schemeClr val="tx1">
                  <a:lumMod val="65000"/>
                  <a:lumOff val="35000"/>
                </a:schemeClr>
              </a:solidFill>
            </a:endParaRPr>
          </a:p>
        </p:txBody>
      </p:sp>
      <p:pic>
        <p:nvPicPr>
          <p:cNvPr id="10" name="Imagine 9">
            <a:extLst>
              <a:ext uri="{FF2B5EF4-FFF2-40B4-BE49-F238E27FC236}">
                <a16:creationId xmlns:a16="http://schemas.microsoft.com/office/drawing/2014/main" id="{426C7219-1742-4D93-0808-A3FDDFFCD2C4}"/>
              </a:ext>
            </a:extLst>
          </p:cNvPr>
          <p:cNvPicPr>
            <a:picLocks noChangeAspect="1"/>
          </p:cNvPicPr>
          <p:nvPr/>
        </p:nvPicPr>
        <p:blipFill>
          <a:blip r:embed="rId2"/>
          <a:stretch>
            <a:fillRect/>
          </a:stretch>
        </p:blipFill>
        <p:spPr>
          <a:xfrm>
            <a:off x="5514674" y="1486686"/>
            <a:ext cx="3327126" cy="2699133"/>
          </a:xfrm>
          <a:prstGeom prst="rect">
            <a:avLst/>
          </a:prstGeom>
        </p:spPr>
      </p:pic>
    </p:spTree>
    <p:extLst>
      <p:ext uri="{BB962C8B-B14F-4D97-AF65-F5344CB8AC3E}">
        <p14:creationId xmlns:p14="http://schemas.microsoft.com/office/powerpoint/2010/main" val="2035741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23568C7D-634A-7D3C-152C-BA1AABC5EC9A}"/>
              </a:ext>
            </a:extLst>
          </p:cNvPr>
          <p:cNvSpPr>
            <a:spLocks noGrp="1"/>
          </p:cNvSpPr>
          <p:nvPr>
            <p:ph sz="half" idx="1"/>
          </p:nvPr>
        </p:nvSpPr>
        <p:spPr>
          <a:xfrm>
            <a:off x="152401" y="1246884"/>
            <a:ext cx="5600699" cy="3597755"/>
          </a:xfrm>
        </p:spPr>
        <p:txBody>
          <a:bodyPr>
            <a:normAutofit lnSpcReduction="10000"/>
          </a:bodyPr>
          <a:lstStyle/>
          <a:p>
            <a:pPr algn="just">
              <a:buFont typeface="Wingdings" panose="05000000000000000000" pitchFamily="2" charset="2"/>
              <a:buChar char="Ø"/>
            </a:pPr>
            <a:r>
              <a:rPr lang="ro-RO" sz="1200" b="1" dirty="0">
                <a:solidFill>
                  <a:schemeClr val="tx2"/>
                </a:solidFill>
                <a:latin typeface="Times New Roman" panose="02020603050405020304" pitchFamily="18" charset="0"/>
                <a:cs typeface="Times New Roman" panose="02020603050405020304" pitchFamily="18" charset="0"/>
              </a:rPr>
              <a:t>Atelier de lucru: ,,Interacțiunea instanțelor de judecată cu mass-media și promovarea încrederii în justiție. Interacțiunea cu justițiabilii. Social Media</a:t>
            </a:r>
            <a:r>
              <a:rPr lang="en-US" sz="1200" b="1" dirty="0">
                <a:solidFill>
                  <a:schemeClr val="tx2"/>
                </a:solidFill>
                <a:latin typeface="Times New Roman" panose="02020603050405020304" pitchFamily="18" charset="0"/>
                <a:cs typeface="Times New Roman" panose="02020603050405020304" pitchFamily="18" charset="0"/>
              </a:rPr>
              <a:t>”</a:t>
            </a:r>
            <a:r>
              <a:rPr lang="ro-MD" sz="1200" b="1" dirty="0">
                <a:solidFill>
                  <a:schemeClr val="tx2"/>
                </a:solidFill>
                <a:latin typeface="Times New Roman" panose="02020603050405020304" pitchFamily="18" charset="0"/>
                <a:cs typeface="Times New Roman" panose="02020603050405020304" pitchFamily="18" charset="0"/>
              </a:rPr>
              <a:t> – 27.02.2024;</a:t>
            </a:r>
            <a:endParaRPr lang="ro-RO" sz="1200" b="1" dirty="0">
              <a:solidFill>
                <a:schemeClr val="tx2"/>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sz="1200" b="1" dirty="0">
                <a:solidFill>
                  <a:schemeClr val="tx2"/>
                </a:solidFill>
                <a:latin typeface="Times New Roman" panose="02020603050405020304" pitchFamily="18" charset="0"/>
                <a:cs typeface="Times New Roman" panose="02020603050405020304" pitchFamily="18" charset="0"/>
              </a:rPr>
              <a:t>Desfășurarea </a:t>
            </a:r>
            <a:r>
              <a:rPr lang="ro-RO" sz="1200" b="1" dirty="0">
                <a:solidFill>
                  <a:schemeClr val="tx2"/>
                </a:solidFill>
                <a:latin typeface="Times New Roman" panose="02020603050405020304" pitchFamily="18" charset="0"/>
                <a:cs typeface="Times New Roman" panose="02020603050405020304" pitchFamily="18" charset="0"/>
              </a:rPr>
              <a:t>în județul Iași a c</a:t>
            </a:r>
            <a:r>
              <a:rPr lang="it-IT" sz="1200" b="1" dirty="0">
                <a:solidFill>
                  <a:schemeClr val="tx2"/>
                </a:solidFill>
                <a:latin typeface="Times New Roman" panose="02020603050405020304" pitchFamily="18" charset="0"/>
                <a:cs typeface="Times New Roman" panose="02020603050405020304" pitchFamily="18" charset="0"/>
              </a:rPr>
              <a:t>elui de-al 1</a:t>
            </a:r>
            <a:r>
              <a:rPr lang="ro-MD" sz="1200" b="1" dirty="0">
                <a:solidFill>
                  <a:schemeClr val="tx2"/>
                </a:solidFill>
                <a:latin typeface="Times New Roman" panose="02020603050405020304" pitchFamily="18" charset="0"/>
                <a:cs typeface="Times New Roman" panose="02020603050405020304" pitchFamily="18" charset="0"/>
              </a:rPr>
              <a:t>8</a:t>
            </a:r>
            <a:r>
              <a:rPr lang="it-IT" sz="1200" b="1" dirty="0">
                <a:solidFill>
                  <a:schemeClr val="tx2"/>
                </a:solidFill>
                <a:latin typeface="Times New Roman" panose="02020603050405020304" pitchFamily="18" charset="0"/>
                <a:cs typeface="Times New Roman" panose="02020603050405020304" pitchFamily="18" charset="0"/>
              </a:rPr>
              <a:t> seminar moldo-român</a:t>
            </a:r>
            <a:r>
              <a:rPr lang="ro-RO" sz="1200" b="1" dirty="0">
                <a:solidFill>
                  <a:schemeClr val="tx2"/>
                </a:solidFill>
                <a:latin typeface="Times New Roman" panose="02020603050405020304" pitchFamily="18" charset="0"/>
                <a:cs typeface="Times New Roman" panose="02020603050405020304" pitchFamily="18" charset="0"/>
              </a:rPr>
              <a:t> în perioada </a:t>
            </a:r>
            <a:r>
              <a:rPr lang="ro-MD" sz="1200" b="1" dirty="0">
                <a:solidFill>
                  <a:schemeClr val="tx2"/>
                </a:solidFill>
                <a:latin typeface="Times New Roman" panose="02020603050405020304" pitchFamily="18" charset="0"/>
                <a:cs typeface="Times New Roman" panose="02020603050405020304" pitchFamily="18" charset="0"/>
              </a:rPr>
              <a:t>1</a:t>
            </a:r>
            <a:r>
              <a:rPr lang="ro-RO" sz="1200" b="1" dirty="0">
                <a:solidFill>
                  <a:schemeClr val="tx2"/>
                </a:solidFill>
                <a:latin typeface="Times New Roman" panose="02020603050405020304" pitchFamily="18" charset="0"/>
                <a:cs typeface="Times New Roman" panose="02020603050405020304" pitchFamily="18" charset="0"/>
              </a:rPr>
              <a:t>7-18</a:t>
            </a:r>
            <a:r>
              <a:rPr lang="ro-MD" sz="1200" b="1" dirty="0">
                <a:solidFill>
                  <a:schemeClr val="tx2"/>
                </a:solidFill>
                <a:latin typeface="Times New Roman" panose="02020603050405020304" pitchFamily="18" charset="0"/>
                <a:cs typeface="Times New Roman" panose="02020603050405020304" pitchFamily="18" charset="0"/>
              </a:rPr>
              <a:t> mai</a:t>
            </a:r>
            <a:r>
              <a:rPr lang="it-IT" sz="1200" b="1" dirty="0">
                <a:solidFill>
                  <a:schemeClr val="tx2"/>
                </a:solidFill>
                <a:latin typeface="Times New Roman" panose="02020603050405020304" pitchFamily="18" charset="0"/>
                <a:cs typeface="Times New Roman" panose="02020603050405020304" pitchFamily="18" charset="0"/>
              </a:rPr>
              <a:t> 202</a:t>
            </a:r>
            <a:r>
              <a:rPr lang="ro-RO" sz="1200" b="1" dirty="0">
                <a:solidFill>
                  <a:schemeClr val="tx2"/>
                </a:solidFill>
                <a:latin typeface="Times New Roman" panose="02020603050405020304" pitchFamily="18" charset="0"/>
                <a:cs typeface="Times New Roman" panose="02020603050405020304" pitchFamily="18" charset="0"/>
              </a:rPr>
              <a:t>4;</a:t>
            </a:r>
            <a:endParaRPr lang="ro-MD" sz="1200" b="1" dirty="0">
              <a:solidFill>
                <a:schemeClr val="tx2"/>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sz="1200" b="1" dirty="0">
                <a:solidFill>
                  <a:schemeClr val="tx2"/>
                </a:solidFill>
                <a:latin typeface="Times New Roman" panose="02020603050405020304" pitchFamily="18" charset="0"/>
                <a:cs typeface="Times New Roman" panose="02020603050405020304" pitchFamily="18" charset="0"/>
              </a:rPr>
              <a:t>Desfășurarea</a:t>
            </a:r>
            <a:r>
              <a:rPr lang="ro-RO" sz="1200" b="1" dirty="0">
                <a:solidFill>
                  <a:schemeClr val="tx2"/>
                </a:solidFill>
                <a:latin typeface="Times New Roman" panose="02020603050405020304" pitchFamily="18" charset="0"/>
                <a:cs typeface="Times New Roman" panose="02020603050405020304" pitchFamily="18" charset="0"/>
              </a:rPr>
              <a:t> </a:t>
            </a:r>
            <a:r>
              <a:rPr lang="en-US" sz="1200" b="1" dirty="0">
                <a:solidFill>
                  <a:schemeClr val="tx2"/>
                </a:solidFill>
                <a:latin typeface="Times New Roman" panose="02020603050405020304" pitchFamily="18" charset="0"/>
                <a:cs typeface="Times New Roman" panose="02020603050405020304" pitchFamily="18" charset="0"/>
              </a:rPr>
              <a:t>la </a:t>
            </a:r>
            <a:r>
              <a:rPr lang="en-US" sz="1200" b="1" dirty="0" err="1">
                <a:solidFill>
                  <a:schemeClr val="tx2"/>
                </a:solidFill>
                <a:latin typeface="Times New Roman" panose="02020603050405020304" pitchFamily="18" charset="0"/>
                <a:cs typeface="Times New Roman" panose="02020603050405020304" pitchFamily="18" charset="0"/>
              </a:rPr>
              <a:t>Ungheni</a:t>
            </a:r>
            <a:r>
              <a:rPr lang="en-US" sz="1200" b="1" dirty="0">
                <a:solidFill>
                  <a:schemeClr val="tx2"/>
                </a:solidFill>
                <a:latin typeface="Times New Roman" panose="02020603050405020304" pitchFamily="18" charset="0"/>
                <a:cs typeface="Times New Roman" panose="02020603050405020304" pitchFamily="18" charset="0"/>
              </a:rPr>
              <a:t> a </a:t>
            </a:r>
            <a:r>
              <a:rPr lang="ro-RO" sz="1200" b="1" dirty="0">
                <a:solidFill>
                  <a:schemeClr val="tx2"/>
                </a:solidFill>
                <a:latin typeface="Times New Roman" panose="02020603050405020304" pitchFamily="18" charset="0"/>
                <a:cs typeface="Times New Roman" panose="02020603050405020304" pitchFamily="18" charset="0"/>
              </a:rPr>
              <a:t>c</a:t>
            </a:r>
            <a:r>
              <a:rPr lang="it-IT" sz="1200" b="1" dirty="0">
                <a:solidFill>
                  <a:schemeClr val="tx2"/>
                </a:solidFill>
                <a:latin typeface="Times New Roman" panose="02020603050405020304" pitchFamily="18" charset="0"/>
                <a:cs typeface="Times New Roman" panose="02020603050405020304" pitchFamily="18" charset="0"/>
              </a:rPr>
              <a:t>elui de-al 1</a:t>
            </a:r>
            <a:r>
              <a:rPr lang="ro-MD" sz="1200" b="1" dirty="0">
                <a:solidFill>
                  <a:schemeClr val="tx2"/>
                </a:solidFill>
                <a:latin typeface="Times New Roman" panose="02020603050405020304" pitchFamily="18" charset="0"/>
                <a:cs typeface="Times New Roman" panose="02020603050405020304" pitchFamily="18" charset="0"/>
              </a:rPr>
              <a:t>9</a:t>
            </a:r>
            <a:r>
              <a:rPr lang="it-IT" sz="1200" b="1" dirty="0">
                <a:solidFill>
                  <a:schemeClr val="tx2"/>
                </a:solidFill>
                <a:latin typeface="Times New Roman" panose="02020603050405020304" pitchFamily="18" charset="0"/>
                <a:cs typeface="Times New Roman" panose="02020603050405020304" pitchFamily="18" charset="0"/>
              </a:rPr>
              <a:t> seminar moldo-român</a:t>
            </a:r>
            <a:r>
              <a:rPr lang="ro-RO" sz="1200" b="1" dirty="0">
                <a:solidFill>
                  <a:schemeClr val="tx2"/>
                </a:solidFill>
                <a:latin typeface="Times New Roman" panose="02020603050405020304" pitchFamily="18" charset="0"/>
                <a:cs typeface="Times New Roman" panose="02020603050405020304" pitchFamily="18" charset="0"/>
              </a:rPr>
              <a:t> la 01 noiembrie 2024;</a:t>
            </a:r>
          </a:p>
          <a:p>
            <a:pPr algn="just">
              <a:buFont typeface="Wingdings" panose="05000000000000000000" pitchFamily="2" charset="2"/>
              <a:buChar char="Ø"/>
            </a:pPr>
            <a:r>
              <a:rPr lang="ro-RO" sz="1200" b="1" dirty="0">
                <a:solidFill>
                  <a:schemeClr val="tx2"/>
                </a:solidFill>
                <a:latin typeface="Times New Roman" panose="02020603050405020304" pitchFamily="18" charset="0"/>
                <a:cs typeface="Times New Roman" panose="02020603050405020304" pitchFamily="18" charset="0"/>
              </a:rPr>
              <a:t>Seminare de instruire pentru judecători la activitățile de formare continuă prin sistemul SI INJ, conform înscrierii personale;</a:t>
            </a:r>
          </a:p>
          <a:p>
            <a:pPr algn="just">
              <a:buFont typeface="Wingdings" panose="05000000000000000000" pitchFamily="2" charset="2"/>
              <a:buChar char="Ø"/>
            </a:pPr>
            <a:r>
              <a:rPr lang="ro-RO" sz="1200" b="1" dirty="0">
                <a:solidFill>
                  <a:schemeClr val="tx2"/>
                </a:solidFill>
                <a:latin typeface="Times New Roman" panose="02020603050405020304" pitchFamily="18" charset="0"/>
                <a:cs typeface="Times New Roman" panose="02020603050405020304" pitchFamily="18" charset="0"/>
              </a:rPr>
              <a:t>Ateliere de lucru, seminare de instruire și workshop-uri pentru judecători;</a:t>
            </a:r>
            <a:endPar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o-RO" sz="1200" b="1" dirty="0">
                <a:solidFill>
                  <a:schemeClr val="tx2"/>
                </a:solidFill>
                <a:latin typeface="Times New Roman" panose="02020603050405020304" pitchFamily="18" charset="0"/>
                <a:cs typeface="Times New Roman" panose="02020603050405020304" pitchFamily="18" charset="0"/>
              </a:rPr>
              <a:t>Seminare și instruiri anuale prestate de către Institutul Național al Justiției pentru angajații și judecătorii instanțelor de judecată;</a:t>
            </a:r>
          </a:p>
          <a:p>
            <a:pPr algn="just"/>
            <a:r>
              <a:rPr lang="ro-RO" sz="1200" b="1" dirty="0">
                <a:solidFill>
                  <a:schemeClr val="tx2"/>
                </a:solidFill>
                <a:latin typeface="Times New Roman" panose="02020603050405020304" pitchFamily="18" charset="0"/>
                <a:cs typeface="Times New Roman" panose="02020603050405020304" pitchFamily="18" charset="0"/>
              </a:rPr>
              <a:t>Seminare bilaterale între instanțele naționale și internaționale.</a:t>
            </a:r>
          </a:p>
          <a:p>
            <a:pPr algn="just">
              <a:buFont typeface="Wingdings" panose="05000000000000000000" pitchFamily="2" charset="2"/>
              <a:buChar char="Ø"/>
            </a:pPr>
            <a:endParaRPr lang="it-IT" sz="1200" b="1" dirty="0">
              <a:solidFill>
                <a:schemeClr val="tx2"/>
              </a:solidFill>
              <a:latin typeface="Times New Roman" panose="02020603050405020304" pitchFamily="18" charset="0"/>
              <a:cs typeface="Times New Roman" panose="02020603050405020304" pitchFamily="18" charset="0"/>
            </a:endParaRPr>
          </a:p>
          <a:p>
            <a:pPr marL="0" indent="0" algn="just">
              <a:buNone/>
            </a:pPr>
            <a:r>
              <a:rPr lang="ro-RO" sz="1200" b="1" i="1" dirty="0">
                <a:solidFill>
                  <a:schemeClr val="tx2"/>
                </a:solidFill>
                <a:latin typeface="Times New Roman" panose="02020603050405020304" pitchFamily="18" charset="0"/>
                <a:cs typeface="Times New Roman" panose="02020603050405020304" pitchFamily="18" charset="0"/>
              </a:rPr>
              <a:t>               </a:t>
            </a:r>
            <a:r>
              <a:rPr lang="it-IT" sz="1200" b="1" i="1" dirty="0">
                <a:solidFill>
                  <a:schemeClr val="tx2"/>
                </a:solidFill>
                <a:latin typeface="Times New Roman" panose="02020603050405020304" pitchFamily="18" charset="0"/>
                <a:cs typeface="Times New Roman" panose="02020603050405020304" pitchFamily="18" charset="0"/>
              </a:rPr>
              <a:t>Participanți: </a:t>
            </a:r>
            <a:r>
              <a:rPr lang="ro-MD" sz="1200" b="1" i="1" dirty="0">
                <a:solidFill>
                  <a:schemeClr val="tx2"/>
                </a:solidFill>
                <a:latin typeface="Times New Roman" panose="02020603050405020304" pitchFamily="18" charset="0"/>
                <a:cs typeface="Times New Roman" panose="02020603050405020304" pitchFamily="18" charset="0"/>
              </a:rPr>
              <a:t> </a:t>
            </a:r>
            <a:r>
              <a:rPr lang="ro-MD" sz="1200" i="1" dirty="0">
                <a:solidFill>
                  <a:schemeClr val="tx2"/>
                </a:solidFill>
                <a:latin typeface="Times New Roman" panose="02020603050405020304" pitchFamily="18" charset="0"/>
                <a:cs typeface="Times New Roman" panose="02020603050405020304" pitchFamily="18" charset="0"/>
              </a:rPr>
              <a:t>judecători, </a:t>
            </a:r>
            <a:r>
              <a:rPr lang="it-IT" sz="1200" i="1" dirty="0">
                <a:solidFill>
                  <a:schemeClr val="tx2"/>
                </a:solidFill>
                <a:latin typeface="Times New Roman" panose="02020603050405020304" pitchFamily="18" charset="0"/>
                <a:cs typeface="Times New Roman" panose="02020603050405020304" pitchFamily="18" charset="0"/>
              </a:rPr>
              <a:t>specialiștii, grefieri, asistenți judiciari</a:t>
            </a:r>
            <a:r>
              <a:rPr lang="it-IT" sz="1200" b="1" i="1" dirty="0">
                <a:solidFill>
                  <a:schemeClr val="tx1"/>
                </a:solidFill>
                <a:latin typeface="Times New Roman" panose="02020603050405020304" pitchFamily="18" charset="0"/>
                <a:cs typeface="Times New Roman" panose="02020603050405020304" pitchFamily="18" charset="0"/>
              </a:rPr>
              <a:t>.</a:t>
            </a:r>
          </a:p>
        </p:txBody>
      </p:sp>
      <p:sp>
        <p:nvSpPr>
          <p:cNvPr id="4" name="Substituent dată 3">
            <a:extLst>
              <a:ext uri="{FF2B5EF4-FFF2-40B4-BE49-F238E27FC236}">
                <a16:creationId xmlns:a16="http://schemas.microsoft.com/office/drawing/2014/main" id="{B2D27D4F-DC20-E327-25AC-5321CE14DB98}"/>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9A9CEF92-0BE8-90C3-3358-F978B68C31AE}"/>
              </a:ext>
            </a:extLst>
          </p:cNvPr>
          <p:cNvSpPr>
            <a:spLocks noGrp="1"/>
          </p:cNvSpPr>
          <p:nvPr>
            <p:ph type="sldNum" sz="quarter" idx="12"/>
          </p:nvPr>
        </p:nvSpPr>
        <p:spPr/>
        <p:txBody>
          <a:bodyPr/>
          <a:lstStyle/>
          <a:p>
            <a:fld id="{42782948-4DBE-204D-AB9E-B65E067054AE}" type="slidenum">
              <a:rPr lang="en-US" smtClean="0"/>
              <a:pPr/>
              <a:t>47</a:t>
            </a:fld>
            <a:endParaRPr lang="en-US"/>
          </a:p>
        </p:txBody>
      </p:sp>
      <p:sp>
        <p:nvSpPr>
          <p:cNvPr id="7" name="Title 5">
            <a:extLst>
              <a:ext uri="{FF2B5EF4-FFF2-40B4-BE49-F238E27FC236}">
                <a16:creationId xmlns:a16="http://schemas.microsoft.com/office/drawing/2014/main" id="{82348ABB-4108-4125-84AC-7DCF4DEAC702}"/>
              </a:ext>
            </a:extLst>
          </p:cNvPr>
          <p:cNvSpPr>
            <a:spLocks noGrp="1"/>
          </p:cNvSpPr>
          <p:nvPr>
            <p:ph type="title"/>
          </p:nvPr>
        </p:nvSpPr>
        <p:spPr>
          <a:xfrm>
            <a:off x="152401" y="160338"/>
            <a:ext cx="8839200" cy="593342"/>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9" name="CasetăText 8">
            <a:extLst>
              <a:ext uri="{FF2B5EF4-FFF2-40B4-BE49-F238E27FC236}">
                <a16:creationId xmlns:a16="http://schemas.microsoft.com/office/drawing/2014/main" id="{45FD39E0-6438-2D3D-9C27-CBE102FC71B6}"/>
              </a:ext>
            </a:extLst>
          </p:cNvPr>
          <p:cNvSpPr txBox="1"/>
          <p:nvPr/>
        </p:nvSpPr>
        <p:spPr>
          <a:xfrm>
            <a:off x="152401" y="753680"/>
            <a:ext cx="8921749" cy="369332"/>
          </a:xfrm>
          <a:prstGeom prst="rect">
            <a:avLst/>
          </a:prstGeom>
          <a:noFill/>
        </p:spPr>
        <p:txBody>
          <a:bodyPr wrap="square">
            <a:spAutoFit/>
          </a:bodyPr>
          <a:lstStyle/>
          <a:p>
            <a:r>
              <a:rPr lang="ro-RO" sz="1800" dirty="0">
                <a:solidFill>
                  <a:schemeClr val="accent5">
                    <a:lumMod val="50000"/>
                  </a:schemeClr>
                </a:solidFill>
                <a:effectLst/>
                <a:latin typeface="Times New Roman" panose="02020603050405020304" pitchFamily="18" charset="0"/>
                <a:ea typeface="Calibri" panose="020F0502020204030204" pitchFamily="34" charset="0"/>
              </a:rPr>
              <a:t>Activitatea 3.2.2. Dezvoltarea personală și profesională a judecătorilor și personalului instanței </a:t>
            </a:r>
            <a:endParaRPr lang="ro-RO" dirty="0">
              <a:solidFill>
                <a:schemeClr val="accent5">
                  <a:lumMod val="50000"/>
                </a:schemeClr>
              </a:solidFill>
            </a:endParaRPr>
          </a:p>
        </p:txBody>
      </p:sp>
      <p:pic>
        <p:nvPicPr>
          <p:cNvPr id="3" name="Content Placeholder 8" descr="Free vector politician sitting at round table in boardroom. board of directors with ceo holding formal talk in office room flat vector illustration. business authority, corporate leader, planning strategy concept">
            <a:extLst>
              <a:ext uri="{FF2B5EF4-FFF2-40B4-BE49-F238E27FC236}">
                <a16:creationId xmlns:a16="http://schemas.microsoft.com/office/drawing/2014/main" id="{3549196A-966E-A1D8-59AE-79002884042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19816" r="19816"/>
          <a:stretch>
            <a:fillRect/>
          </a:stretch>
        </p:blipFill>
        <p:spPr bwMode="auto">
          <a:xfrm>
            <a:off x="5753100" y="1184948"/>
            <a:ext cx="3260444" cy="3597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6909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1" y="1721765"/>
            <a:ext cx="4889500" cy="3003701"/>
          </a:xfrm>
        </p:spPr>
        <p:txBody>
          <a:bodyPr>
            <a:normAutofit/>
          </a:bodyPr>
          <a:lstStyle/>
          <a:p>
            <a:pPr algn="just">
              <a:buFont typeface="Wingdings" panose="05000000000000000000" pitchFamily="2" charset="2"/>
              <a:buChar char="q"/>
            </a:pPr>
            <a:r>
              <a:rPr kumimoji="0" lang="ro-RO"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De la instituirea Biroului informațional </a:t>
            </a:r>
            <a:r>
              <a:rPr kumimoji="0" lang="en-US" i="0" u="none" strike="noStrike" kern="1200" cap="none" spc="0" normalizeH="0" baseline="0" noProof="0" dirty="0" err="1">
                <a:ln>
                  <a:noFill/>
                </a:ln>
                <a:solidFill>
                  <a:schemeClr val="tx2"/>
                </a:solidFill>
                <a:effectLst/>
                <a:uLnTx/>
                <a:uFillTx/>
                <a:latin typeface="Times New Roman" panose="02020603050405020304" pitchFamily="18" charset="0"/>
                <a:cs typeface="Times New Roman" panose="02020603050405020304" pitchFamily="18" charset="0"/>
              </a:rPr>
              <a:t>în</a:t>
            </a:r>
            <a:r>
              <a:rPr kumimoji="0" lang="ro-RO"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2022, doi angajați din cadrul Secției Sistematizare, Generalizare, Monitorizare a Practicii Judiciare și Relații Publice oferă zilnic informații și ghidează justițiabilii, a doilea angajat</a:t>
            </a:r>
            <a:r>
              <a:rPr kumimoji="0" lang="en-US"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a:t>
            </a:r>
            <a:r>
              <a:rPr kumimoji="0" lang="ro-RO"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(supleant) fiind instruit periodic privind modalitatea de interacțiune cu justițiabilii și publicul larg</a:t>
            </a:r>
            <a:r>
              <a:rPr kumimoji="0" lang="en-US"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a:t>
            </a:r>
            <a:endParaRPr kumimoji="0" lang="ro-RO"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algn="just">
              <a:buFont typeface="Wingdings" panose="05000000000000000000" pitchFamily="2" charset="2"/>
              <a:buChar char="q"/>
            </a:pPr>
            <a:r>
              <a:rPr lang="ro-RO" sz="1600" b="1" i="0" dirty="0">
                <a:solidFill>
                  <a:schemeClr val="tx2"/>
                </a:solidFill>
                <a:effectLst/>
                <a:latin typeface="Times New Roman" panose="02020603050405020304" pitchFamily="18" charset="0"/>
                <a:cs typeface="Times New Roman" panose="02020603050405020304" pitchFamily="18" charset="0"/>
              </a:rPr>
              <a:t>La 13 martie 2024</a:t>
            </a:r>
            <a:r>
              <a:rPr lang="ro-RO" sz="1600" i="0" dirty="0">
                <a:solidFill>
                  <a:schemeClr val="tx2"/>
                </a:solidFill>
                <a:effectLst/>
                <a:latin typeface="Times New Roman" panose="02020603050405020304" pitchFamily="18" charset="0"/>
                <a:cs typeface="Times New Roman" panose="02020603050405020304" pitchFamily="18" charset="0"/>
              </a:rPr>
              <a:t>, </a:t>
            </a:r>
            <a:r>
              <a:rPr lang="ro-RO" sz="1600" b="0" i="0" dirty="0">
                <a:solidFill>
                  <a:schemeClr val="tx2"/>
                </a:solidFill>
                <a:effectLst/>
                <a:latin typeface="Times New Roman" panose="02020603050405020304" pitchFamily="18" charset="0"/>
                <a:cs typeface="Times New Roman" panose="02020603050405020304" pitchFamily="18" charset="0"/>
              </a:rPr>
              <a:t>reprezentanții Judecătoriei￼ Ungheni au participat la o sesiune de instruire privind modele eficiente de comunicare judiciară și informare judiciară</a:t>
            </a:r>
            <a:r>
              <a:rPr lang="en-US" sz="1600" b="0" i="0" dirty="0">
                <a:solidFill>
                  <a:schemeClr val="tx2"/>
                </a:solidFill>
                <a:effectLst/>
                <a:latin typeface="Times New Roman" panose="02020603050405020304" pitchFamily="18" charset="0"/>
                <a:cs typeface="Times New Roman" panose="02020603050405020304" pitchFamily="18" charset="0"/>
              </a:rPr>
              <a:t>.</a:t>
            </a:r>
            <a:endParaRPr kumimoji="0" lang="ro-RO" sz="1400" b="1"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endParaRPr>
          </a:p>
          <a:p>
            <a:pPr algn="just"/>
            <a:endParaRPr lang="ro-RO" sz="1800" dirty="0">
              <a:latin typeface="Times New Roman" panose="02020603050405020304" pitchFamily="18" charset="0"/>
            </a:endParaRPr>
          </a:p>
          <a:p>
            <a:pPr algn="just"/>
            <a:endParaRPr lang="ro-RO" sz="1800" dirty="0">
              <a:latin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48</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3.2.3 Asigurarea instruirii continue a angaja</a:t>
            </a:r>
            <a:r>
              <a:rPr lang="ro-MD" sz="1800" dirty="0" err="1">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ților</a:t>
            </a:r>
            <a:r>
              <a:rPr lang="ro-MD"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 instanței în domeniul ghidării </a:t>
            </a:r>
            <a:r>
              <a:rPr lang="ro-RO" sz="1800"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rPr>
              <a:t>justițiabililor privind serviciile judiciare</a:t>
            </a:r>
          </a:p>
        </p:txBody>
      </p:sp>
      <p:pic>
        <p:nvPicPr>
          <p:cNvPr id="10" name="Substituent conținut 9">
            <a:extLst>
              <a:ext uri="{FF2B5EF4-FFF2-40B4-BE49-F238E27FC236}">
                <a16:creationId xmlns:a16="http://schemas.microsoft.com/office/drawing/2014/main" id="{18548397-BE3F-DC5C-5CA6-DCD93B28A6BA}"/>
              </a:ext>
            </a:extLst>
          </p:cNvPr>
          <p:cNvPicPr>
            <a:picLocks noGrp="1" noChangeAspect="1"/>
          </p:cNvPicPr>
          <p:nvPr>
            <p:ph sz="half" idx="2"/>
          </p:nvPr>
        </p:nvPicPr>
        <p:blipFill>
          <a:blip r:embed="rId2"/>
          <a:stretch>
            <a:fillRect/>
          </a:stretch>
        </p:blipFill>
        <p:spPr>
          <a:xfrm>
            <a:off x="5200651" y="1928798"/>
            <a:ext cx="3568698" cy="2007393"/>
          </a:xfrm>
        </p:spPr>
      </p:pic>
    </p:spTree>
    <p:extLst>
      <p:ext uri="{BB962C8B-B14F-4D97-AF65-F5344CB8AC3E}">
        <p14:creationId xmlns:p14="http://schemas.microsoft.com/office/powerpoint/2010/main" val="3707635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54A29ADF-4B32-D0DA-089A-59B6AC2033BB}"/>
              </a:ext>
            </a:extLst>
          </p:cNvPr>
          <p:cNvSpPr>
            <a:spLocks noGrp="1"/>
          </p:cNvSpPr>
          <p:nvPr>
            <p:ph sz="half" idx="1"/>
          </p:nvPr>
        </p:nvSpPr>
        <p:spPr>
          <a:xfrm>
            <a:off x="234950" y="2208539"/>
            <a:ext cx="4883150" cy="1447800"/>
          </a:xfrm>
        </p:spPr>
        <p:txBody>
          <a:bodyPr>
            <a:normAutofit lnSpcReduction="10000"/>
          </a:bodyPr>
          <a:lstStyle/>
          <a:p>
            <a:pPr algn="just"/>
            <a:r>
              <a:rPr kumimoji="0" lang="ro-RO"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Ședințe operative cu participarea specialiștilor din cadrul secției SEDP, grefieri</a:t>
            </a:r>
            <a:r>
              <a:rPr kumimoji="0" lang="en-US"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lor</a:t>
            </a:r>
            <a:r>
              <a:rPr kumimoji="0" lang="ro-RO"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și asistenți</a:t>
            </a:r>
            <a:r>
              <a:rPr kumimoji="0" lang="en-US"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lor</a:t>
            </a:r>
            <a:r>
              <a:rPr kumimoji="0" lang="ro-RO"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judiciari, desfășurate periodic pentru </a:t>
            </a:r>
            <a:r>
              <a:rPr lang="ro-RO" sz="1800" dirty="0">
                <a:solidFill>
                  <a:schemeClr val="tx2"/>
                </a:solidFill>
                <a:latin typeface="Times New Roman" panose="02020603050405020304" pitchFamily="18" charset="0"/>
                <a:cs typeface="Times New Roman" panose="02020603050405020304" pitchFamily="18" charset="0"/>
              </a:rPr>
              <a:t>informarea</a:t>
            </a:r>
            <a:r>
              <a:rPr kumimoji="0" lang="ro-RO" sz="1800" i="0" u="none" strike="noStrike" kern="1200" cap="none" spc="0" normalizeH="0" baseline="0" noProof="0" dirty="0">
                <a:ln>
                  <a:noFill/>
                </a:ln>
                <a:solidFill>
                  <a:schemeClr val="tx2"/>
                </a:solidFill>
                <a:effectLst/>
                <a:uLnTx/>
                <a:uFillTx/>
                <a:latin typeface="Times New Roman" panose="02020603050405020304" pitchFamily="18" charset="0"/>
                <a:cs typeface="Times New Roman" panose="02020603050405020304" pitchFamily="18" charset="0"/>
              </a:rPr>
              <a:t> angajaților despre activitatea instituției și actelor normative interne.</a:t>
            </a:r>
            <a:endParaRPr lang="ro-RO" sz="2000" i="0" dirty="0">
              <a:solidFill>
                <a:schemeClr val="tx2"/>
              </a:solidFill>
              <a:effectLst/>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70F3CCA3-E51F-6302-587B-2798DCA5D051}"/>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97E0B953-26CA-9A6D-6107-C9A9B2BE57AF}"/>
              </a:ext>
            </a:extLst>
          </p:cNvPr>
          <p:cNvSpPr>
            <a:spLocks noGrp="1"/>
          </p:cNvSpPr>
          <p:nvPr>
            <p:ph type="sldNum" sz="quarter" idx="12"/>
          </p:nvPr>
        </p:nvSpPr>
        <p:spPr/>
        <p:txBody>
          <a:bodyPr/>
          <a:lstStyle/>
          <a:p>
            <a:fld id="{42782948-4DBE-204D-AB9E-B65E067054AE}" type="slidenum">
              <a:rPr lang="en-US" smtClean="0"/>
              <a:pPr/>
              <a:t>49</a:t>
            </a:fld>
            <a:endParaRPr lang="en-US"/>
          </a:p>
        </p:txBody>
      </p:sp>
      <p:sp>
        <p:nvSpPr>
          <p:cNvPr id="15" name="Title 5">
            <a:extLst>
              <a:ext uri="{FF2B5EF4-FFF2-40B4-BE49-F238E27FC236}">
                <a16:creationId xmlns:a16="http://schemas.microsoft.com/office/drawing/2014/main" id="{1751DE75-4476-A16A-0B3A-C76D5D0B1862}"/>
              </a:ext>
            </a:extLst>
          </p:cNvPr>
          <p:cNvSpPr>
            <a:spLocks noGrp="1"/>
          </p:cNvSpPr>
          <p:nvPr>
            <p:ph type="title"/>
          </p:nvPr>
        </p:nvSpPr>
        <p:spPr>
          <a:xfrm>
            <a:off x="152401" y="237655"/>
            <a:ext cx="8839200" cy="605743"/>
          </a:xfrm>
        </p:spPr>
        <p: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en-US" sz="2000" b="1" dirty="0" err="1">
                <a:solidFill>
                  <a:srgbClr val="651D32"/>
                </a:solidFill>
                <a:latin typeface="Arial" panose="020B0604020202020204" pitchFamily="34" charset="0"/>
                <a:cs typeface="Arial" panose="020B0604020202020204" pitchFamily="34" charset="0"/>
              </a:rPr>
              <a:t>Direcția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strategică</a:t>
            </a:r>
            <a:r>
              <a:rPr lang="en-US" sz="2000" b="1" dirty="0">
                <a:solidFill>
                  <a:srgbClr val="651D32"/>
                </a:solidFill>
                <a:latin typeface="Arial" panose="020B0604020202020204" pitchFamily="34" charset="0"/>
                <a:cs typeface="Arial" panose="020B0604020202020204" pitchFamily="34" charset="0"/>
              </a:rPr>
              <a:t> 3: </a:t>
            </a:r>
            <a:r>
              <a:rPr lang="en-US" sz="2000" b="1" dirty="0" err="1">
                <a:solidFill>
                  <a:srgbClr val="651D32"/>
                </a:solidFill>
                <a:latin typeface="Arial" panose="020B0604020202020204" pitchFamily="34" charset="0"/>
                <a:cs typeface="Arial" panose="020B0604020202020204" pitchFamily="34" charset="0"/>
              </a:rPr>
              <a:t>Dezvoltarea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profesională</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și</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motivarea</a:t>
            </a:r>
            <a:r>
              <a:rPr lang="en-US" sz="2000" b="1" dirty="0">
                <a:solidFill>
                  <a:srgbClr val="651D32"/>
                </a:solidFill>
                <a:latin typeface="Arial" panose="020B0604020202020204" pitchFamily="34" charset="0"/>
                <a:cs typeface="Arial" panose="020B0604020202020204" pitchFamily="34" charset="0"/>
              </a:rPr>
              <a:t> </a:t>
            </a:r>
            <a:r>
              <a:rPr lang="en-US" sz="2000" b="1" dirty="0" err="1">
                <a:solidFill>
                  <a:srgbClr val="651D32"/>
                </a:solidFill>
                <a:latin typeface="Arial" panose="020B0604020202020204" pitchFamily="34" charset="0"/>
                <a:cs typeface="Arial" panose="020B0604020202020204" pitchFamily="34" charset="0"/>
              </a:rPr>
              <a:t>angajaților</a:t>
            </a:r>
            <a:br>
              <a:rPr lang="en-US" dirty="0"/>
            </a:br>
            <a:r>
              <a:rPr lang="ro-RO" sz="1200" b="1" dirty="0">
                <a:solidFill>
                  <a:schemeClr val="bg2">
                    <a:lumMod val="50000"/>
                  </a:schemeClr>
                </a:solidFill>
                <a:effectLst/>
                <a:latin typeface="Times New Roman" panose="02020603050405020304" pitchFamily="18" charset="0"/>
                <a:ea typeface="Calibri" panose="020F0502020204030204" pitchFamily="34" charset="0"/>
              </a:rPr>
              <a:t>Obiectivul strategic 3.2: Asigurarea accesului judecătorilor și angajaților la oportunități extinse de dezvoltare profesională continuă</a:t>
            </a:r>
            <a:endParaRPr lang="en-US" sz="1400" b="1" dirty="0">
              <a:solidFill>
                <a:schemeClr val="bg2">
                  <a:lumMod val="50000"/>
                </a:schemeClr>
              </a:solidFill>
              <a:latin typeface="Arial" panose="020B0604020202020204" pitchFamily="34" charset="0"/>
              <a:cs typeface="Arial" panose="020B0604020202020204" pitchFamily="34" charset="0"/>
            </a:endParaRPr>
          </a:p>
        </p:txBody>
      </p:sp>
      <p:sp>
        <p:nvSpPr>
          <p:cNvPr id="6" name="CasetăText 5">
            <a:extLst>
              <a:ext uri="{FF2B5EF4-FFF2-40B4-BE49-F238E27FC236}">
                <a16:creationId xmlns:a16="http://schemas.microsoft.com/office/drawing/2014/main" id="{947D3C1E-0964-A999-5228-1F117BF4838F}"/>
              </a:ext>
            </a:extLst>
          </p:cNvPr>
          <p:cNvSpPr txBox="1"/>
          <p:nvPr/>
        </p:nvSpPr>
        <p:spPr>
          <a:xfrm>
            <a:off x="152402" y="843397"/>
            <a:ext cx="8839199" cy="646331"/>
          </a:xfrm>
          <a:prstGeom prst="rect">
            <a:avLst/>
          </a:prstGeom>
          <a:noFill/>
        </p:spPr>
        <p:txBody>
          <a:bodyPr wrap="square">
            <a:spAutoFit/>
          </a:bodyPr>
          <a:lstStyle/>
          <a:p>
            <a:pPr>
              <a:spcBef>
                <a:spcPts val="500"/>
              </a:spcBef>
              <a:spcAft>
                <a:spcPts val="500"/>
              </a:spcAft>
            </a:pPr>
            <a:r>
              <a:rPr lang="ro-RO" dirty="0">
                <a:solidFill>
                  <a:schemeClr val="accent5">
                    <a:lumMod val="50000"/>
                  </a:schemeClr>
                </a:solidFill>
                <a:highlight>
                  <a:srgbClr val="E7E7E5"/>
                </a:highlight>
                <a:latin typeface="Times New Roman" panose="02020603050405020304" pitchFamily="18" charset="0"/>
                <a:ea typeface="Calibri" panose="020F0502020204030204" pitchFamily="34" charset="0"/>
                <a:cs typeface="Times New Roman" panose="02020603050405020304" pitchFamily="18" charset="0"/>
              </a:rPr>
              <a:t>Activitatea </a:t>
            </a:r>
            <a:r>
              <a:rPr lang="ro-RO" sz="1800" dirty="0">
                <a:solidFill>
                  <a:schemeClr val="accent5">
                    <a:lumMod val="50000"/>
                  </a:schemeClr>
                </a:solidFill>
                <a:effectLst/>
                <a:highlight>
                  <a:srgbClr val="E7E7E5"/>
                </a:highlight>
                <a:latin typeface="Times New Roman" panose="02020603050405020304" pitchFamily="18" charset="0"/>
                <a:ea typeface="Calibri" panose="020F0502020204030204" pitchFamily="34" charset="0"/>
                <a:cs typeface="Times New Roman" panose="02020603050405020304" pitchFamily="18" charset="0"/>
              </a:rPr>
              <a:t>3.2.4 Instruirea internă periodică în domeniul delimitării atribuțiilor Secției de evidență documentară și procesuală și Grefei Secretariatului</a:t>
            </a:r>
            <a:endParaRPr lang="ro-RO" sz="1800" b="1" dirty="0">
              <a:solidFill>
                <a:schemeClr val="accent5">
                  <a:lumMod val="50000"/>
                </a:schemeClr>
              </a:solidFill>
              <a:effectLst/>
              <a:highlight>
                <a:srgbClr val="E7E7E5"/>
              </a:highligh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Imagine 31">
            <a:extLst>
              <a:ext uri="{FF2B5EF4-FFF2-40B4-BE49-F238E27FC236}">
                <a16:creationId xmlns:a16="http://schemas.microsoft.com/office/drawing/2014/main" id="{52856EC6-3B50-EE68-2B5E-0E19CA879835}"/>
              </a:ext>
            </a:extLst>
          </p:cNvPr>
          <p:cNvPicPr>
            <a:picLocks noChangeAspect="1"/>
          </p:cNvPicPr>
          <p:nvPr/>
        </p:nvPicPr>
        <p:blipFill>
          <a:blip r:embed="rId2"/>
          <a:stretch>
            <a:fillRect/>
          </a:stretch>
        </p:blipFill>
        <p:spPr>
          <a:xfrm>
            <a:off x="5372100" y="1388607"/>
            <a:ext cx="3204118" cy="2910822"/>
          </a:xfrm>
          <a:prstGeom prst="rect">
            <a:avLst/>
          </a:prstGeom>
        </p:spPr>
      </p:pic>
    </p:spTree>
    <p:extLst>
      <p:ext uri="{BB962C8B-B14F-4D97-AF65-F5344CB8AC3E}">
        <p14:creationId xmlns:p14="http://schemas.microsoft.com/office/powerpoint/2010/main" val="2257703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72A61-6365-0A80-5C34-C476CDF3C1D2}"/>
              </a:ext>
            </a:extLst>
          </p:cNvPr>
          <p:cNvSpPr>
            <a:spLocks noGrp="1"/>
          </p:cNvSpPr>
          <p:nvPr>
            <p:ph sz="half" idx="1"/>
          </p:nvPr>
        </p:nvSpPr>
        <p:spPr>
          <a:xfrm>
            <a:off x="152402" y="1075058"/>
            <a:ext cx="5740398" cy="3644257"/>
          </a:xfrm>
        </p:spPr>
        <p:txBody>
          <a:bodyPr vert="horz" lIns="91440" tIns="45720" rIns="91440" bIns="45720" rtlCol="0" anchor="t">
            <a:normAutofit fontScale="25000" lnSpcReduction="20000"/>
          </a:bodyPr>
          <a:lstStyle/>
          <a:p>
            <a:pPr marL="229870" indent="-229870"/>
            <a:r>
              <a:rPr lang="ro-RO" sz="5600" dirty="0">
                <a:latin typeface="Times New Roman" panose="02020603050405020304" pitchFamily="18" charset="0"/>
                <a:cs typeface="Times New Roman" panose="02020603050405020304" pitchFamily="18" charset="0"/>
              </a:rPr>
              <a:t>Activitatea </a:t>
            </a:r>
            <a:r>
              <a:rPr lang="en-US" sz="5600" dirty="0">
                <a:latin typeface="Times New Roman" panose="02020603050405020304" pitchFamily="18" charset="0"/>
                <a:cs typeface="Times New Roman" panose="02020603050405020304" pitchFamily="18" charset="0"/>
              </a:rPr>
              <a:t>1.2.1. </a:t>
            </a:r>
            <a:r>
              <a:rPr lang="en-US" sz="5600" dirty="0" err="1">
                <a:latin typeface="Times New Roman" panose="02020603050405020304" pitchFamily="18" charset="0"/>
                <a:cs typeface="Times New Roman" panose="02020603050405020304" pitchFamily="18" charset="0"/>
              </a:rPr>
              <a:t>Colectarea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și</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analiza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datelor</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despre</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performanța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judecătoriei</a:t>
            </a:r>
            <a:endParaRPr lang="ro-RO" sz="5600" dirty="0">
              <a:solidFill>
                <a:schemeClr val="tx2"/>
              </a:solidFill>
              <a:latin typeface="Times New Roman" panose="02020603050405020304" pitchFamily="18" charset="0"/>
              <a:cs typeface="Times New Roman" panose="02020603050405020304" pitchFamily="18" charset="0"/>
            </a:endParaRPr>
          </a:p>
          <a:p>
            <a:pPr marL="683895" lvl="1" indent="-229870">
              <a:buFontTx/>
              <a:buChar char="-"/>
            </a:pPr>
            <a:r>
              <a:rPr lang="ro-RO" sz="5600" b="1" dirty="0">
                <a:solidFill>
                  <a:schemeClr val="tx2"/>
                </a:solidFill>
                <a:latin typeface="Times New Roman" panose="02020603050405020304" pitchFamily="18" charset="0"/>
                <a:cs typeface="Times New Roman" panose="02020603050405020304" pitchFamily="18" charset="0"/>
              </a:rPr>
              <a:t>Datele au fost extrase din PIGD pentru două semestre de activitate ale anului 2024, iar rezultatele au fost analizate în cadrul ședințelor de monitorizare și evaluare</a:t>
            </a:r>
          </a:p>
          <a:p>
            <a:pPr marL="683895" lvl="1" indent="-229870">
              <a:buFontTx/>
              <a:buChar char="-"/>
            </a:pPr>
            <a:endParaRPr lang="ro-RO" sz="5600" b="1" dirty="0">
              <a:solidFill>
                <a:schemeClr val="tx2"/>
              </a:solidFill>
              <a:latin typeface="Times New Roman" panose="02020603050405020304" pitchFamily="18" charset="0"/>
              <a:cs typeface="Times New Roman" panose="02020603050405020304" pitchFamily="18" charset="0"/>
            </a:endParaRPr>
          </a:p>
          <a:p>
            <a:pPr marL="454025" lvl="1" indent="0">
              <a:buNone/>
            </a:pPr>
            <a:endParaRPr lang="ro-RO" sz="5600" b="1" dirty="0">
              <a:solidFill>
                <a:schemeClr val="tx2"/>
              </a:solidFill>
              <a:latin typeface="Times New Roman" panose="02020603050405020304" pitchFamily="18" charset="0"/>
              <a:cs typeface="Times New Roman" panose="02020603050405020304" pitchFamily="18" charset="0"/>
            </a:endParaRPr>
          </a:p>
          <a:p>
            <a:pPr marL="229870" indent="-229870"/>
            <a:r>
              <a:rPr lang="ro-RO" sz="5600" dirty="0">
                <a:latin typeface="Times New Roman" panose="02020603050405020304" pitchFamily="18" charset="0"/>
                <a:cs typeface="Times New Roman" panose="02020603050405020304" pitchFamily="18" charset="0"/>
              </a:rPr>
              <a:t>Activitatea </a:t>
            </a:r>
            <a:r>
              <a:rPr lang="en-US" sz="5600" dirty="0">
                <a:latin typeface="Times New Roman" panose="02020603050405020304" pitchFamily="18" charset="0"/>
                <a:cs typeface="Times New Roman" panose="02020603050405020304" pitchFamily="18" charset="0"/>
              </a:rPr>
              <a:t>1.2.2. </a:t>
            </a:r>
            <a:r>
              <a:rPr lang="en-US" sz="5600" dirty="0" err="1">
                <a:latin typeface="Times New Roman" panose="02020603050405020304" pitchFamily="18" charset="0"/>
                <a:cs typeface="Times New Roman" panose="02020603050405020304" pitchFamily="18" charset="0"/>
              </a:rPr>
              <a:t>Gestionarea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performanței</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instanței</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pentru</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asigurarea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atingerii</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țintelor</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anuale</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stabilite</a:t>
            </a:r>
            <a:endParaRPr lang="ro-RO" sz="5600" b="1" dirty="0">
              <a:solidFill>
                <a:schemeClr val="tx1"/>
              </a:solidFill>
              <a:latin typeface="Times New Roman" panose="02020603050405020304" pitchFamily="18" charset="0"/>
              <a:cs typeface="Times New Roman" panose="02020603050405020304" pitchFamily="18" charset="0"/>
            </a:endParaRPr>
          </a:p>
          <a:p>
            <a:pPr marL="454025" lvl="1" indent="0">
              <a:buNone/>
            </a:pPr>
            <a:r>
              <a:rPr lang="ro-RO" sz="5600" b="1" dirty="0">
                <a:solidFill>
                  <a:schemeClr val="tx2"/>
                </a:solidFill>
                <a:latin typeface="Times New Roman" panose="02020603050405020304" pitchFamily="18" charset="0"/>
                <a:cs typeface="Times New Roman" panose="02020603050405020304" pitchFamily="18" charset="0"/>
              </a:rPr>
              <a:t>-    Datele au fost analizate în cadrul ședințelor de monitorizare și evaluare pentru cele două semestre ale anului 2024 cu compararea rezultatelor din ace</a:t>
            </a:r>
            <a:r>
              <a:rPr lang="en-US" sz="5600" b="1" dirty="0">
                <a:solidFill>
                  <a:schemeClr val="tx2"/>
                </a:solidFill>
                <a:latin typeface="Times New Roman" panose="02020603050405020304" pitchFamily="18" charset="0"/>
                <a:cs typeface="Times New Roman" panose="02020603050405020304" pitchFamily="18" charset="0"/>
              </a:rPr>
              <a:t>e</a:t>
            </a:r>
            <a:r>
              <a:rPr lang="ro-RO" sz="5600" b="1" dirty="0">
                <a:solidFill>
                  <a:schemeClr val="tx2"/>
                </a:solidFill>
                <a:latin typeface="Times New Roman" panose="02020603050405020304" pitchFamily="18" charset="0"/>
                <a:cs typeface="Times New Roman" panose="02020603050405020304" pitchFamily="18" charset="0"/>
              </a:rPr>
              <a:t>ași perioadă a anului 2023</a:t>
            </a:r>
            <a:endParaRPr kumimoji="0" lang="ro-RO" sz="5600" b="1" i="1" u="none" strike="noStrike" kern="0" cap="none" spc="0" normalizeH="0" baseline="0" noProof="0" dirty="0">
              <a:ln>
                <a:noFill/>
              </a:ln>
              <a:solidFill>
                <a:schemeClr val="tx2"/>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454025" lvl="1" indent="0">
              <a:buNone/>
            </a:pPr>
            <a:endParaRPr lang="ro-MD" sz="5600" i="1" kern="0" dirty="0">
              <a:solidFill>
                <a:schemeClr val="bg2">
                  <a:lumMod val="50000"/>
                </a:schemeClr>
              </a:solidFill>
              <a:latin typeface="Times New Roman" panose="02020603050405020304" pitchFamily="18" charset="0"/>
              <a:cs typeface="Times New Roman" panose="02020603050405020304" pitchFamily="18" charset="0"/>
            </a:endParaRPr>
          </a:p>
          <a:p>
            <a:pPr marL="454025" lvl="1" indent="0">
              <a:buNone/>
            </a:pPr>
            <a:endParaRPr lang="ro-RO" sz="5600" i="1" dirty="0">
              <a:solidFill>
                <a:schemeClr val="tx1"/>
              </a:solidFill>
              <a:latin typeface="Times New Roman" panose="02020603050405020304" pitchFamily="18" charset="0"/>
              <a:cs typeface="Times New Roman" panose="02020603050405020304" pitchFamily="18" charset="0"/>
            </a:endParaRPr>
          </a:p>
          <a:p>
            <a:pPr marL="454025" lvl="1" indent="0">
              <a:buNone/>
            </a:pPr>
            <a:r>
              <a:rPr lang="ro-MD" sz="5600" i="1"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Detalii în prezentarea următorului raport privind performanța </a:t>
            </a:r>
          </a:p>
          <a:p>
            <a:pPr marL="683895" lvl="1" indent="-229870">
              <a:buFontTx/>
              <a:buChar char="-"/>
            </a:pPr>
            <a:endParaRPr lang="ro-RO" sz="1400" dirty="0">
              <a:solidFill>
                <a:schemeClr val="tx1"/>
              </a:solidFill>
              <a:latin typeface="Times New Roman" panose="02020603050405020304" pitchFamily="18" charset="0"/>
              <a:cs typeface="Times New Roman" panose="02020603050405020304" pitchFamily="18" charset="0"/>
            </a:endParaRPr>
          </a:p>
          <a:p>
            <a:pPr marL="0" indent="0">
              <a:buNone/>
            </a:pPr>
            <a:r>
              <a:rPr lang="ro-RO" sz="1400" dirty="0">
                <a:latin typeface="Times New Roman" panose="02020603050405020304" pitchFamily="18" charset="0"/>
                <a:cs typeface="Times New Roman" panose="02020603050405020304" pitchFamily="18" charset="0"/>
              </a:rPr>
              <a:t>        </a:t>
            </a:r>
            <a:endParaRPr lang="ro-RO" sz="1400" dirty="0">
              <a:solidFill>
                <a:schemeClr val="tx1"/>
              </a:solidFill>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746797E8-B76A-3E46-9F32-F2A03F28821D}"/>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lide Number Placeholder 4">
            <a:extLst>
              <a:ext uri="{FF2B5EF4-FFF2-40B4-BE49-F238E27FC236}">
                <a16:creationId xmlns:a16="http://schemas.microsoft.com/office/drawing/2014/main" id="{5425C4DC-06A6-A4DA-CCB6-75E2E1068181}"/>
              </a:ext>
            </a:extLst>
          </p:cNvPr>
          <p:cNvSpPr>
            <a:spLocks noGrp="1"/>
          </p:cNvSpPr>
          <p:nvPr>
            <p:ph type="sldNum" sz="quarter" idx="12"/>
          </p:nvPr>
        </p:nvSpPr>
        <p:spPr/>
        <p:txBody>
          <a:bodyPr/>
          <a:lstStyle/>
          <a:p>
            <a:fld id="{42782948-4DBE-204D-AB9E-B65E067054AE}" type="slidenum">
              <a:rPr lang="en-US" smtClean="0"/>
              <a:pPr/>
              <a:t>5</a:t>
            </a:fld>
            <a:endParaRPr lang="en-US"/>
          </a:p>
        </p:txBody>
      </p:sp>
      <p:sp>
        <p:nvSpPr>
          <p:cNvPr id="6" name="Title 5">
            <a:extLst>
              <a:ext uri="{FF2B5EF4-FFF2-40B4-BE49-F238E27FC236}">
                <a16:creationId xmlns:a16="http://schemas.microsoft.com/office/drawing/2014/main" id="{D9FC288F-6045-3C92-5B44-72FAF3BB03E3}"/>
              </a:ext>
            </a:extLst>
          </p:cNvPr>
          <p:cNvSpPr>
            <a:spLocks noGrp="1"/>
          </p:cNvSpPr>
          <p:nvPr>
            <p:ph type="title"/>
          </p:nvPr>
        </p:nvSpPr>
        <p:spPr>
          <a:xfrm>
            <a:off x="234950" y="220072"/>
            <a:ext cx="8549049" cy="615553"/>
          </a:xfrm>
        </p:spPr>
        <p:txBody>
          <a:bodyPr/>
          <a:lstStyle/>
          <a:p>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a:t>
            </a:r>
            <a:r>
              <a:rPr lang="en-US"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 </a:t>
            </a:r>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Management și administrare judiciară  </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p>
        </p:txBody>
      </p:sp>
      <p:pic>
        <p:nvPicPr>
          <p:cNvPr id="7" name="Content Placeholder 6" descr="A person standing next to a checklist&#10;&#10;Description automatically generated with low confidence">
            <a:extLst>
              <a:ext uri="{FF2B5EF4-FFF2-40B4-BE49-F238E27FC236}">
                <a16:creationId xmlns:a16="http://schemas.microsoft.com/office/drawing/2014/main" id="{3B7D6A9B-7451-157E-9B89-F45BB98F0C31}"/>
              </a:ext>
            </a:extLst>
          </p:cNvPr>
          <p:cNvPicPr>
            <a:picLocks noGrp="1" noChangeAspect="1"/>
          </p:cNvPicPr>
          <p:nvPr>
            <p:ph sz="half" idx="2"/>
          </p:nvPr>
        </p:nvPicPr>
        <p:blipFill>
          <a:blip r:embed="rId2"/>
          <a:stretch>
            <a:fillRect/>
          </a:stretch>
        </p:blipFill>
        <p:spPr>
          <a:xfrm>
            <a:off x="5892800" y="1010316"/>
            <a:ext cx="3014451" cy="3583675"/>
          </a:xfrm>
          <a:prstGeom prst="rect">
            <a:avLst/>
          </a:prstGeom>
        </p:spPr>
      </p:pic>
    </p:spTree>
    <p:extLst>
      <p:ext uri="{BB962C8B-B14F-4D97-AF65-F5344CB8AC3E}">
        <p14:creationId xmlns:p14="http://schemas.microsoft.com/office/powerpoint/2010/main" val="18587882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BD5CB9-C1C0-73F7-5D1B-8F1CA58E80BA}"/>
              </a:ext>
            </a:extLst>
          </p:cNvPr>
          <p:cNvSpPr>
            <a:spLocks noGrp="1"/>
          </p:cNvSpPr>
          <p:nvPr>
            <p:ph type="dt" sz="half" idx="2"/>
          </p:nvPr>
        </p:nvSpPr>
        <p:spPr/>
        <p:txBody>
          <a:bodyPr/>
          <a:lstStyle/>
          <a:p>
            <a:fld id="{C6B2C6E5-FD71-0348-98A6-18EEFEEC5C35}" type="datetime1">
              <a:rPr lang="en-US" smtClean="0"/>
              <a:t>2/3/2025</a:t>
            </a:fld>
            <a:endParaRPr lang="en-US"/>
          </a:p>
        </p:txBody>
      </p:sp>
      <p:sp>
        <p:nvSpPr>
          <p:cNvPr id="3" name="Slide Number Placeholder 2">
            <a:extLst>
              <a:ext uri="{FF2B5EF4-FFF2-40B4-BE49-F238E27FC236}">
                <a16:creationId xmlns:a16="http://schemas.microsoft.com/office/drawing/2014/main" id="{B62905EB-692A-AE64-C948-6A238CBD8E5B}"/>
              </a:ext>
            </a:extLst>
          </p:cNvPr>
          <p:cNvSpPr>
            <a:spLocks noGrp="1"/>
          </p:cNvSpPr>
          <p:nvPr>
            <p:ph type="sldNum" sz="quarter" idx="4"/>
          </p:nvPr>
        </p:nvSpPr>
        <p:spPr/>
        <p:txBody>
          <a:bodyPr/>
          <a:lstStyle/>
          <a:p>
            <a:fld id="{42782948-4DBE-204D-AB9E-B65E067054AE}" type="slidenum">
              <a:rPr lang="en-US" smtClean="0"/>
              <a:pPr/>
              <a:t>50</a:t>
            </a:fld>
            <a:endParaRPr lang="en-US"/>
          </a:p>
        </p:txBody>
      </p:sp>
      <p:sp>
        <p:nvSpPr>
          <p:cNvPr id="4" name="Title 3">
            <a:extLst>
              <a:ext uri="{FF2B5EF4-FFF2-40B4-BE49-F238E27FC236}">
                <a16:creationId xmlns:a16="http://schemas.microsoft.com/office/drawing/2014/main" id="{1026EC1E-0D63-2593-C203-62A6DE7C217B}"/>
              </a:ext>
            </a:extLst>
          </p:cNvPr>
          <p:cNvSpPr>
            <a:spLocks noGrp="1"/>
          </p:cNvSpPr>
          <p:nvPr>
            <p:ph type="title"/>
          </p:nvPr>
        </p:nvSpPr>
        <p:spPr>
          <a:xfrm>
            <a:off x="293600" y="123358"/>
            <a:ext cx="8698001" cy="670440"/>
          </a:xfrm>
        </p:spPr>
        <p:txBody>
          <a:bodyPr/>
          <a:lstStyle/>
          <a:p>
            <a:pPr marL="0" marR="0" algn="ctr">
              <a:lnSpc>
                <a:spcPct val="107000"/>
              </a:lnSpc>
              <a:spcBef>
                <a:spcPts val="0"/>
              </a:spcBef>
              <a:spcAft>
                <a:spcPts val="800"/>
              </a:spcAft>
            </a:pP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PLANUL DE DEZVOLTARE STRATEGICĂ AL </a:t>
            </a:r>
            <a:r>
              <a:rPr lang="ro-MD" sz="1800" b="1" u="sng"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JUDECĂTORIEI UNGHENI</a:t>
            </a:r>
            <a:r>
              <a:rPr lang="ro-MD" sz="1800" b="1" kern="100" dirty="0">
                <a:solidFill>
                  <a:srgbClr val="651D32"/>
                </a:solidFill>
                <a:effectLst/>
                <a:latin typeface="Times New Roman" panose="02020603050405020304" pitchFamily="18" charset="0"/>
                <a:ea typeface="Times New Roman" panose="02020603050405020304" pitchFamily="18" charset="0"/>
                <a:cs typeface="Times New Roman" panose="02020603050405020304" pitchFamily="18" charset="0"/>
              </a:rPr>
              <a:t> PENTRU ANII 2023-2027</a:t>
            </a:r>
            <a:endParaRPr lang="en-US" sz="1800" kern="100" dirty="0">
              <a:solidFill>
                <a:srgbClr val="651D32"/>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5" name="Content Placeholder 14">
            <a:extLst>
              <a:ext uri="{FF2B5EF4-FFF2-40B4-BE49-F238E27FC236}">
                <a16:creationId xmlns:a16="http://schemas.microsoft.com/office/drawing/2014/main" id="{E250E402-B3E5-404F-A6D5-C12C41F562BE}"/>
              </a:ext>
            </a:extLst>
          </p:cNvPr>
          <p:cNvGraphicFramePr>
            <a:graphicFrameLocks noGrp="1"/>
          </p:cNvGraphicFramePr>
          <p:nvPr>
            <p:ph idx="1"/>
            <p:extLst>
              <p:ext uri="{D42A27DB-BD31-4B8C-83A1-F6EECF244321}">
                <p14:modId xmlns:p14="http://schemas.microsoft.com/office/powerpoint/2010/main" val="1542175946"/>
              </p:ext>
            </p:extLst>
          </p:nvPr>
        </p:nvGraphicFramePr>
        <p:xfrm>
          <a:off x="416019" y="437932"/>
          <a:ext cx="8046029" cy="4644078"/>
        </p:xfrm>
        <a:graphic>
          <a:graphicData uri="http://schemas.openxmlformats.org/drawingml/2006/table">
            <a:tbl>
              <a:tblPr firstRow="1" firstCol="1" bandRow="1"/>
              <a:tblGrid>
                <a:gridCol w="852872">
                  <a:extLst>
                    <a:ext uri="{9D8B030D-6E8A-4147-A177-3AD203B41FA5}">
                      <a16:colId xmlns:a16="http://schemas.microsoft.com/office/drawing/2014/main" val="895281761"/>
                    </a:ext>
                  </a:extLst>
                </a:gridCol>
                <a:gridCol w="2584421">
                  <a:extLst>
                    <a:ext uri="{9D8B030D-6E8A-4147-A177-3AD203B41FA5}">
                      <a16:colId xmlns:a16="http://schemas.microsoft.com/office/drawing/2014/main" val="913470407"/>
                    </a:ext>
                  </a:extLst>
                </a:gridCol>
                <a:gridCol w="209488">
                  <a:extLst>
                    <a:ext uri="{9D8B030D-6E8A-4147-A177-3AD203B41FA5}">
                      <a16:colId xmlns:a16="http://schemas.microsoft.com/office/drawing/2014/main" val="2309961202"/>
                    </a:ext>
                  </a:extLst>
                </a:gridCol>
                <a:gridCol w="209488">
                  <a:extLst>
                    <a:ext uri="{9D8B030D-6E8A-4147-A177-3AD203B41FA5}">
                      <a16:colId xmlns:a16="http://schemas.microsoft.com/office/drawing/2014/main" val="4120953803"/>
                    </a:ext>
                  </a:extLst>
                </a:gridCol>
                <a:gridCol w="209488">
                  <a:extLst>
                    <a:ext uri="{9D8B030D-6E8A-4147-A177-3AD203B41FA5}">
                      <a16:colId xmlns:a16="http://schemas.microsoft.com/office/drawing/2014/main" val="2369200304"/>
                    </a:ext>
                  </a:extLst>
                </a:gridCol>
                <a:gridCol w="209488">
                  <a:extLst>
                    <a:ext uri="{9D8B030D-6E8A-4147-A177-3AD203B41FA5}">
                      <a16:colId xmlns:a16="http://schemas.microsoft.com/office/drawing/2014/main" val="1853813887"/>
                    </a:ext>
                  </a:extLst>
                </a:gridCol>
                <a:gridCol w="209488">
                  <a:extLst>
                    <a:ext uri="{9D8B030D-6E8A-4147-A177-3AD203B41FA5}">
                      <a16:colId xmlns:a16="http://schemas.microsoft.com/office/drawing/2014/main" val="1922233853"/>
                    </a:ext>
                  </a:extLst>
                </a:gridCol>
                <a:gridCol w="209488">
                  <a:extLst>
                    <a:ext uri="{9D8B030D-6E8A-4147-A177-3AD203B41FA5}">
                      <a16:colId xmlns:a16="http://schemas.microsoft.com/office/drawing/2014/main" val="2191483506"/>
                    </a:ext>
                  </a:extLst>
                </a:gridCol>
                <a:gridCol w="209488">
                  <a:extLst>
                    <a:ext uri="{9D8B030D-6E8A-4147-A177-3AD203B41FA5}">
                      <a16:colId xmlns:a16="http://schemas.microsoft.com/office/drawing/2014/main" val="1090297496"/>
                    </a:ext>
                  </a:extLst>
                </a:gridCol>
                <a:gridCol w="209488">
                  <a:extLst>
                    <a:ext uri="{9D8B030D-6E8A-4147-A177-3AD203B41FA5}">
                      <a16:colId xmlns:a16="http://schemas.microsoft.com/office/drawing/2014/main" val="927614674"/>
                    </a:ext>
                  </a:extLst>
                </a:gridCol>
                <a:gridCol w="209488">
                  <a:extLst>
                    <a:ext uri="{9D8B030D-6E8A-4147-A177-3AD203B41FA5}">
                      <a16:colId xmlns:a16="http://schemas.microsoft.com/office/drawing/2014/main" val="3056089091"/>
                    </a:ext>
                  </a:extLst>
                </a:gridCol>
                <a:gridCol w="209488">
                  <a:extLst>
                    <a:ext uri="{9D8B030D-6E8A-4147-A177-3AD203B41FA5}">
                      <a16:colId xmlns:a16="http://schemas.microsoft.com/office/drawing/2014/main" val="397791984"/>
                    </a:ext>
                  </a:extLst>
                </a:gridCol>
                <a:gridCol w="209488">
                  <a:extLst>
                    <a:ext uri="{9D8B030D-6E8A-4147-A177-3AD203B41FA5}">
                      <a16:colId xmlns:a16="http://schemas.microsoft.com/office/drawing/2014/main" val="975747267"/>
                    </a:ext>
                  </a:extLst>
                </a:gridCol>
                <a:gridCol w="209488">
                  <a:extLst>
                    <a:ext uri="{9D8B030D-6E8A-4147-A177-3AD203B41FA5}">
                      <a16:colId xmlns:a16="http://schemas.microsoft.com/office/drawing/2014/main" val="1257901269"/>
                    </a:ext>
                  </a:extLst>
                </a:gridCol>
                <a:gridCol w="209488">
                  <a:extLst>
                    <a:ext uri="{9D8B030D-6E8A-4147-A177-3AD203B41FA5}">
                      <a16:colId xmlns:a16="http://schemas.microsoft.com/office/drawing/2014/main" val="2921701623"/>
                    </a:ext>
                  </a:extLst>
                </a:gridCol>
                <a:gridCol w="209488">
                  <a:extLst>
                    <a:ext uri="{9D8B030D-6E8A-4147-A177-3AD203B41FA5}">
                      <a16:colId xmlns:a16="http://schemas.microsoft.com/office/drawing/2014/main" val="1623241205"/>
                    </a:ext>
                  </a:extLst>
                </a:gridCol>
                <a:gridCol w="209488">
                  <a:extLst>
                    <a:ext uri="{9D8B030D-6E8A-4147-A177-3AD203B41FA5}">
                      <a16:colId xmlns:a16="http://schemas.microsoft.com/office/drawing/2014/main" val="2555407809"/>
                    </a:ext>
                  </a:extLst>
                </a:gridCol>
                <a:gridCol w="209488">
                  <a:extLst>
                    <a:ext uri="{9D8B030D-6E8A-4147-A177-3AD203B41FA5}">
                      <a16:colId xmlns:a16="http://schemas.microsoft.com/office/drawing/2014/main" val="1679429859"/>
                    </a:ext>
                  </a:extLst>
                </a:gridCol>
                <a:gridCol w="209488">
                  <a:extLst>
                    <a:ext uri="{9D8B030D-6E8A-4147-A177-3AD203B41FA5}">
                      <a16:colId xmlns:a16="http://schemas.microsoft.com/office/drawing/2014/main" val="3370715490"/>
                    </a:ext>
                  </a:extLst>
                </a:gridCol>
                <a:gridCol w="209488">
                  <a:extLst>
                    <a:ext uri="{9D8B030D-6E8A-4147-A177-3AD203B41FA5}">
                      <a16:colId xmlns:a16="http://schemas.microsoft.com/office/drawing/2014/main" val="3326655358"/>
                    </a:ext>
                  </a:extLst>
                </a:gridCol>
                <a:gridCol w="209488">
                  <a:extLst>
                    <a:ext uri="{9D8B030D-6E8A-4147-A177-3AD203B41FA5}">
                      <a16:colId xmlns:a16="http://schemas.microsoft.com/office/drawing/2014/main" val="3143351496"/>
                    </a:ext>
                  </a:extLst>
                </a:gridCol>
                <a:gridCol w="209488">
                  <a:extLst>
                    <a:ext uri="{9D8B030D-6E8A-4147-A177-3AD203B41FA5}">
                      <a16:colId xmlns:a16="http://schemas.microsoft.com/office/drawing/2014/main" val="4230065448"/>
                    </a:ext>
                  </a:extLst>
                </a:gridCol>
                <a:gridCol w="209488">
                  <a:extLst>
                    <a:ext uri="{9D8B030D-6E8A-4147-A177-3AD203B41FA5}">
                      <a16:colId xmlns:a16="http://schemas.microsoft.com/office/drawing/2014/main" val="4222817056"/>
                    </a:ext>
                  </a:extLst>
                </a:gridCol>
                <a:gridCol w="209488">
                  <a:extLst>
                    <a:ext uri="{9D8B030D-6E8A-4147-A177-3AD203B41FA5}">
                      <a16:colId xmlns:a16="http://schemas.microsoft.com/office/drawing/2014/main" val="2887402557"/>
                    </a:ext>
                  </a:extLst>
                </a:gridCol>
              </a:tblGrid>
              <a:tr h="176606">
                <a:tc rowSpan="1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1:</a:t>
                      </a: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b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Management și administrare judiciară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Perioada de realizare a acțiunii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78738420"/>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2027</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913797"/>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1.1: Reducerea volumului de muncă și a sarcinii per judecător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6079231"/>
                  </a:ext>
                </a:extLst>
              </a:tr>
              <a:tr h="733718">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Adoptarea modificărilor de ordin administrativ și legal pentru a eficientiza și fluidiza volumul de lucru al instanței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solidFill>
                          <a:srgbClr val="00B050"/>
                        </a:solidFill>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endParaRPr lang="en-US" sz="1200" kern="100" dirty="0">
                        <a:solidFill>
                          <a:srgbClr val="00B050"/>
                        </a:solidFill>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endParaRPr lang="en-US" sz="1200" kern="100" dirty="0">
                        <a:solidFill>
                          <a:srgbClr val="00B050"/>
                        </a:solidFill>
                        <a:effectLst/>
                        <a:latin typeface="Times New Roman"/>
                        <a:ea typeface="Calibri" panose="020F0502020204030204" pitchFamily="34" charset="0"/>
                        <a:cs typeface="Times New Roman"/>
                      </a:endParaRPr>
                    </a:p>
                  </a:txBody>
                  <a:tcPr marL="45611" marR="45611" marT="0" marB="0">
                    <a:solidFill>
                      <a:srgbClr val="00B050"/>
                    </a:solidFill>
                  </a:tcPr>
                </a:tc>
                <a:tc>
                  <a:txBody>
                    <a:bodyPr/>
                    <a:lstStyle/>
                    <a:p>
                      <a:pPr marL="0" marR="0">
                        <a:lnSpc>
                          <a:spcPct val="107000"/>
                        </a:lnSpc>
                        <a:spcBef>
                          <a:spcPts val="600"/>
                        </a:spcBef>
                        <a:spcAft>
                          <a:spcPts val="600"/>
                        </a:spcAft>
                      </a:pPr>
                      <a:r>
                        <a:rPr lang="ro-MD" sz="1200" kern="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solidFill>
                      <a:srgbClr val="00B050"/>
                    </a:solidFill>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0125375"/>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Majorarea statelor de personal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74553509"/>
                  </a:ext>
                </a:extLst>
              </a:tr>
              <a:tr h="176606">
                <a:tc vMerge="1">
                  <a:txBody>
                    <a:bodyPr/>
                    <a:lstStyle/>
                    <a:p>
                      <a:endParaRPr lang="en-US"/>
                    </a:p>
                  </a:txBody>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2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8400888"/>
                  </a:ext>
                </a:extLst>
              </a:tr>
              <a:tr h="176606">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2023</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2024</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2025</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a:ea typeface="Times New Roman" panose="02020603050405020304" pitchFamily="18" charset="0"/>
                          <a:cs typeface="Times New Roman"/>
                        </a:rPr>
                        <a:t>2026</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46556894"/>
                  </a:ext>
                </a:extLst>
              </a:tr>
              <a:tr h="176606">
                <a:tc vMerge="1">
                  <a:txBody>
                    <a:bodyPr/>
                    <a:lstStyle/>
                    <a:p>
                      <a:endParaRPr lang="en-US"/>
                    </a:p>
                  </a:txBody>
                  <a:tcPr/>
                </a:tc>
                <a:tc gridSpan="23">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1.2: Creșterea performanței judecătoriei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2766824"/>
                  </a:ext>
                </a:extLst>
              </a:tr>
              <a:tr h="358875">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a:ea typeface="Times New Roman" panose="02020603050405020304" pitchFamily="18" charset="0"/>
                          <a:cs typeface="Times New Roman"/>
                        </a:rPr>
                        <a:t>A.1.2.1. </a:t>
                      </a:r>
                      <a:r>
                        <a:rPr lang="ro-MD" sz="1200" kern="0" dirty="0">
                          <a:effectLst/>
                          <a:latin typeface="Times New Roman"/>
                          <a:ea typeface="Times New Roman" panose="02020603050405020304" pitchFamily="18" charset="0"/>
                          <a:cs typeface="Times New Roman"/>
                        </a:rPr>
                        <a:t>Colectarea și analiza datelor despre performanța judecătoriei</a:t>
                      </a: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solidFill>
                      <a:srgbClr val="00B050"/>
                    </a:solidFill>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25807192"/>
                  </a:ext>
                </a:extLst>
              </a:tr>
              <a:tr h="548014">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Gestionarea performanței instanței pentru asigurarea atingerii țintelor anuale stabilite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solidFill>
                      <a:srgbClr val="00B050"/>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C5E0B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600"/>
                        </a:spcBef>
                        <a:spcAft>
                          <a:spcPts val="600"/>
                        </a:spcAft>
                      </a:pPr>
                      <a:endParaRPr lang="en-US" sz="700" kern="100" dirty="0">
                        <a:effectLst/>
                        <a:latin typeface="Times New Roman"/>
                        <a:ea typeface="Calibri" panose="020F0502020204030204" pitchFamily="34" charset="0"/>
                        <a:cs typeface="Times New Roman"/>
                      </a:endParaRPr>
                    </a:p>
                  </a:txBody>
                  <a:tcPr marL="45611" marR="45611" marT="0" marB="0">
                    <a:lnL w="12700" cap="flat" cmpd="sng" algn="ctr">
                      <a:solidFill>
                        <a:srgbClr val="C5E0B2"/>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41877048"/>
                  </a:ext>
                </a:extLst>
              </a:tr>
              <a:tr h="506920">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A.1.2.3.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în rândul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solidFill>
                      <a:srgbClr val="00B050"/>
                    </a:solidFill>
                  </a:tcPr>
                </a:tc>
                <a:tc gridSpan="4">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65971897"/>
                  </a:ext>
                </a:extLst>
              </a:tr>
              <a:tr h="1022939">
                <a:tc vMerge="1">
                  <a:txBody>
                    <a:bodyPr/>
                    <a:lstStyle/>
                    <a:p>
                      <a:endParaRPr lang="en-US"/>
                    </a:p>
                  </a:txBody>
                  <a:tcPr/>
                </a:tc>
                <a:tc>
                  <a:txBody>
                    <a:bodyPr/>
                    <a:lstStyle/>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A.1.2.4.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Desfășurarea ședințelor Consiliului consultativ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solidFill>
                      <a:srgbClr val="00B050"/>
                    </a:solidFill>
                  </a:tcPr>
                </a:tc>
                <a:tc gridSpan="4">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30312240"/>
                  </a:ext>
                </a:extLst>
              </a:tr>
            </a:tbl>
          </a:graphicData>
        </a:graphic>
      </p:graphicFrame>
    </p:spTree>
    <p:extLst>
      <p:ext uri="{BB962C8B-B14F-4D97-AF65-F5344CB8AC3E}">
        <p14:creationId xmlns:p14="http://schemas.microsoft.com/office/powerpoint/2010/main" val="1129953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4C9A69-0EA8-E1FB-6F3C-4EC9E5F31916}"/>
              </a:ext>
            </a:extLst>
          </p:cNvPr>
          <p:cNvSpPr>
            <a:spLocks noGrp="1"/>
          </p:cNvSpPr>
          <p:nvPr>
            <p:ph type="dt" sz="half" idx="2"/>
          </p:nvPr>
        </p:nvSpPr>
        <p:spPr/>
        <p:txBody>
          <a:bodyPr/>
          <a:lstStyle/>
          <a:p>
            <a:fld id="{C6B2C6E5-FD71-0348-98A6-18EEFEEC5C35}" type="datetime1">
              <a:rPr lang="en-US" smtClean="0"/>
              <a:t>2/3/2025</a:t>
            </a:fld>
            <a:endParaRPr lang="en-US"/>
          </a:p>
        </p:txBody>
      </p:sp>
      <p:sp>
        <p:nvSpPr>
          <p:cNvPr id="3" name="Slide Number Placeholder 2">
            <a:extLst>
              <a:ext uri="{FF2B5EF4-FFF2-40B4-BE49-F238E27FC236}">
                <a16:creationId xmlns:a16="http://schemas.microsoft.com/office/drawing/2014/main" id="{2ACD8772-BAF6-29A6-D5A6-D65C25DB1BB3}"/>
              </a:ext>
            </a:extLst>
          </p:cNvPr>
          <p:cNvSpPr>
            <a:spLocks noGrp="1"/>
          </p:cNvSpPr>
          <p:nvPr>
            <p:ph type="sldNum" sz="quarter" idx="4"/>
          </p:nvPr>
        </p:nvSpPr>
        <p:spPr/>
        <p:txBody>
          <a:bodyPr/>
          <a:lstStyle/>
          <a:p>
            <a:fld id="{42782948-4DBE-204D-AB9E-B65E067054AE}" type="slidenum">
              <a:rPr lang="en-US" smtClean="0"/>
              <a:pPr/>
              <a:t>51</a:t>
            </a:fld>
            <a:endParaRPr lang="en-US"/>
          </a:p>
        </p:txBody>
      </p:sp>
      <p:graphicFrame>
        <p:nvGraphicFramePr>
          <p:cNvPr id="7" name="Tabel 6">
            <a:extLst>
              <a:ext uri="{FF2B5EF4-FFF2-40B4-BE49-F238E27FC236}">
                <a16:creationId xmlns:a16="http://schemas.microsoft.com/office/drawing/2014/main" id="{2B1CE06D-3CB5-618F-5BC2-178851BE3587}"/>
              </a:ext>
            </a:extLst>
          </p:cNvPr>
          <p:cNvGraphicFramePr>
            <a:graphicFrameLocks noGrp="1"/>
          </p:cNvGraphicFramePr>
          <p:nvPr>
            <p:extLst>
              <p:ext uri="{D42A27DB-BD31-4B8C-83A1-F6EECF244321}">
                <p14:modId xmlns:p14="http://schemas.microsoft.com/office/powerpoint/2010/main" val="2106701642"/>
              </p:ext>
            </p:extLst>
          </p:nvPr>
        </p:nvGraphicFramePr>
        <p:xfrm>
          <a:off x="282575" y="965200"/>
          <a:ext cx="8632823" cy="2216732"/>
        </p:xfrm>
        <a:graphic>
          <a:graphicData uri="http://schemas.openxmlformats.org/drawingml/2006/table">
            <a:tbl>
              <a:tblPr firstRow="1" firstCol="1" bandRow="1"/>
              <a:tblGrid>
                <a:gridCol w="1683053">
                  <a:extLst>
                    <a:ext uri="{9D8B030D-6E8A-4147-A177-3AD203B41FA5}">
                      <a16:colId xmlns:a16="http://schemas.microsoft.com/office/drawing/2014/main" val="2815351644"/>
                    </a:ext>
                  </a:extLst>
                </a:gridCol>
                <a:gridCol w="3435996">
                  <a:extLst>
                    <a:ext uri="{9D8B030D-6E8A-4147-A177-3AD203B41FA5}">
                      <a16:colId xmlns:a16="http://schemas.microsoft.com/office/drawing/2014/main" val="735625340"/>
                    </a:ext>
                  </a:extLst>
                </a:gridCol>
                <a:gridCol w="206278">
                  <a:extLst>
                    <a:ext uri="{9D8B030D-6E8A-4147-A177-3AD203B41FA5}">
                      <a16:colId xmlns:a16="http://schemas.microsoft.com/office/drawing/2014/main" val="115350165"/>
                    </a:ext>
                  </a:extLst>
                </a:gridCol>
                <a:gridCol w="206278">
                  <a:extLst>
                    <a:ext uri="{9D8B030D-6E8A-4147-A177-3AD203B41FA5}">
                      <a16:colId xmlns:a16="http://schemas.microsoft.com/office/drawing/2014/main" val="2856645717"/>
                    </a:ext>
                  </a:extLst>
                </a:gridCol>
                <a:gridCol w="206278">
                  <a:extLst>
                    <a:ext uri="{9D8B030D-6E8A-4147-A177-3AD203B41FA5}">
                      <a16:colId xmlns:a16="http://schemas.microsoft.com/office/drawing/2014/main" val="2162510649"/>
                    </a:ext>
                  </a:extLst>
                </a:gridCol>
                <a:gridCol w="214103">
                  <a:extLst>
                    <a:ext uri="{9D8B030D-6E8A-4147-A177-3AD203B41FA5}">
                      <a16:colId xmlns:a16="http://schemas.microsoft.com/office/drawing/2014/main" val="514209769"/>
                    </a:ext>
                  </a:extLst>
                </a:gridCol>
                <a:gridCol w="185289">
                  <a:extLst>
                    <a:ext uri="{9D8B030D-6E8A-4147-A177-3AD203B41FA5}">
                      <a16:colId xmlns:a16="http://schemas.microsoft.com/office/drawing/2014/main" val="993934733"/>
                    </a:ext>
                  </a:extLst>
                </a:gridCol>
                <a:gridCol w="171450">
                  <a:extLst>
                    <a:ext uri="{9D8B030D-6E8A-4147-A177-3AD203B41FA5}">
                      <a16:colId xmlns:a16="http://schemas.microsoft.com/office/drawing/2014/main" val="3801527469"/>
                    </a:ext>
                  </a:extLst>
                </a:gridCol>
                <a:gridCol w="186010">
                  <a:extLst>
                    <a:ext uri="{9D8B030D-6E8A-4147-A177-3AD203B41FA5}">
                      <a16:colId xmlns:a16="http://schemas.microsoft.com/office/drawing/2014/main" val="1283686255"/>
                    </a:ext>
                  </a:extLst>
                </a:gridCol>
                <a:gridCol w="186010">
                  <a:extLst>
                    <a:ext uri="{9D8B030D-6E8A-4147-A177-3AD203B41FA5}">
                      <a16:colId xmlns:a16="http://schemas.microsoft.com/office/drawing/2014/main" val="2047174103"/>
                    </a:ext>
                  </a:extLst>
                </a:gridCol>
                <a:gridCol w="630751">
                  <a:extLst>
                    <a:ext uri="{9D8B030D-6E8A-4147-A177-3AD203B41FA5}">
                      <a16:colId xmlns:a16="http://schemas.microsoft.com/office/drawing/2014/main" val="3190320318"/>
                    </a:ext>
                  </a:extLst>
                </a:gridCol>
                <a:gridCol w="624180">
                  <a:extLst>
                    <a:ext uri="{9D8B030D-6E8A-4147-A177-3AD203B41FA5}">
                      <a16:colId xmlns:a16="http://schemas.microsoft.com/office/drawing/2014/main" val="4217384225"/>
                    </a:ext>
                  </a:extLst>
                </a:gridCol>
                <a:gridCol w="697147">
                  <a:extLst>
                    <a:ext uri="{9D8B030D-6E8A-4147-A177-3AD203B41FA5}">
                      <a16:colId xmlns:a16="http://schemas.microsoft.com/office/drawing/2014/main" val="2835849108"/>
                    </a:ext>
                  </a:extLst>
                </a:gridCol>
              </a:tblGrid>
              <a:tr h="387028">
                <a:tc rowSpan="6">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Direcția strategică 1: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Management și administrare judiciară	</a:t>
                      </a: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endParaRPr lang="ro-RO" sz="1200" b="1" dirty="0">
                        <a:latin typeface="Times New Roman" panose="02020603050405020304" pitchFamily="18"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2067671943"/>
                  </a:ext>
                </a:extLst>
              </a:tr>
              <a:tr h="183528">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Acțiuni</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algn="ctr"/>
                      <a:r>
                        <a:rPr lang="ro-RO" sz="1200" b="1" dirty="0">
                          <a:latin typeface="Times New Roman" panose="02020603050405020304" pitchFamily="18" charset="0"/>
                          <a:cs typeface="Times New Roman" panose="02020603050405020304" pitchFamily="18" charset="0"/>
                        </a:rPr>
                        <a:t>2023</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gridSpan="4">
                  <a:txBody>
                    <a:bodyPr/>
                    <a:lstStyle/>
                    <a:p>
                      <a:pPr algn="ctr"/>
                      <a:r>
                        <a:rPr lang="ro-RO" sz="1200" b="1" dirty="0">
                          <a:latin typeface="Times New Roman" panose="02020603050405020304" pitchFamily="18" charset="0"/>
                          <a:cs typeface="Times New Roman" panose="02020603050405020304" pitchFamily="18" charset="0"/>
                        </a:rPr>
                        <a:t>2024</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algn="ctr"/>
                      <a:r>
                        <a:rPr lang="ro-RO" sz="1200" b="1" dirty="0">
                          <a:latin typeface="Times New Roman" panose="02020603050405020304" pitchFamily="18" charset="0"/>
                          <a:cs typeface="Times New Roman" panose="02020603050405020304" pitchFamily="18" charset="0"/>
                        </a:rPr>
                        <a:t>2025</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2026</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algn="ctr"/>
                      <a:r>
                        <a:rPr lang="ro-RO" sz="1200" b="1" dirty="0">
                          <a:latin typeface="Times New Roman" panose="02020603050405020304" pitchFamily="18" charset="0"/>
                          <a:cs typeface="Times New Roman" panose="02020603050405020304" pitchFamily="18" charset="0"/>
                        </a:rPr>
                        <a:t>2027</a:t>
                      </a: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525964958"/>
                  </a:ext>
                </a:extLst>
              </a:tr>
              <a:tr h="148782">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2">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Obiectivul strategic 1.3: Dezvoltarea serviciilor online în cadrul judecătoriei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endParaRPr lang="ro-RO"/>
                    </a:p>
                  </a:txBody>
                  <a:tcPr>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T w="12700" cap="flat" cmpd="sng" algn="ctr">
                      <a:solidFill>
                        <a:srgbClr val="000000"/>
                      </a:solidFill>
                      <a:prstDash val="solid"/>
                      <a:round/>
                      <a:headEnd type="none" w="med" len="med"/>
                      <a:tailEnd type="none" w="med" len="med"/>
                    </a:lnT>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2757813104"/>
                  </a:ext>
                </a:extLst>
              </a:tr>
              <a:tr h="308318">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A.1.3.1. </a:t>
                      </a:r>
                      <a:r>
                        <a:rPr lang="ro-MD" sz="1300" kern="100" dirty="0">
                          <a:effectLst/>
                          <a:latin typeface="Times New Roman"/>
                          <a:ea typeface="Calibri" panose="020F0502020204030204" pitchFamily="34" charset="0"/>
                          <a:cs typeface="Times New Roman"/>
                        </a:rPr>
                        <a:t>Digitalizarea integrală a arhivei judecătoriei </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solidFill>
                      <a:srgbClr val="FF000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noFill/>
                      <a:prstDash val="solid"/>
                      <a:round/>
                      <a:headEnd type="none" w="med" len="med"/>
                      <a:tailEnd type="none" w="med" len="med"/>
                    </a:lnTlToBr>
                    <a:solidFill>
                      <a:srgbClr val="FF000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2284128"/>
                  </a:ext>
                </a:extLst>
              </a:tr>
              <a:tr h="470721">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A.1.3.2.</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Identificarea îmbunătățirilor ce se impun pentru o mai bună funcționare a Programului Integrat de Gestionarea a Dosarelor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solidFill>
                          <a:srgbClr val="00B050"/>
                        </a:solidFill>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solidFill>
                          <a:srgbClr val="00B050"/>
                        </a:solidFill>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solidFill>
                          <a:srgbClr val="00B050"/>
                        </a:solidFill>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FB3"/>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5739676"/>
                  </a:ext>
                </a:extLst>
              </a:tr>
              <a:tr h="311185">
                <a:tc vMerge="1">
                  <a:txBody>
                    <a:bodyPr/>
                    <a:lstStyle/>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2.1.3.</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Desfășurarea ședințelor de judecată cu utilizarea echipamentului de traducere simultană</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562876"/>
                  </a:ext>
                </a:extLst>
              </a:tr>
            </a:tbl>
          </a:graphicData>
        </a:graphic>
      </p:graphicFrame>
    </p:spTree>
    <p:extLst>
      <p:ext uri="{BB962C8B-B14F-4D97-AF65-F5344CB8AC3E}">
        <p14:creationId xmlns:p14="http://schemas.microsoft.com/office/powerpoint/2010/main" val="31614024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67983-5BB1-D677-5BF9-8C612CC76E49}"/>
              </a:ext>
            </a:extLst>
          </p:cNvPr>
          <p:cNvSpPr>
            <a:spLocks noGrp="1"/>
          </p:cNvSpPr>
          <p:nvPr>
            <p:ph type="dt" sz="half" idx="2"/>
          </p:nvPr>
        </p:nvSpPr>
        <p:spPr/>
        <p:txBody>
          <a:bodyPr/>
          <a:lstStyle/>
          <a:p>
            <a:fld id="{C6B2C6E5-FD71-0348-98A6-18EEFEEC5C35}" type="datetime1">
              <a:rPr lang="en-US" smtClean="0"/>
              <a:t>2/3/2025</a:t>
            </a:fld>
            <a:endParaRPr lang="en-US"/>
          </a:p>
        </p:txBody>
      </p:sp>
      <p:sp>
        <p:nvSpPr>
          <p:cNvPr id="3" name="Slide Number Placeholder 2">
            <a:extLst>
              <a:ext uri="{FF2B5EF4-FFF2-40B4-BE49-F238E27FC236}">
                <a16:creationId xmlns:a16="http://schemas.microsoft.com/office/drawing/2014/main" id="{28036CD4-3A00-5BDF-25E9-53FDE0E90951}"/>
              </a:ext>
            </a:extLst>
          </p:cNvPr>
          <p:cNvSpPr>
            <a:spLocks noGrp="1"/>
          </p:cNvSpPr>
          <p:nvPr>
            <p:ph type="sldNum" sz="quarter" idx="4"/>
          </p:nvPr>
        </p:nvSpPr>
        <p:spPr/>
        <p:txBody>
          <a:bodyPr/>
          <a:lstStyle/>
          <a:p>
            <a:fld id="{42782948-4DBE-204D-AB9E-B65E067054AE}" type="slidenum">
              <a:rPr lang="en-US" smtClean="0"/>
              <a:pPr/>
              <a:t>52</a:t>
            </a:fld>
            <a:endParaRPr lang="en-US"/>
          </a:p>
        </p:txBody>
      </p:sp>
      <p:graphicFrame>
        <p:nvGraphicFramePr>
          <p:cNvPr id="10" name="Table 9">
            <a:extLst>
              <a:ext uri="{FF2B5EF4-FFF2-40B4-BE49-F238E27FC236}">
                <a16:creationId xmlns:a16="http://schemas.microsoft.com/office/drawing/2014/main" id="{52D596DB-CA40-23D9-4110-F365F5B38F6C}"/>
              </a:ext>
            </a:extLst>
          </p:cNvPr>
          <p:cNvGraphicFramePr>
            <a:graphicFrameLocks noGrp="1"/>
          </p:cNvGraphicFramePr>
          <p:nvPr>
            <p:extLst>
              <p:ext uri="{D42A27DB-BD31-4B8C-83A1-F6EECF244321}">
                <p14:modId xmlns:p14="http://schemas.microsoft.com/office/powerpoint/2010/main" val="2639055171"/>
              </p:ext>
            </p:extLst>
          </p:nvPr>
        </p:nvGraphicFramePr>
        <p:xfrm>
          <a:off x="327831" y="996385"/>
          <a:ext cx="8488338" cy="3838254"/>
        </p:xfrm>
        <a:graphic>
          <a:graphicData uri="http://schemas.openxmlformats.org/drawingml/2006/table">
            <a:tbl>
              <a:tblPr firstRow="1" firstCol="1" bandRow="1"/>
              <a:tblGrid>
                <a:gridCol w="1807122">
                  <a:extLst>
                    <a:ext uri="{9D8B030D-6E8A-4147-A177-3AD203B41FA5}">
                      <a16:colId xmlns:a16="http://schemas.microsoft.com/office/drawing/2014/main" val="293943395"/>
                    </a:ext>
                  </a:extLst>
                </a:gridCol>
                <a:gridCol w="3344145">
                  <a:extLst>
                    <a:ext uri="{9D8B030D-6E8A-4147-A177-3AD203B41FA5}">
                      <a16:colId xmlns:a16="http://schemas.microsoft.com/office/drawing/2014/main" val="2392279283"/>
                    </a:ext>
                  </a:extLst>
                </a:gridCol>
                <a:gridCol w="152980">
                  <a:extLst>
                    <a:ext uri="{9D8B030D-6E8A-4147-A177-3AD203B41FA5}">
                      <a16:colId xmlns:a16="http://schemas.microsoft.com/office/drawing/2014/main" val="3923455979"/>
                    </a:ext>
                  </a:extLst>
                </a:gridCol>
                <a:gridCol w="163285">
                  <a:extLst>
                    <a:ext uri="{9D8B030D-6E8A-4147-A177-3AD203B41FA5}">
                      <a16:colId xmlns:a16="http://schemas.microsoft.com/office/drawing/2014/main" val="843991457"/>
                    </a:ext>
                  </a:extLst>
                </a:gridCol>
                <a:gridCol w="163286">
                  <a:extLst>
                    <a:ext uri="{9D8B030D-6E8A-4147-A177-3AD203B41FA5}">
                      <a16:colId xmlns:a16="http://schemas.microsoft.com/office/drawing/2014/main" val="3853245607"/>
                    </a:ext>
                  </a:extLst>
                </a:gridCol>
                <a:gridCol w="212835">
                  <a:extLst>
                    <a:ext uri="{9D8B030D-6E8A-4147-A177-3AD203B41FA5}">
                      <a16:colId xmlns:a16="http://schemas.microsoft.com/office/drawing/2014/main" val="3711374490"/>
                    </a:ext>
                  </a:extLst>
                </a:gridCol>
                <a:gridCol w="171766">
                  <a:extLst>
                    <a:ext uri="{9D8B030D-6E8A-4147-A177-3AD203B41FA5}">
                      <a16:colId xmlns:a16="http://schemas.microsoft.com/office/drawing/2014/main" val="2304720906"/>
                    </a:ext>
                  </a:extLst>
                </a:gridCol>
                <a:gridCol w="178916">
                  <a:extLst>
                    <a:ext uri="{9D8B030D-6E8A-4147-A177-3AD203B41FA5}">
                      <a16:colId xmlns:a16="http://schemas.microsoft.com/office/drawing/2014/main" val="1390068288"/>
                    </a:ext>
                  </a:extLst>
                </a:gridCol>
                <a:gridCol w="177800">
                  <a:extLst>
                    <a:ext uri="{9D8B030D-6E8A-4147-A177-3AD203B41FA5}">
                      <a16:colId xmlns:a16="http://schemas.microsoft.com/office/drawing/2014/main" val="1097023165"/>
                    </a:ext>
                  </a:extLst>
                </a:gridCol>
                <a:gridCol w="195963">
                  <a:extLst>
                    <a:ext uri="{9D8B030D-6E8A-4147-A177-3AD203B41FA5}">
                      <a16:colId xmlns:a16="http://schemas.microsoft.com/office/drawing/2014/main" val="1063014649"/>
                    </a:ext>
                  </a:extLst>
                </a:gridCol>
                <a:gridCol w="627017">
                  <a:extLst>
                    <a:ext uri="{9D8B030D-6E8A-4147-A177-3AD203B41FA5}">
                      <a16:colId xmlns:a16="http://schemas.microsoft.com/office/drawing/2014/main" val="3212640818"/>
                    </a:ext>
                  </a:extLst>
                </a:gridCol>
                <a:gridCol w="620485">
                  <a:extLst>
                    <a:ext uri="{9D8B030D-6E8A-4147-A177-3AD203B41FA5}">
                      <a16:colId xmlns:a16="http://schemas.microsoft.com/office/drawing/2014/main" val="268878490"/>
                    </a:ext>
                  </a:extLst>
                </a:gridCol>
                <a:gridCol w="672738">
                  <a:extLst>
                    <a:ext uri="{9D8B030D-6E8A-4147-A177-3AD203B41FA5}">
                      <a16:colId xmlns:a16="http://schemas.microsoft.com/office/drawing/2014/main" val="2098756688"/>
                    </a:ext>
                  </a:extLst>
                </a:gridCol>
              </a:tblGrid>
              <a:tr h="213504">
                <a:tc rowSpan="8">
                  <a:txBody>
                    <a:bodyPr/>
                    <a:lstStyle/>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Direcția strategică 2: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p>
                      <a:pPr marL="0" marR="0" algn="ctr">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Accesibilitatea judecătoriei și informarea               justițiabililor	</a:t>
                      </a:r>
                      <a:endParaRPr lang="en-US" sz="1300" kern="100" dirty="0">
                        <a:effectLst/>
                        <a:latin typeface="Times New Roman"/>
                        <a:ea typeface="Calibri" panose="020F0502020204030204" pitchFamily="34" charset="0"/>
                        <a:cs typeface="Times New Roman"/>
                      </a:endParaRPr>
                    </a:p>
                  </a:txBody>
                  <a:tcPr marL="43743" marR="437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1">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Perioada de realizare a acțiunii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473333632"/>
                  </a:ext>
                </a:extLst>
              </a:tr>
              <a:tr h="642099">
                <a:tc vMerge="1">
                  <a:txBody>
                    <a:bodyPr/>
                    <a:lstStyle/>
                    <a:p>
                      <a:endParaRPr lang="en-US"/>
                    </a:p>
                  </a:txBody>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Acțiuni</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2023</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pPr marL="0" marR="0">
                        <a:lnSpc>
                          <a:spcPct val="107000"/>
                        </a:lnSpc>
                        <a:spcBef>
                          <a:spcPts val="0"/>
                        </a:spcBef>
                        <a:spcAft>
                          <a:spcPts val="800"/>
                        </a:spcAft>
                      </a:pPr>
                      <a:endParaRPr lang="en-US" sz="7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4">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2024</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2025</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2026</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nSpc>
                          <a:spcPct val="107000"/>
                        </a:lnSpc>
                        <a:spcBef>
                          <a:spcPts val="0"/>
                        </a:spcBef>
                        <a:spcAft>
                          <a:spcPts val="800"/>
                        </a:spcAft>
                      </a:pPr>
                      <a:r>
                        <a:rPr lang="ro-MD" sz="1300" b="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2027</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1926197376"/>
                  </a:ext>
                </a:extLst>
              </a:tr>
              <a:tr h="317077">
                <a:tc vMerge="1">
                  <a:txBody>
                    <a:bodyPr/>
                    <a:lstStyle/>
                    <a:p>
                      <a:endParaRPr lang="en-US"/>
                    </a:p>
                  </a:txBody>
                  <a:tcPr/>
                </a:tc>
                <a:tc gridSpan="12">
                  <a:txBody>
                    <a:bodyPr/>
                    <a:lstStyle/>
                    <a:p>
                      <a:pPr marL="0" marR="0">
                        <a:lnSpc>
                          <a:spcPct val="107000"/>
                        </a:lnSpc>
                        <a:spcBef>
                          <a:spcPts val="0"/>
                        </a:spcBef>
                        <a:spcAft>
                          <a:spcPts val="800"/>
                        </a:spcAft>
                      </a:pPr>
                      <a:r>
                        <a:rPr lang="ro-MD" sz="1300" b="1" kern="100" dirty="0">
                          <a:solidFill>
                            <a:srgbClr val="000000"/>
                          </a:solidFill>
                          <a:effectLst/>
                          <a:latin typeface="Times New Roman"/>
                          <a:ea typeface="Calibri" panose="020F0502020204030204" pitchFamily="34" charset="0"/>
                          <a:cs typeface="Times New Roman"/>
                        </a:rPr>
                        <a:t>Obiectivul strategic 2.1: Creșterea accesului publicului și mass-media la informația despre activitatea judecătoriei</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107000"/>
                        </a:lnSpc>
                        <a:spcBef>
                          <a:spcPts val="0"/>
                        </a:spcBef>
                        <a:spcAft>
                          <a:spcPts val="800"/>
                        </a:spcAft>
                      </a:pPr>
                      <a:endParaRPr lang="en-US" sz="700" kern="10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953004018"/>
                  </a:ext>
                </a:extLst>
              </a:tr>
              <a:tr h="47580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A.2.1.1. </a:t>
                      </a:r>
                      <a:r>
                        <a:rPr lang="ro-MD" sz="1300" kern="100" dirty="0">
                          <a:effectLst/>
                          <a:latin typeface="Times New Roman"/>
                          <a:ea typeface="Calibri" panose="020F0502020204030204" pitchFamily="34" charset="0"/>
                          <a:cs typeface="Times New Roman"/>
                        </a:rPr>
                        <a:t>Desemnarea unei persoane responsabile pentru oferirea consultațiilor juridice</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200" kern="100" dirty="0">
                        <a:effectLst/>
                        <a:latin typeface="Times New Roman"/>
                        <a:ea typeface="Calibri" panose="020F0502020204030204" pitchFamily="34" charset="0"/>
                        <a:cs typeface="Times New Roman"/>
                      </a:endParaRPr>
                    </a:p>
                  </a:txBody>
                  <a:tcPr marL="45611" marR="456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5611" marR="456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603479447"/>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A.2.1.2.</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Informarea cetățenilor pe pagina instanței despre modul de înaintare a unei cereri, pregătirea modelelor de cerere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8738740"/>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2.1.3.</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Elaborarea și expedierea comunicatelor de presă către mass-media</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96917994"/>
                  </a:ext>
                </a:extLst>
              </a:tr>
              <a:tr h="317077">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a:ea typeface="Calibri" panose="020F0502020204030204" pitchFamily="34" charset="0"/>
                          <a:cs typeface="Times New Roman"/>
                        </a:rPr>
                        <a:t>A.2.1.4. </a:t>
                      </a:r>
                      <a:r>
                        <a:rPr lang="ro-MD" sz="1300" kern="100" dirty="0">
                          <a:effectLst/>
                          <a:latin typeface="Times New Roman"/>
                          <a:ea typeface="Calibri" panose="020F0502020204030204" pitchFamily="34" charset="0"/>
                          <a:cs typeface="Times New Roman"/>
                        </a:rPr>
                        <a:t>Organizarea evenimentelor de educație juridică</a:t>
                      </a: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endParaRPr lang="en-US" sz="1300" kern="100" dirty="0">
                        <a:effectLst/>
                        <a:latin typeface="Times New Roman"/>
                        <a:ea typeface="Calibri" panose="020F0502020204030204" pitchFamily="34" charset="0"/>
                        <a:cs typeface="Times New Roman"/>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19383165"/>
                  </a:ext>
                </a:extLst>
              </a:tr>
              <a:tr h="637058">
                <a:tc vMerge="1">
                  <a:txBody>
                    <a:bodyPr/>
                    <a:lstStyle/>
                    <a:p>
                      <a:endParaRPr lang="en-US"/>
                    </a:p>
                  </a:txBody>
                  <a:tcPr/>
                </a:tc>
                <a:tc>
                  <a:txBody>
                    <a:bodyPr/>
                    <a:lstStyle/>
                    <a:p>
                      <a:pPr marL="0" marR="0">
                        <a:lnSpc>
                          <a:spcPct val="107000"/>
                        </a:lnSpc>
                        <a:spcBef>
                          <a:spcPts val="0"/>
                        </a:spcBef>
                        <a:spcAft>
                          <a:spcPts val="800"/>
                        </a:spcAft>
                      </a:pPr>
                      <a:r>
                        <a:rPr lang="ro-MD" sz="1300" b="1" kern="100" dirty="0">
                          <a:effectLst/>
                          <a:latin typeface="Times New Roman" panose="02020603050405020304" pitchFamily="18" charset="0"/>
                          <a:ea typeface="Calibri" panose="020F0502020204030204" pitchFamily="34" charset="0"/>
                          <a:cs typeface="Times New Roman" panose="02020603050405020304" pitchFamily="18" charset="0"/>
                        </a:rPr>
                        <a:t>A.2.1.5. </a:t>
                      </a: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Crearea unor platforme de comunicare pentru schimbul de experiență și bune practici cu instanțele naționale/internaționale</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07000"/>
                        </a:lnSpc>
                        <a:spcBef>
                          <a:spcPts val="0"/>
                        </a:spcBef>
                        <a:spcAft>
                          <a:spcPts val="800"/>
                        </a:spcAft>
                      </a:pPr>
                      <a:r>
                        <a:rPr lang="ro-MD" sz="1300" kern="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3743" marR="437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8936470"/>
                  </a:ext>
                </a:extLst>
              </a:tr>
            </a:tbl>
          </a:graphicData>
        </a:graphic>
      </p:graphicFrame>
    </p:spTree>
    <p:extLst>
      <p:ext uri="{BB962C8B-B14F-4D97-AF65-F5344CB8AC3E}">
        <p14:creationId xmlns:p14="http://schemas.microsoft.com/office/powerpoint/2010/main" val="759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2/3/2025</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53</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4026257761"/>
              </p:ext>
            </p:extLst>
          </p:nvPr>
        </p:nvGraphicFramePr>
        <p:xfrm>
          <a:off x="213361" y="745348"/>
          <a:ext cx="8786787" cy="3432231"/>
        </p:xfrm>
        <a:graphic>
          <a:graphicData uri="http://schemas.openxmlformats.org/drawingml/2006/table">
            <a:tbl>
              <a:tblPr firstRow="1" firstCol="1" bandRow="1"/>
              <a:tblGrid>
                <a:gridCol w="1723343">
                  <a:extLst>
                    <a:ext uri="{9D8B030D-6E8A-4147-A177-3AD203B41FA5}">
                      <a16:colId xmlns:a16="http://schemas.microsoft.com/office/drawing/2014/main" val="1753156979"/>
                    </a:ext>
                  </a:extLst>
                </a:gridCol>
                <a:gridCol w="3114475">
                  <a:extLst>
                    <a:ext uri="{9D8B030D-6E8A-4147-A177-3AD203B41FA5}">
                      <a16:colId xmlns:a16="http://schemas.microsoft.com/office/drawing/2014/main" val="361832890"/>
                    </a:ext>
                  </a:extLst>
                </a:gridCol>
                <a:gridCol w="193096">
                  <a:extLst>
                    <a:ext uri="{9D8B030D-6E8A-4147-A177-3AD203B41FA5}">
                      <a16:colId xmlns:a16="http://schemas.microsoft.com/office/drawing/2014/main" val="706835199"/>
                    </a:ext>
                  </a:extLst>
                </a:gridCol>
                <a:gridCol w="87537">
                  <a:extLst>
                    <a:ext uri="{9D8B030D-6E8A-4147-A177-3AD203B41FA5}">
                      <a16:colId xmlns:a16="http://schemas.microsoft.com/office/drawing/2014/main" val="231068561"/>
                    </a:ext>
                  </a:extLst>
                </a:gridCol>
                <a:gridCol w="114845">
                  <a:extLst>
                    <a:ext uri="{9D8B030D-6E8A-4147-A177-3AD203B41FA5}">
                      <a16:colId xmlns:a16="http://schemas.microsoft.com/office/drawing/2014/main" val="1008038824"/>
                    </a:ext>
                  </a:extLst>
                </a:gridCol>
                <a:gridCol w="80411">
                  <a:extLst>
                    <a:ext uri="{9D8B030D-6E8A-4147-A177-3AD203B41FA5}">
                      <a16:colId xmlns:a16="http://schemas.microsoft.com/office/drawing/2014/main" val="1093869998"/>
                    </a:ext>
                  </a:extLst>
                </a:gridCol>
                <a:gridCol w="221189">
                  <a:extLst>
                    <a:ext uri="{9D8B030D-6E8A-4147-A177-3AD203B41FA5}">
                      <a16:colId xmlns:a16="http://schemas.microsoft.com/office/drawing/2014/main" val="843975637"/>
                    </a:ext>
                  </a:extLst>
                </a:gridCol>
                <a:gridCol w="235098">
                  <a:extLst>
                    <a:ext uri="{9D8B030D-6E8A-4147-A177-3AD203B41FA5}">
                      <a16:colId xmlns:a16="http://schemas.microsoft.com/office/drawing/2014/main" val="619832804"/>
                    </a:ext>
                  </a:extLst>
                </a:gridCol>
                <a:gridCol w="201545">
                  <a:extLst>
                    <a:ext uri="{9D8B030D-6E8A-4147-A177-3AD203B41FA5}">
                      <a16:colId xmlns:a16="http://schemas.microsoft.com/office/drawing/2014/main" val="3584290097"/>
                    </a:ext>
                  </a:extLst>
                </a:gridCol>
                <a:gridCol w="215900">
                  <a:extLst>
                    <a:ext uri="{9D8B030D-6E8A-4147-A177-3AD203B41FA5}">
                      <a16:colId xmlns:a16="http://schemas.microsoft.com/office/drawing/2014/main" val="2906408660"/>
                    </a:ext>
                  </a:extLst>
                </a:gridCol>
                <a:gridCol w="231682">
                  <a:extLst>
                    <a:ext uri="{9D8B030D-6E8A-4147-A177-3AD203B41FA5}">
                      <a16:colId xmlns:a16="http://schemas.microsoft.com/office/drawing/2014/main" val="2709217963"/>
                    </a:ext>
                  </a:extLst>
                </a:gridCol>
                <a:gridCol w="231682">
                  <a:extLst>
                    <a:ext uri="{9D8B030D-6E8A-4147-A177-3AD203B41FA5}">
                      <a16:colId xmlns:a16="http://schemas.microsoft.com/office/drawing/2014/main" val="1319461138"/>
                    </a:ext>
                  </a:extLst>
                </a:gridCol>
                <a:gridCol w="754426">
                  <a:extLst>
                    <a:ext uri="{9D8B030D-6E8A-4147-A177-3AD203B41FA5}">
                      <a16:colId xmlns:a16="http://schemas.microsoft.com/office/drawing/2014/main" val="1291689725"/>
                    </a:ext>
                  </a:extLst>
                </a:gridCol>
                <a:gridCol w="735082">
                  <a:extLst>
                    <a:ext uri="{9D8B030D-6E8A-4147-A177-3AD203B41FA5}">
                      <a16:colId xmlns:a16="http://schemas.microsoft.com/office/drawing/2014/main" val="3212829970"/>
                    </a:ext>
                  </a:extLst>
                </a:gridCol>
                <a:gridCol w="646476">
                  <a:extLst>
                    <a:ext uri="{9D8B030D-6E8A-4147-A177-3AD203B41FA5}">
                      <a16:colId xmlns:a16="http://schemas.microsoft.com/office/drawing/2014/main" val="1374514335"/>
                    </a:ext>
                  </a:extLst>
                </a:gridCol>
              </a:tblGrid>
              <a:tr h="250048">
                <a:tc row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2:</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Accesibilitatea judecătoriei și informarea justițiabililor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6">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gridSpan="4">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tc>
                <a:tc hMerge="1">
                  <a:txBody>
                    <a:bodyPr/>
                    <a:lstStyle/>
                    <a:p>
                      <a:endParaRPr lang="ro-RO"/>
                    </a:p>
                  </a:txBody>
                  <a:tcPr/>
                </a:tc>
                <a:tc hMerge="1">
                  <a:txBody>
                    <a:bodyPr/>
                    <a:lstStyle/>
                    <a:p>
                      <a:endParaRPr lang="ro-RO"/>
                    </a:p>
                  </a:txBody>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250048">
                <a:tc vMerge="1">
                  <a:txBody>
                    <a:bodyPr/>
                    <a:lstStyle/>
                    <a:p>
                      <a:endParaRPr lang="en-US"/>
                    </a:p>
                  </a:txBody>
                  <a:tcPr/>
                </a:tc>
                <a:tc gridSpan="14">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2.2: Consolidarea accesului grupurilor vulnerabile la sediul judecătoriei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1081885"/>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Identificarea problemelor privind accesul grupurilor vulnerabile la sediul judecătoriei</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3"/>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56252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Asigurarea dotării instanței cu echipament performant pentru persoane cu deficiențe de auz (aparat auditiv)</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r h="383011">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4">
                  <a:txBody>
                    <a:bodyPr/>
                    <a:lstStyle/>
                    <a:p>
                      <a:pPr marL="0" marR="0">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Obiectivul strategic 3.1: Creșterea gradului de satisfacție a personalului și a judecătorilor la locul de muncă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8667186"/>
                  </a:ext>
                </a:extLst>
              </a:tr>
              <a:tr h="371903">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A.3.1.1.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Realizarea sondajelor anuale privind satisfacția judecătorilor și a personalului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hMerge="1">
                  <a:txBody>
                    <a:bodyPr/>
                    <a:lstStyle/>
                    <a:p>
                      <a:pPr marL="0" marR="0" algn="just">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C5E0B2"/>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67562828"/>
                  </a:ext>
                </a:extLst>
              </a:tr>
              <a:tr h="480748">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MD"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3.1.2. </a:t>
                      </a:r>
                      <a:r>
                        <a:rPr lang="ro-MD" sz="1200" kern="0" dirty="0">
                          <a:effectLst/>
                          <a:latin typeface="Times New Roman" panose="02020603050405020304" pitchFamily="18" charset="0"/>
                          <a:ea typeface="Times New Roman" panose="02020603050405020304" pitchFamily="18" charset="0"/>
                          <a:cs typeface="Times New Roman" panose="02020603050405020304" pitchFamily="18" charset="0"/>
                        </a:rPr>
                        <a:t>Stabilirea sporurilor de performanță în dependență de timpul efectiv lucrat</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gn="just">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gridSpan="2">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marL="0" marR="0">
                        <a:lnSpc>
                          <a:spcPct val="107000"/>
                        </a:lnSpc>
                        <a:spcBef>
                          <a:spcPts val="600"/>
                        </a:spcBef>
                        <a:spcAft>
                          <a:spcPts val="600"/>
                        </a:spcAft>
                      </a:pPr>
                      <a:endParaRPr lang="en-US" sz="1300" kern="10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2"/>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endParaRPr lang="ro-RO" dirty="0"/>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3273893"/>
                  </a:ext>
                </a:extLst>
              </a:tr>
            </a:tbl>
          </a:graphicData>
        </a:graphic>
      </p:graphicFrame>
    </p:spTree>
    <p:extLst>
      <p:ext uri="{BB962C8B-B14F-4D97-AF65-F5344CB8AC3E}">
        <p14:creationId xmlns:p14="http://schemas.microsoft.com/office/powerpoint/2010/main" val="6470217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FAB085-CA28-E44B-5BA7-315438F2C3D7}"/>
              </a:ext>
            </a:extLst>
          </p:cNvPr>
          <p:cNvSpPr>
            <a:spLocks noGrp="1"/>
          </p:cNvSpPr>
          <p:nvPr>
            <p:ph type="dt" sz="half" idx="10"/>
          </p:nvPr>
        </p:nvSpPr>
        <p:spPr/>
        <p:txBody>
          <a:bodyPr/>
          <a:lstStyle/>
          <a:p>
            <a:fld id="{B0A6E98C-416E-AC4F-B548-FC0EB092CC1C}" type="datetime1">
              <a:rPr lang="en-US" smtClean="0"/>
              <a:t>2/3/2025</a:t>
            </a:fld>
            <a:endParaRPr lang="en-US"/>
          </a:p>
        </p:txBody>
      </p:sp>
      <p:sp>
        <p:nvSpPr>
          <p:cNvPr id="4" name="Slide Number Placeholder 3">
            <a:extLst>
              <a:ext uri="{FF2B5EF4-FFF2-40B4-BE49-F238E27FC236}">
                <a16:creationId xmlns:a16="http://schemas.microsoft.com/office/drawing/2014/main" id="{7D146202-5AFA-7EBC-F191-919177A5E4CD}"/>
              </a:ext>
            </a:extLst>
          </p:cNvPr>
          <p:cNvSpPr>
            <a:spLocks noGrp="1"/>
          </p:cNvSpPr>
          <p:nvPr>
            <p:ph type="sldNum" sz="quarter" idx="12"/>
          </p:nvPr>
        </p:nvSpPr>
        <p:spPr/>
        <p:txBody>
          <a:bodyPr/>
          <a:lstStyle/>
          <a:p>
            <a:fld id="{42782948-4DBE-204D-AB9E-B65E067054AE}" type="slidenum">
              <a:rPr lang="en-US" smtClean="0"/>
              <a:pPr/>
              <a:t>54</a:t>
            </a:fld>
            <a:endParaRPr lang="en-US"/>
          </a:p>
        </p:txBody>
      </p:sp>
      <p:graphicFrame>
        <p:nvGraphicFramePr>
          <p:cNvPr id="9" name="Table 8">
            <a:extLst>
              <a:ext uri="{FF2B5EF4-FFF2-40B4-BE49-F238E27FC236}">
                <a16:creationId xmlns:a16="http://schemas.microsoft.com/office/drawing/2014/main" id="{AF0096D5-1518-8D0F-04E5-146F4DE5677B}"/>
              </a:ext>
            </a:extLst>
          </p:cNvPr>
          <p:cNvGraphicFramePr>
            <a:graphicFrameLocks noGrp="1"/>
          </p:cNvGraphicFramePr>
          <p:nvPr>
            <p:extLst>
              <p:ext uri="{D42A27DB-BD31-4B8C-83A1-F6EECF244321}">
                <p14:modId xmlns:p14="http://schemas.microsoft.com/office/powerpoint/2010/main" val="272316882"/>
              </p:ext>
            </p:extLst>
          </p:nvPr>
        </p:nvGraphicFramePr>
        <p:xfrm>
          <a:off x="266700" y="1226312"/>
          <a:ext cx="8782051" cy="3069097"/>
        </p:xfrm>
        <a:graphic>
          <a:graphicData uri="http://schemas.openxmlformats.org/drawingml/2006/table">
            <a:tbl>
              <a:tblPr firstRow="1" firstCol="1" bandRow="1"/>
              <a:tblGrid>
                <a:gridCol w="1694118">
                  <a:extLst>
                    <a:ext uri="{9D8B030D-6E8A-4147-A177-3AD203B41FA5}">
                      <a16:colId xmlns:a16="http://schemas.microsoft.com/office/drawing/2014/main" val="1753156979"/>
                    </a:ext>
                  </a:extLst>
                </a:gridCol>
                <a:gridCol w="2981290">
                  <a:extLst>
                    <a:ext uri="{9D8B030D-6E8A-4147-A177-3AD203B41FA5}">
                      <a16:colId xmlns:a16="http://schemas.microsoft.com/office/drawing/2014/main" val="361832890"/>
                    </a:ext>
                  </a:extLst>
                </a:gridCol>
                <a:gridCol w="270290">
                  <a:extLst>
                    <a:ext uri="{9D8B030D-6E8A-4147-A177-3AD203B41FA5}">
                      <a16:colId xmlns:a16="http://schemas.microsoft.com/office/drawing/2014/main" val="706835199"/>
                    </a:ext>
                  </a:extLst>
                </a:gridCol>
                <a:gridCol w="280352">
                  <a:extLst>
                    <a:ext uri="{9D8B030D-6E8A-4147-A177-3AD203B41FA5}">
                      <a16:colId xmlns:a16="http://schemas.microsoft.com/office/drawing/2014/main" val="1008038824"/>
                    </a:ext>
                  </a:extLst>
                </a:gridCol>
                <a:gridCol w="234950">
                  <a:extLst>
                    <a:ext uri="{9D8B030D-6E8A-4147-A177-3AD203B41FA5}">
                      <a16:colId xmlns:a16="http://schemas.microsoft.com/office/drawing/2014/main" val="4087649563"/>
                    </a:ext>
                  </a:extLst>
                </a:gridCol>
                <a:gridCol w="229658">
                  <a:extLst>
                    <a:ext uri="{9D8B030D-6E8A-4147-A177-3AD203B41FA5}">
                      <a16:colId xmlns:a16="http://schemas.microsoft.com/office/drawing/2014/main" val="619832804"/>
                    </a:ext>
                  </a:extLst>
                </a:gridCol>
                <a:gridCol w="224941">
                  <a:extLst>
                    <a:ext uri="{9D8B030D-6E8A-4147-A177-3AD203B41FA5}">
                      <a16:colId xmlns:a16="http://schemas.microsoft.com/office/drawing/2014/main" val="106613923"/>
                    </a:ext>
                  </a:extLst>
                </a:gridCol>
                <a:gridCol w="296417">
                  <a:extLst>
                    <a:ext uri="{9D8B030D-6E8A-4147-A177-3AD203B41FA5}">
                      <a16:colId xmlns:a16="http://schemas.microsoft.com/office/drawing/2014/main" val="1126261533"/>
                    </a:ext>
                  </a:extLst>
                </a:gridCol>
                <a:gridCol w="240874">
                  <a:extLst>
                    <a:ext uri="{9D8B030D-6E8A-4147-A177-3AD203B41FA5}">
                      <a16:colId xmlns:a16="http://schemas.microsoft.com/office/drawing/2014/main" val="741459790"/>
                    </a:ext>
                  </a:extLst>
                </a:gridCol>
                <a:gridCol w="322950">
                  <a:extLst>
                    <a:ext uri="{9D8B030D-6E8A-4147-A177-3AD203B41FA5}">
                      <a16:colId xmlns:a16="http://schemas.microsoft.com/office/drawing/2014/main" val="1974636143"/>
                    </a:ext>
                  </a:extLst>
                </a:gridCol>
                <a:gridCol w="726619">
                  <a:extLst>
                    <a:ext uri="{9D8B030D-6E8A-4147-A177-3AD203B41FA5}">
                      <a16:colId xmlns:a16="http://schemas.microsoft.com/office/drawing/2014/main" val="1291689725"/>
                    </a:ext>
                  </a:extLst>
                </a:gridCol>
                <a:gridCol w="668501">
                  <a:extLst>
                    <a:ext uri="{9D8B030D-6E8A-4147-A177-3AD203B41FA5}">
                      <a16:colId xmlns:a16="http://schemas.microsoft.com/office/drawing/2014/main" val="3212829970"/>
                    </a:ext>
                  </a:extLst>
                </a:gridCol>
                <a:gridCol w="611091">
                  <a:extLst>
                    <a:ext uri="{9D8B030D-6E8A-4147-A177-3AD203B41FA5}">
                      <a16:colId xmlns:a16="http://schemas.microsoft.com/office/drawing/2014/main" val="1374514335"/>
                    </a:ext>
                  </a:extLst>
                </a:gridCol>
              </a:tblGrid>
              <a:tr h="378206">
                <a:tc rowSpan="3">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12">
                  <a:txBody>
                    <a:bodyPr/>
                    <a:lstStyle/>
                    <a:p>
                      <a:pPr marL="0" marR="0">
                        <a:lnSpc>
                          <a:spcPct val="107000"/>
                        </a:lnSpc>
                        <a:spcBef>
                          <a:spcPts val="600"/>
                        </a:spcBef>
                        <a:spcAft>
                          <a:spcPts val="600"/>
                        </a:spcAft>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Obiectivul strategic 3.2: Asigurarea accesului judecătorilor și angajaților la oportunități extinse de dezvoltare profesională continuă</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ro-RO"/>
                    </a:p>
                  </a:txBody>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08450495"/>
                  </a:ext>
                </a:extLst>
              </a:tr>
              <a:tr h="503322">
                <a:tc vMerge="1">
                  <a:txBody>
                    <a:bodyPr/>
                    <a:lstStyle/>
                    <a:p>
                      <a:endParaRPr lang="en-US"/>
                    </a:p>
                  </a:txBody>
                  <a:tcPr>
                    <a:lnT w="12700" cap="flat" cmpd="sng" algn="ctr">
                      <a:solidFill>
                        <a:srgbClr val="000000"/>
                      </a:solidFill>
                      <a:prstDash val="solid"/>
                      <a:round/>
                      <a:headEnd type="none" w="med" len="med"/>
                      <a:tailEnd type="none" w="med" len="med"/>
                    </a:lnT>
                  </a:tcPr>
                </a:tc>
                <a:tc>
                  <a:txBody>
                    <a:bodyPr/>
                    <a:lstStyle/>
                    <a:p>
                      <a:pPr marL="0" marR="0" indent="0" algn="just">
                        <a:lnSpc>
                          <a:spcPct val="107000"/>
                        </a:lnSpc>
                        <a:spcBef>
                          <a:spcPts val="600"/>
                        </a:spcBef>
                        <a:spcAft>
                          <a:spcPts val="600"/>
                        </a:spcAft>
                        <a:buNone/>
                      </a:pPr>
                      <a:r>
                        <a:rPr lang="ro-RO" sz="1200" b="1" kern="1200" dirty="0">
                          <a:solidFill>
                            <a:schemeClr val="tx1"/>
                          </a:solidFill>
                          <a:effectLst/>
                          <a:latin typeface="Times New Roman" panose="02020603050405020304" pitchFamily="18" charset="0"/>
                          <a:ea typeface="+mn-ea"/>
                          <a:cs typeface="Times New Roman" panose="02020603050405020304" pitchFamily="18" charset="0"/>
                        </a:rPr>
                        <a:t>A.3.2.1.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Identificarea anuală a necesităților de instruire a judecătorilor și personalului </a:t>
                      </a:r>
                    </a:p>
                  </a:txBody>
                  <a:tcPr marL="55011" marR="550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5251259"/>
                  </a:ext>
                </a:extLst>
              </a:tr>
              <a:tr h="462274">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A.3.1.2. </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b="0" kern="1200" dirty="0">
                          <a:solidFill>
                            <a:schemeClr val="tx1"/>
                          </a:solidFill>
                          <a:effectLst/>
                          <a:latin typeface="Times New Roman" panose="02020603050405020304" pitchFamily="18" charset="0"/>
                          <a:ea typeface="+mn-ea"/>
                          <a:cs typeface="Times New Roman" panose="02020603050405020304" pitchFamily="18" charset="0"/>
                        </a:rPr>
                        <a:t>Dezvoltarea personală și profesională a judecătorilor și personalului instanței </a:t>
                      </a:r>
                      <a:endParaRPr lang="en-US" sz="1200" b="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dirty="0"/>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solidFill>
                      <a:srgbClr val="00B050"/>
                    </a:solidFill>
                  </a:tcPr>
                </a:tc>
                <a:tc>
                  <a:txBody>
                    <a:bodyPr/>
                    <a:lstStyle/>
                    <a:p>
                      <a:pPr marL="0" marR="0">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00B050"/>
                    </a:solidFill>
                  </a:tcPr>
                </a:tc>
                <a:tc>
                  <a:txBody>
                    <a:bodyPr/>
                    <a:lstStyle/>
                    <a:p>
                      <a:pPr marL="0" marR="0">
                        <a:lnSpc>
                          <a:spcPct val="107000"/>
                        </a:lnSpc>
                        <a:spcBef>
                          <a:spcPts val="600"/>
                        </a:spcBef>
                        <a:spcAft>
                          <a:spcPts val="600"/>
                        </a:spcAft>
                      </a:pPr>
                      <a:endParaRPr lang="en-US" sz="1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T w="12700" cap="flat" cmpd="sng" algn="ctr">
                      <a:solidFill>
                        <a:srgbClr val="000000"/>
                      </a:solidFill>
                      <a:prstDash val="solid"/>
                      <a:round/>
                      <a:headEnd type="none" w="med" len="med"/>
                      <a:tailEnd type="none" w="med" len="med"/>
                    </a:lnT>
                    <a:solidFill>
                      <a:srgbClr val="00B050"/>
                    </a:solidFill>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tc>
                  <a:txBody>
                    <a:bodyPr/>
                    <a:lstStyle/>
                    <a:p>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p>
                  </a:txBody>
                  <a:tcPr marL="55011" marR="55011" marT="0" marB="0">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401081885"/>
                  </a:ext>
                </a:extLst>
              </a:tr>
              <a:tr h="769620">
                <a:tc rowSpan="2">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Direcția strategică 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Dezvoltarea profesională și motivarea angajaților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txBody>
                  <a:tcPr>
                    <a:lnT w="12700" cap="flat" cmpd="sng" algn="ctr">
                      <a:solidFill>
                        <a:srgbClr val="000000"/>
                      </a:solidFill>
                      <a:prstDash val="solid"/>
                      <a:round/>
                      <a:headEnd type="none" w="med" len="med"/>
                      <a:tailEnd type="none" w="med" len="med"/>
                    </a:lnT>
                  </a:tcPr>
                </a:tc>
                <a:tc>
                  <a:txBody>
                    <a:bodyPr/>
                    <a:lstStyle/>
                    <a:p>
                      <a:pPr marL="0" marR="0" lvl="0" indent="0" algn="l" defTabSz="457200" rtl="0" eaLnBrk="1" fontAlgn="auto" latinLnBrk="0" hangingPunct="1">
                        <a:lnSpc>
                          <a:spcPct val="107000"/>
                        </a:lnSpc>
                        <a:spcBef>
                          <a:spcPts val="600"/>
                        </a:spcBef>
                        <a:spcAft>
                          <a:spcPts val="600"/>
                        </a:spcAft>
                        <a:buClrTx/>
                        <a:buSzTx/>
                        <a:buFontTx/>
                        <a:buNone/>
                        <a:tabLst/>
                        <a:defRPr/>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3.2.3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Asigurarea instruirii continue a angaja</a:t>
                      </a:r>
                      <a:r>
                        <a:rPr lang="ro-MD" sz="1200" kern="1200" dirty="0" err="1">
                          <a:solidFill>
                            <a:schemeClr val="tx1"/>
                          </a:solidFill>
                          <a:effectLst/>
                          <a:latin typeface="Times New Roman" panose="02020603050405020304" pitchFamily="18" charset="0"/>
                          <a:ea typeface="+mn-ea"/>
                          <a:cs typeface="Times New Roman" panose="02020603050405020304" pitchFamily="18" charset="0"/>
                        </a:rPr>
                        <a:t>ților</a:t>
                      </a:r>
                      <a:r>
                        <a:rPr lang="ro-MD" sz="1200" kern="1200" dirty="0">
                          <a:solidFill>
                            <a:schemeClr val="tx1"/>
                          </a:solidFill>
                          <a:effectLst/>
                          <a:latin typeface="Times New Roman" panose="02020603050405020304" pitchFamily="18" charset="0"/>
                          <a:ea typeface="+mn-ea"/>
                          <a:cs typeface="Times New Roman" panose="02020603050405020304" pitchFamily="18" charset="0"/>
                        </a:rPr>
                        <a:t> instanței în domeniul ghidării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justițiabililor privind serviciile judiciare</a:t>
                      </a:r>
                    </a:p>
                  </a:txBody>
                  <a:tcPr marL="55011" marR="55011"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54447882"/>
                  </a:ext>
                </a:extLst>
              </a:tr>
              <a:tr h="955675">
                <a:tc vMerge="1">
                  <a:txBody>
                    <a:bodyPr/>
                    <a:lstStyle/>
                    <a:p>
                      <a:endParaRPr lang="en-US"/>
                    </a:p>
                  </a:txBody>
                  <a:tcPr/>
                </a:tc>
                <a:tc>
                  <a:txBody>
                    <a:bodyPr/>
                    <a:lstStyle/>
                    <a:p>
                      <a:pPr marL="0" marR="0" algn="just">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A.2.2.4.</a:t>
                      </a:r>
                      <a:r>
                        <a:rPr lang="ro-RO" sz="1200" b="1" kern="1200" dirty="0">
                          <a:solidFill>
                            <a:schemeClr val="tx1"/>
                          </a:solidFill>
                          <a:effectLst/>
                          <a:latin typeface="Times New Roman" panose="02020603050405020304" pitchFamily="18" charset="0"/>
                          <a:ea typeface="+mn-ea"/>
                          <a:cs typeface="Times New Roman" panose="02020603050405020304" pitchFamily="18" charset="0"/>
                        </a:rPr>
                        <a:t> </a:t>
                      </a:r>
                      <a:r>
                        <a:rPr lang="ro-RO" sz="1200" kern="1200" dirty="0">
                          <a:solidFill>
                            <a:schemeClr val="tx1"/>
                          </a:solidFill>
                          <a:effectLst/>
                          <a:latin typeface="Times New Roman" panose="02020603050405020304" pitchFamily="18" charset="0"/>
                          <a:ea typeface="+mn-ea"/>
                          <a:cs typeface="Times New Roman" panose="02020603050405020304" pitchFamily="18" charset="0"/>
                        </a:rPr>
                        <a:t>Instruirea internă periodică în domeniul delimitării atribuțiilor Secției de evidență documentară și procesuală și Grefei Secretariatului</a:t>
                      </a:r>
                      <a:endParaRPr lang="en-US" sz="1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600"/>
                        </a:spcBef>
                        <a:spcAft>
                          <a:spcPts val="600"/>
                        </a:spcAft>
                      </a:pPr>
                      <a:r>
                        <a:rPr lang="ro-MD"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77410"/>
                  </a:ext>
                </a:extLst>
              </a:tr>
            </a:tbl>
          </a:graphicData>
        </a:graphic>
      </p:graphicFrame>
      <p:graphicFrame>
        <p:nvGraphicFramePr>
          <p:cNvPr id="2" name="Tabel 1">
            <a:extLst>
              <a:ext uri="{FF2B5EF4-FFF2-40B4-BE49-F238E27FC236}">
                <a16:creationId xmlns:a16="http://schemas.microsoft.com/office/drawing/2014/main" id="{F8128C4A-852C-7DB0-BB54-49BD31193C93}"/>
              </a:ext>
            </a:extLst>
          </p:cNvPr>
          <p:cNvGraphicFramePr>
            <a:graphicFrameLocks noGrp="1"/>
          </p:cNvGraphicFramePr>
          <p:nvPr>
            <p:extLst>
              <p:ext uri="{D42A27DB-BD31-4B8C-83A1-F6EECF244321}">
                <p14:modId xmlns:p14="http://schemas.microsoft.com/office/powerpoint/2010/main" val="1704331212"/>
              </p:ext>
            </p:extLst>
          </p:nvPr>
        </p:nvGraphicFramePr>
        <p:xfrm>
          <a:off x="1943099" y="472942"/>
          <a:ext cx="7105652" cy="753370"/>
        </p:xfrm>
        <a:graphic>
          <a:graphicData uri="http://schemas.openxmlformats.org/drawingml/2006/table">
            <a:tbl>
              <a:tblPr firstRow="1" firstCol="1" bandRow="1"/>
              <a:tblGrid>
                <a:gridCol w="2959234">
                  <a:extLst>
                    <a:ext uri="{9D8B030D-6E8A-4147-A177-3AD203B41FA5}">
                      <a16:colId xmlns:a16="http://schemas.microsoft.com/office/drawing/2014/main" val="3705338543"/>
                    </a:ext>
                  </a:extLst>
                </a:gridCol>
                <a:gridCol w="1073305">
                  <a:extLst>
                    <a:ext uri="{9D8B030D-6E8A-4147-A177-3AD203B41FA5}">
                      <a16:colId xmlns:a16="http://schemas.microsoft.com/office/drawing/2014/main" val="2949779271"/>
                    </a:ext>
                  </a:extLst>
                </a:gridCol>
                <a:gridCol w="1077810">
                  <a:extLst>
                    <a:ext uri="{9D8B030D-6E8A-4147-A177-3AD203B41FA5}">
                      <a16:colId xmlns:a16="http://schemas.microsoft.com/office/drawing/2014/main" val="3990082491"/>
                    </a:ext>
                  </a:extLst>
                </a:gridCol>
                <a:gridCol w="710692">
                  <a:extLst>
                    <a:ext uri="{9D8B030D-6E8A-4147-A177-3AD203B41FA5}">
                      <a16:colId xmlns:a16="http://schemas.microsoft.com/office/drawing/2014/main" val="239468384"/>
                    </a:ext>
                  </a:extLst>
                </a:gridCol>
                <a:gridCol w="634272">
                  <a:extLst>
                    <a:ext uri="{9D8B030D-6E8A-4147-A177-3AD203B41FA5}">
                      <a16:colId xmlns:a16="http://schemas.microsoft.com/office/drawing/2014/main" val="86235546"/>
                    </a:ext>
                  </a:extLst>
                </a:gridCol>
                <a:gridCol w="650339">
                  <a:extLst>
                    <a:ext uri="{9D8B030D-6E8A-4147-A177-3AD203B41FA5}">
                      <a16:colId xmlns:a16="http://schemas.microsoft.com/office/drawing/2014/main" val="2228268858"/>
                    </a:ext>
                  </a:extLst>
                </a:gridCol>
              </a:tblGrid>
              <a:tr h="250048">
                <a:tc>
                  <a:txBody>
                    <a:bodyPr/>
                    <a:lstStyle/>
                    <a:p>
                      <a:pPr marL="0" marR="0" algn="ctr">
                        <a:lnSpc>
                          <a:spcPct val="107000"/>
                        </a:lnSpc>
                        <a:spcBef>
                          <a:spcPts val="600"/>
                        </a:spcBef>
                        <a:spcAft>
                          <a:spcPts val="600"/>
                        </a:spcAft>
                      </a:pPr>
                      <a:r>
                        <a:rPr lang="ro-MD" sz="12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gridSpan="5">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Perioada de realizare a acțiunii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ro-RO"/>
                    </a:p>
                  </a:txBody>
                  <a:tcPr>
                    <a:lnL w="12700" cap="flat" cmpd="sng" algn="ctr">
                      <a:solidFill>
                        <a:srgbClr val="000000"/>
                      </a:solidFill>
                      <a:prstDash val="solid"/>
                      <a:round/>
                      <a:headEnd type="none" w="med" len="med"/>
                      <a:tailEnd type="none" w="med" len="med"/>
                    </a:ln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01859357"/>
                  </a:ext>
                </a:extLst>
              </a:tr>
              <a:tr h="503322">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Acțiuni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2023</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2024</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2025</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2026</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tc>
                  <a:txBody>
                    <a:bodyPr/>
                    <a:lstStyle/>
                    <a:p>
                      <a:pPr marL="0" marR="0" algn="ctr">
                        <a:lnSpc>
                          <a:spcPct val="107000"/>
                        </a:lnSpc>
                        <a:spcBef>
                          <a:spcPts val="600"/>
                        </a:spcBef>
                        <a:spcAft>
                          <a:spcPts val="600"/>
                        </a:spcAft>
                      </a:pPr>
                      <a:r>
                        <a:rPr lang="ro-MD" sz="1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2027</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55011" marR="550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3346087209"/>
                  </a:ext>
                </a:extLst>
              </a:tr>
            </a:tbl>
          </a:graphicData>
        </a:graphic>
      </p:graphicFrame>
    </p:spTree>
    <p:extLst>
      <p:ext uri="{BB962C8B-B14F-4D97-AF65-F5344CB8AC3E}">
        <p14:creationId xmlns:p14="http://schemas.microsoft.com/office/powerpoint/2010/main" val="2712061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ate Placeholder 18">
            <a:extLst>
              <a:ext uri="{FF2B5EF4-FFF2-40B4-BE49-F238E27FC236}">
                <a16:creationId xmlns:a16="http://schemas.microsoft.com/office/drawing/2014/main" id="{30ED5BB8-EB32-7545-9F68-019F5563B1C2}"/>
              </a:ext>
            </a:extLst>
          </p:cNvPr>
          <p:cNvSpPr>
            <a:spLocks noGrp="1"/>
          </p:cNvSpPr>
          <p:nvPr>
            <p:ph type="dt" sz="half" idx="10"/>
          </p:nvPr>
        </p:nvSpPr>
        <p:spPr>
          <a:xfrm>
            <a:off x="152400" y="4844639"/>
            <a:ext cx="2133600" cy="186148"/>
          </a:xfrm>
        </p:spPr>
        <p:txBody>
          <a:bodyPr anchor="ctr">
            <a:normAutofit/>
          </a:bodyPr>
          <a:lstStyle/>
          <a:p>
            <a:pPr>
              <a:spcAft>
                <a:spcPts val="600"/>
              </a:spcAft>
            </a:pPr>
            <a:fld id="{3EC7CFCF-786F-4AE8-BD4A-96AAD2E69998}" type="datetime1">
              <a:rPr lang="en-US" smtClean="0"/>
              <a:t>2/3/2025</a:t>
            </a:fld>
            <a:endParaRPr lang="en-US"/>
          </a:p>
        </p:txBody>
      </p:sp>
      <p:sp>
        <p:nvSpPr>
          <p:cNvPr id="20" name="Slide Number Placeholder 19">
            <a:extLst>
              <a:ext uri="{FF2B5EF4-FFF2-40B4-BE49-F238E27FC236}">
                <a16:creationId xmlns:a16="http://schemas.microsoft.com/office/drawing/2014/main" id="{B9F8995E-F945-D842-A922-EA80C6BF0F84}"/>
              </a:ext>
            </a:extLst>
          </p:cNvPr>
          <p:cNvSpPr>
            <a:spLocks noGrp="1"/>
          </p:cNvSpPr>
          <p:nvPr>
            <p:ph type="sldNum" sz="quarter" idx="12"/>
          </p:nvPr>
        </p:nvSpPr>
        <p:spPr>
          <a:xfrm>
            <a:off x="6858000" y="4844639"/>
            <a:ext cx="2133600" cy="186148"/>
          </a:xfrm>
        </p:spPr>
        <p:txBody>
          <a:bodyPr anchor="ctr">
            <a:normAutofit/>
          </a:bodyPr>
          <a:lstStyle/>
          <a:p>
            <a:pPr>
              <a:spcAft>
                <a:spcPts val="600"/>
              </a:spcAft>
            </a:pPr>
            <a:fld id="{42782948-4DBE-204D-AB9E-B65E067054AE}" type="slidenum">
              <a:rPr lang="en-US" smtClean="0"/>
              <a:pPr>
                <a:spcAft>
                  <a:spcPts val="600"/>
                </a:spcAft>
              </a:pPr>
              <a:t>55</a:t>
            </a:fld>
            <a:endParaRPr lang="en-US"/>
          </a:p>
        </p:txBody>
      </p:sp>
      <p:pic>
        <p:nvPicPr>
          <p:cNvPr id="4" name="Picture 3">
            <a:extLst>
              <a:ext uri="{FF2B5EF4-FFF2-40B4-BE49-F238E27FC236}">
                <a16:creationId xmlns:a16="http://schemas.microsoft.com/office/drawing/2014/main" id="{91498CDC-A21F-4DCE-A82C-4A98642FC7E5}"/>
              </a:ext>
            </a:extLst>
          </p:cNvPr>
          <p:cNvPicPr>
            <a:picLocks noChangeAspect="1"/>
          </p:cNvPicPr>
          <p:nvPr/>
        </p:nvPicPr>
        <p:blipFill>
          <a:blip r:embed="rId3"/>
          <a:stretch>
            <a:fillRect/>
          </a:stretch>
        </p:blipFill>
        <p:spPr>
          <a:xfrm>
            <a:off x="3530599" y="1528438"/>
            <a:ext cx="4724401" cy="2958697"/>
          </a:xfrm>
          <a:prstGeom prst="rect">
            <a:avLst/>
          </a:prstGeom>
        </p:spPr>
      </p:pic>
      <p:sp>
        <p:nvSpPr>
          <p:cNvPr id="3" name="CasetăText 2">
            <a:extLst>
              <a:ext uri="{FF2B5EF4-FFF2-40B4-BE49-F238E27FC236}">
                <a16:creationId xmlns:a16="http://schemas.microsoft.com/office/drawing/2014/main" id="{CD4E3343-7CA9-CBA4-D310-1A4052D3EF95}"/>
              </a:ext>
            </a:extLst>
          </p:cNvPr>
          <p:cNvSpPr txBox="1"/>
          <p:nvPr/>
        </p:nvSpPr>
        <p:spPr>
          <a:xfrm>
            <a:off x="431800" y="508898"/>
            <a:ext cx="8509000" cy="3031279"/>
          </a:xfrm>
          <a:prstGeom prst="rect">
            <a:avLst/>
          </a:prstGeom>
          <a:noFill/>
        </p:spPr>
        <p:txBody>
          <a:bodyPr wrap="square">
            <a:spAutoFit/>
          </a:bodyPr>
          <a:lstStyle/>
          <a:p>
            <a:pPr algn="ctr">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TOTALIZATORUL ACȚIUNILOR CONFORM PLANULUI DE DEZVOLTARE STRATEGICĂ PENTRU PERIOADA ianuarie - decembrie 2024</a:t>
            </a:r>
            <a:endParaRPr lang="en-US" sz="1600" b="1" dirty="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spcAft>
                <a:spcPts val="800"/>
              </a:spcAft>
            </a:pP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endParaRPr lang="ro-RO"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 1</a:t>
            </a:r>
            <a:r>
              <a:rPr lang="ro-RO" b="1" dirty="0">
                <a:latin typeface="Times New Roman" panose="02020603050405020304" pitchFamily="18" charset="0"/>
                <a:ea typeface="Times New Roman" panose="02020603050405020304" pitchFamily="18" charset="0"/>
                <a:cs typeface="Times New Roman" panose="02020603050405020304" pitchFamily="18" charset="0"/>
              </a:rPr>
              <a:t>8</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realizate parțial – </a:t>
            </a:r>
            <a:r>
              <a:rPr lang="ro-RO" b="1" dirty="0">
                <a:latin typeface="Times New Roman" panose="02020603050405020304" pitchFamily="18" charset="0"/>
                <a:ea typeface="Times New Roman" panose="02020603050405020304" pitchFamily="18" charset="0"/>
                <a:cs typeface="Times New Roman" panose="02020603050405020304" pitchFamily="18" charset="0"/>
              </a:rPr>
              <a:t>1</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Acțiuni nerealizate – </a:t>
            </a:r>
            <a:r>
              <a:rPr lang="ro-RO" b="1" dirty="0">
                <a:latin typeface="Times New Roman" panose="02020603050405020304" pitchFamily="18" charset="0"/>
                <a:ea typeface="Times New Roman" panose="02020603050405020304" pitchFamily="18" charset="0"/>
                <a:cs typeface="Times New Roman" panose="02020603050405020304" pitchFamily="18" charset="0"/>
              </a:rPr>
              <a:t>3</a:t>
            </a:r>
            <a:r>
              <a:rPr lang="ro-RO" sz="1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o-RO"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928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C2AEE-8739-5CDC-757D-56C7C4DE6D4C}"/>
              </a:ext>
            </a:extLst>
          </p:cNvPr>
          <p:cNvSpPr>
            <a:spLocks noGrp="1"/>
          </p:cNvSpPr>
          <p:nvPr>
            <p:ph type="dt" sz="half" idx="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6B2C6E5-FD71-0348-98A6-18EEFEEC5C35}"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2/3/2025</a:t>
            </a:fld>
            <a:endParaRPr kumimoji="0" lang="en-US" sz="600" b="0" i="0" u="none" strike="noStrike" kern="1200" cap="none" spc="0" normalizeH="0" baseline="0" noProof="0" dirty="0">
              <a:ln>
                <a:noFill/>
              </a:ln>
              <a:solidFill>
                <a:srgbClr val="6C6463"/>
              </a:solidFill>
              <a:effectLst/>
              <a:uLnTx/>
              <a:uFillTx/>
              <a:latin typeface="Gill Sans MT"/>
              <a:ea typeface="+mn-ea"/>
            </a:endParaRPr>
          </a:p>
        </p:txBody>
      </p:sp>
      <p:sp>
        <p:nvSpPr>
          <p:cNvPr id="3" name="Slide Number Placeholder 2">
            <a:extLst>
              <a:ext uri="{FF2B5EF4-FFF2-40B4-BE49-F238E27FC236}">
                <a16:creationId xmlns:a16="http://schemas.microsoft.com/office/drawing/2014/main" id="{FE3965E8-0DF7-6FE7-2CED-A3EB651E1982}"/>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782948-4DBE-204D-AB9E-B65E067054AE}" type="slidenum">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4" name="Title 3">
            <a:extLst>
              <a:ext uri="{FF2B5EF4-FFF2-40B4-BE49-F238E27FC236}">
                <a16:creationId xmlns:a16="http://schemas.microsoft.com/office/drawing/2014/main" id="{E68D9663-D10B-C129-38CB-776C31235A20}"/>
              </a:ext>
            </a:extLst>
          </p:cNvPr>
          <p:cNvSpPr>
            <a:spLocks noGrp="1"/>
          </p:cNvSpPr>
          <p:nvPr>
            <p:ph type="title"/>
          </p:nvPr>
        </p:nvSpPr>
        <p:spPr>
          <a:xfrm>
            <a:off x="237068" y="313592"/>
            <a:ext cx="8754534" cy="830997"/>
          </a:xfrm>
        </p:spPr>
        <p:txBody>
          <a:bodyPr/>
          <a:lstStyle/>
          <a:p>
            <a:pPr algn="ctr"/>
            <a:r>
              <a:rPr kumimoji="0" lang="it-IT"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ACȚIUNI PRIORITARE </a:t>
            </a:r>
            <a:r>
              <a:rPr kumimoji="0" lang="ro-MD"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IANUARIE </a:t>
            </a:r>
            <a:r>
              <a:rPr kumimoji="0" lang="it-IT"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 </a:t>
            </a:r>
            <a:r>
              <a:rPr kumimoji="0" lang="en-US"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DECEMBRIE</a:t>
            </a:r>
            <a:r>
              <a:rPr kumimoji="0" lang="it-IT"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 202</a:t>
            </a:r>
            <a:r>
              <a:rPr kumimoji="0" lang="ro-MD"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5</a:t>
            </a:r>
            <a:br>
              <a:rPr kumimoji="0" lang="it-IT"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br>
            <a:r>
              <a:rPr kumimoji="0" lang="it-IT"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Plan dezvoltare </a:t>
            </a:r>
            <a:r>
              <a:rPr kumimoji="0" lang="ro-RO" sz="2400" b="0" i="0" u="none" strike="noStrike" kern="1200" cap="none" spc="0" normalizeH="0" baseline="0" noProof="0" dirty="0">
                <a:ln>
                  <a:noFill/>
                </a:ln>
                <a:solidFill>
                  <a:srgbClr val="651D32"/>
                </a:solidFill>
                <a:effectLst/>
                <a:highlight>
                  <a:srgbClr val="E7E7E5"/>
                </a:highlight>
                <a:uLnTx/>
                <a:uFillTx/>
                <a:latin typeface="Arial" panose="020B0604020202020204" pitchFamily="34" charset="0"/>
                <a:ea typeface="+mj-ea"/>
                <a:cs typeface="Arial" panose="020B0604020202020204" pitchFamily="34" charset="0"/>
              </a:rPr>
              <a:t>strategică</a:t>
            </a:r>
            <a:endParaRPr lang="en-US" dirty="0"/>
          </a:p>
        </p:txBody>
      </p:sp>
      <p:sp>
        <p:nvSpPr>
          <p:cNvPr id="5" name="Content Placeholder 4">
            <a:extLst>
              <a:ext uri="{FF2B5EF4-FFF2-40B4-BE49-F238E27FC236}">
                <a16:creationId xmlns:a16="http://schemas.microsoft.com/office/drawing/2014/main" id="{676C3AD5-3CA5-EC67-F231-4599A0B196A9}"/>
              </a:ext>
            </a:extLst>
          </p:cNvPr>
          <p:cNvSpPr>
            <a:spLocks noGrp="1"/>
          </p:cNvSpPr>
          <p:nvPr>
            <p:ph idx="1"/>
          </p:nvPr>
        </p:nvSpPr>
        <p:spPr>
          <a:xfrm>
            <a:off x="336550" y="1296987"/>
            <a:ext cx="8597900" cy="3200400"/>
          </a:xfrm>
        </p:spPr>
        <p:txBody>
          <a:bodyPr vert="horz" lIns="91440" tIns="45720" rIns="91440" bIns="45720" rtlCol="0" anchor="t">
            <a:normAutofit/>
          </a:bodyPr>
          <a:lstStyle/>
          <a:p>
            <a:pPr marL="229870" indent="-229870"/>
            <a:r>
              <a:rPr lang="ro-RO" sz="1100" b="1" dirty="0">
                <a:solidFill>
                  <a:schemeClr val="tx2"/>
                </a:solidFill>
                <a:latin typeface="Arial" panose="020B0604020202020204" pitchFamily="34" charset="0"/>
                <a:cs typeface="Arial" panose="020B0604020202020204" pitchFamily="34" charset="0"/>
              </a:rPr>
              <a:t>Actualizarea Planului de dezvoltare strategică </a:t>
            </a:r>
            <a:r>
              <a:rPr lang="ro-RO" sz="1100" dirty="0">
                <a:solidFill>
                  <a:schemeClr val="tx2"/>
                </a:solidFill>
                <a:latin typeface="Arial" panose="020B0604020202020204" pitchFamily="34" charset="0"/>
                <a:cs typeface="Arial" panose="020B0604020202020204" pitchFamily="34" charset="0"/>
              </a:rPr>
              <a:t>cu acțiuni care se regăsesc în Planul de dezvoltare și nu sunt în cel strategic:</a:t>
            </a:r>
            <a:endParaRPr lang="en-US" sz="1200" dirty="0">
              <a:solidFill>
                <a:schemeClr val="tx2"/>
              </a:solidFill>
            </a:endParaRPr>
          </a:p>
          <a:p>
            <a:pPr marL="0" marR="0" indent="-229870" algn="l" rtl="0" eaLnBrk="1" fontAlgn="t" latinLnBrk="0" hangingPunct="1">
              <a:lnSpc>
                <a:spcPct val="107000"/>
              </a:lnSpc>
              <a:spcBef>
                <a:spcPts val="600"/>
              </a:spcBef>
              <a:spcAft>
                <a:spcPts val="600"/>
              </a:spcAft>
            </a:pPr>
            <a:r>
              <a:rPr lang="ro-MD" sz="1200" i="0" u="none" strike="noStrike"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Acțiunea 1.2.1. Colectarea și analiza datelor despre performanța judecătoriei;</a:t>
            </a:r>
            <a:endParaRPr lang="en-US" sz="1200" i="0" u="none" strike="noStrike" dirty="0">
              <a:solidFill>
                <a:schemeClr val="tx2"/>
              </a:solidFill>
              <a:effectLst/>
              <a:latin typeface="Arial" panose="020B0604020202020204" pitchFamily="34" charset="0"/>
              <a:cs typeface="Arial" panose="020B0604020202020204" pitchFamily="34" charset="0"/>
            </a:endParaRPr>
          </a:p>
          <a:p>
            <a:pPr marL="0" marR="0" indent="-229870" algn="l" rtl="0" eaLnBrk="1" fontAlgn="t" latinLnBrk="0" hangingPunct="1">
              <a:lnSpc>
                <a:spcPct val="107000"/>
              </a:lnSpc>
              <a:spcBef>
                <a:spcPts val="600"/>
              </a:spcBef>
              <a:spcAft>
                <a:spcPts val="600"/>
              </a:spcAft>
            </a:pPr>
            <a:r>
              <a:rPr lang="ro-MD" sz="1200" i="0" u="none" strike="noStrike"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Acțiunea 1.2.2. Gestionarea performanței instanței pentru asigurarea atingerii țintelor anuale stabilite;</a:t>
            </a:r>
            <a:endParaRPr lang="en-US" sz="1200" i="0" u="none" strike="noStrike" dirty="0">
              <a:solidFill>
                <a:schemeClr val="tx2"/>
              </a:solidFill>
              <a:effectLst/>
              <a:highlight>
                <a:srgbClr val="FFFF00"/>
              </a:highlight>
              <a:latin typeface="Arial" panose="020B0604020202020204" pitchFamily="34" charset="0"/>
              <a:cs typeface="Arial" panose="020B0604020202020204" pitchFamily="34" charset="0"/>
            </a:endParaRPr>
          </a:p>
          <a:p>
            <a:pPr marL="0" marR="0" indent="-229870" algn="l" rtl="0" eaLnBrk="1" fontAlgn="t" latinLnBrk="0" hangingPunct="1">
              <a:lnSpc>
                <a:spcPct val="107000"/>
              </a:lnSpc>
              <a:spcBef>
                <a:spcPts val="600"/>
              </a:spcBef>
              <a:spcAft>
                <a:spcPts val="600"/>
              </a:spcAft>
            </a:pPr>
            <a:r>
              <a:rPr lang="ro-MD" sz="1200" i="0" u="none" strike="noStrike"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Acțiunea 1.2.4. Desfășurarea ședințelor Consiliului consultativ (următoarea ședință – 04.04.2025);</a:t>
            </a:r>
          </a:p>
          <a:p>
            <a:pPr marL="0" marR="0" indent="-229870" algn="l" rtl="0" eaLnBrk="1" fontAlgn="t" latinLnBrk="0" hangingPunct="1">
              <a:lnSpc>
                <a:spcPct val="107000"/>
              </a:lnSpc>
              <a:spcBef>
                <a:spcPts val="600"/>
              </a:spcBef>
              <a:spcAft>
                <a:spcPts val="600"/>
              </a:spcAft>
            </a:pPr>
            <a:r>
              <a:rPr lang="ro-MD" sz="1200" i="0" u="none" strike="noStrike" dirty="0">
                <a:solidFill>
                  <a:schemeClr val="tx2"/>
                </a:solidFill>
                <a:effectLst/>
                <a:latin typeface="Arial"/>
                <a:ea typeface="Times New Roman" panose="02020603050405020304" pitchFamily="18" charset="0"/>
                <a:cs typeface="Arial"/>
              </a:rPr>
              <a:t>Acțiunea 2.1.3. Elaborarea și expedierea continuă a comunicatelor de presă către mass-media;</a:t>
            </a:r>
          </a:p>
          <a:p>
            <a:pPr marL="229870" indent="-229870"/>
            <a:r>
              <a:rPr lang="ro-RO" sz="1200" dirty="0">
                <a:solidFill>
                  <a:schemeClr val="tx2"/>
                </a:solidFill>
                <a:latin typeface="Arial" panose="020B0604020202020204" pitchFamily="34" charset="0"/>
                <a:cs typeface="Arial" panose="020B0604020202020204" pitchFamily="34" charset="0"/>
              </a:rPr>
              <a:t>Acțiunea </a:t>
            </a:r>
            <a:r>
              <a:rPr lang="pt-BR" sz="1200" dirty="0">
                <a:solidFill>
                  <a:schemeClr val="tx2"/>
                </a:solidFill>
                <a:latin typeface="Arial" panose="020B0604020202020204" pitchFamily="34" charset="0"/>
                <a:cs typeface="Arial" panose="020B0604020202020204" pitchFamily="34" charset="0"/>
              </a:rPr>
              <a:t>2.1.4. Organizarea evenimentelor de educație juridică</a:t>
            </a:r>
            <a:r>
              <a:rPr lang="ro-RO" sz="1200" dirty="0">
                <a:solidFill>
                  <a:schemeClr val="tx2"/>
                </a:solidFill>
                <a:latin typeface="Arial" panose="020B0604020202020204" pitchFamily="34" charset="0"/>
                <a:cs typeface="Arial" panose="020B0604020202020204" pitchFamily="34" charset="0"/>
              </a:rPr>
              <a:t> (evenimentul </a:t>
            </a:r>
            <a:r>
              <a:rPr lang="en-US" sz="1200" dirty="0">
                <a:solidFill>
                  <a:schemeClr val="tx2"/>
                </a:solidFill>
                <a:latin typeface="Arial" panose="020B0604020202020204" pitchFamily="34" charset="0"/>
                <a:cs typeface="Arial" panose="020B0604020202020204" pitchFamily="34" charset="0"/>
              </a:rPr>
              <a:t>“</a:t>
            </a:r>
            <a:r>
              <a:rPr lang="ro-RO" sz="1200" dirty="0">
                <a:solidFill>
                  <a:schemeClr val="tx2"/>
                </a:solidFill>
                <a:latin typeface="Arial" panose="020B0604020202020204" pitchFamily="34" charset="0"/>
                <a:cs typeface="Arial" panose="020B0604020202020204" pitchFamily="34" charset="0"/>
              </a:rPr>
              <a:t>Ziua Ușilor Deschise</a:t>
            </a:r>
            <a:r>
              <a:rPr lang="en-US" sz="1200" dirty="0">
                <a:solidFill>
                  <a:schemeClr val="tx2"/>
                </a:solidFill>
                <a:latin typeface="Arial" panose="020B0604020202020204" pitchFamily="34" charset="0"/>
                <a:cs typeface="Arial" panose="020B0604020202020204" pitchFamily="34" charset="0"/>
              </a:rPr>
              <a:t>”</a:t>
            </a:r>
            <a:r>
              <a:rPr lang="ro-RO" sz="1200" dirty="0">
                <a:solidFill>
                  <a:schemeClr val="tx2"/>
                </a:solidFill>
                <a:latin typeface="Arial" panose="020B0604020202020204" pitchFamily="34" charset="0"/>
                <a:cs typeface="Arial" panose="020B0604020202020204" pitchFamily="34" charset="0"/>
              </a:rPr>
              <a:t>, etc.</a:t>
            </a:r>
            <a:r>
              <a:rPr lang="en-US" sz="1200" dirty="0">
                <a:solidFill>
                  <a:schemeClr val="tx2"/>
                </a:solidFill>
                <a:latin typeface="Arial" panose="020B0604020202020204" pitchFamily="34" charset="0"/>
                <a:cs typeface="Arial" panose="020B0604020202020204" pitchFamily="34" charset="0"/>
              </a:rPr>
              <a:t>)</a:t>
            </a:r>
            <a:r>
              <a:rPr lang="ro-RO" sz="1200" dirty="0">
                <a:solidFill>
                  <a:schemeClr val="tx2"/>
                </a:solidFill>
                <a:latin typeface="Arial" panose="020B0604020202020204" pitchFamily="34" charset="0"/>
                <a:cs typeface="Arial" panose="020B0604020202020204" pitchFamily="34" charset="0"/>
              </a:rPr>
              <a:t> ;</a:t>
            </a:r>
            <a:endParaRPr lang="en-US" sz="1200" dirty="0">
              <a:solidFill>
                <a:schemeClr val="tx2"/>
              </a:solidFill>
            </a:endParaRPr>
          </a:p>
          <a:p>
            <a:pPr marL="229870" indent="-229870"/>
            <a:r>
              <a:rPr lang="ro-MD" sz="1200" dirty="0">
                <a:solidFill>
                  <a:schemeClr val="tx2"/>
                </a:solidFill>
                <a:effectLst/>
                <a:latin typeface="Arial" panose="020B0604020202020204" pitchFamily="34" charset="0"/>
                <a:ea typeface="Calibri" panose="020F0502020204030204" pitchFamily="34" charset="0"/>
                <a:cs typeface="Arial" panose="020B0604020202020204" pitchFamily="34" charset="0"/>
              </a:rPr>
              <a:t>Acțiunea 2.1.5. Asigurarea instruirii continue a angajaților</a:t>
            </a:r>
            <a:r>
              <a:rPr lang="en-US" sz="120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ro-MD" sz="1200" dirty="0">
                <a:solidFill>
                  <a:schemeClr val="tx2"/>
                </a:solidFill>
                <a:effectLst/>
                <a:latin typeface="Arial" panose="020B0604020202020204" pitchFamily="34" charset="0"/>
                <a:ea typeface="Calibri" panose="020F0502020204030204" pitchFamily="34" charset="0"/>
                <a:cs typeface="Arial" panose="020B0604020202020204" pitchFamily="34" charset="0"/>
              </a:rPr>
              <a:t>instanței în domeniul ghidării justițiabililor privind serviciile judiciare;</a:t>
            </a:r>
            <a:endParaRPr lang="en-US" sz="12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229870" indent="-229870"/>
            <a:r>
              <a:rPr lang="ro-MD" sz="1200" dirty="0">
                <a:solidFill>
                  <a:schemeClr val="tx2"/>
                </a:solidFill>
                <a:latin typeface="Arial"/>
                <a:ea typeface="Calibri"/>
                <a:cs typeface="Arial"/>
              </a:rPr>
              <a:t>Acțiunea 2.1.</a:t>
            </a:r>
            <a:r>
              <a:rPr lang="en-US" sz="1200" dirty="0">
                <a:solidFill>
                  <a:schemeClr val="tx2"/>
                </a:solidFill>
                <a:latin typeface="Arial"/>
                <a:ea typeface="Calibri"/>
                <a:cs typeface="Arial"/>
              </a:rPr>
              <a:t>6</a:t>
            </a:r>
            <a:r>
              <a:rPr lang="ro-RO" sz="1200" dirty="0">
                <a:solidFill>
                  <a:schemeClr val="tx2"/>
                </a:solidFill>
                <a:latin typeface="Arial"/>
                <a:ea typeface="Calibri"/>
                <a:cs typeface="Arial"/>
              </a:rPr>
              <a:t>.</a:t>
            </a:r>
            <a:r>
              <a:rPr lang="ro-MD" sz="1200" dirty="0">
                <a:solidFill>
                  <a:schemeClr val="tx2"/>
                </a:solidFill>
                <a:latin typeface="Arial"/>
                <a:ea typeface="Calibri"/>
                <a:cs typeface="Arial"/>
              </a:rPr>
              <a:t> Schimb de experiențe cu </a:t>
            </a:r>
            <a:r>
              <a:rPr lang="en-US" sz="1200" dirty="0" err="1">
                <a:solidFill>
                  <a:schemeClr val="tx2"/>
                </a:solidFill>
                <a:latin typeface="Arial"/>
                <a:ea typeface="Calibri"/>
                <a:cs typeface="Arial"/>
              </a:rPr>
              <a:t>instanțele</a:t>
            </a:r>
            <a:r>
              <a:rPr lang="en-US" sz="1200" dirty="0">
                <a:solidFill>
                  <a:schemeClr val="tx2"/>
                </a:solidFill>
                <a:latin typeface="Arial"/>
                <a:ea typeface="Calibri"/>
                <a:cs typeface="Arial"/>
              </a:rPr>
              <a:t> </a:t>
            </a:r>
            <a:r>
              <a:rPr lang="en-US" sz="1200" dirty="0" err="1">
                <a:solidFill>
                  <a:schemeClr val="tx2"/>
                </a:solidFill>
                <a:latin typeface="Arial"/>
                <a:ea typeface="Calibri"/>
                <a:cs typeface="Arial"/>
              </a:rPr>
              <a:t>naționale</a:t>
            </a:r>
            <a:r>
              <a:rPr lang="en-US" sz="1200" dirty="0">
                <a:solidFill>
                  <a:schemeClr val="tx2"/>
                </a:solidFill>
                <a:latin typeface="Arial"/>
                <a:ea typeface="Calibri"/>
                <a:cs typeface="Arial"/>
              </a:rPr>
              <a:t> </a:t>
            </a:r>
            <a:r>
              <a:rPr lang="en-US" sz="1200" dirty="0" err="1">
                <a:solidFill>
                  <a:schemeClr val="tx2"/>
                </a:solidFill>
                <a:latin typeface="Arial"/>
                <a:ea typeface="Calibri"/>
                <a:cs typeface="Arial"/>
              </a:rPr>
              <a:t>și</a:t>
            </a:r>
            <a:r>
              <a:rPr lang="en-US" sz="1200" dirty="0">
                <a:solidFill>
                  <a:schemeClr val="tx2"/>
                </a:solidFill>
                <a:latin typeface="Arial"/>
                <a:ea typeface="Calibri"/>
                <a:cs typeface="Arial"/>
              </a:rPr>
              <a:t> </a:t>
            </a:r>
            <a:r>
              <a:rPr lang="en-US" sz="1200" dirty="0" err="1">
                <a:solidFill>
                  <a:schemeClr val="tx2"/>
                </a:solidFill>
                <a:latin typeface="Arial"/>
                <a:ea typeface="Calibri"/>
                <a:cs typeface="Arial"/>
              </a:rPr>
              <a:t>internaționale</a:t>
            </a:r>
            <a:r>
              <a:rPr lang="ro-MD" sz="1200" dirty="0">
                <a:solidFill>
                  <a:schemeClr val="tx2"/>
                </a:solidFill>
                <a:latin typeface="Arial"/>
                <a:ea typeface="Calibri"/>
                <a:cs typeface="Arial"/>
              </a:rPr>
              <a:t> </a:t>
            </a:r>
            <a:r>
              <a:rPr lang="en-US" sz="1200" dirty="0">
                <a:solidFill>
                  <a:schemeClr val="tx2"/>
                </a:solidFill>
                <a:latin typeface="Arial"/>
                <a:ea typeface="Calibri"/>
                <a:cs typeface="Arial"/>
              </a:rPr>
              <a:t>(seminar </a:t>
            </a:r>
            <a:r>
              <a:rPr lang="en-US" sz="1200" dirty="0" err="1">
                <a:solidFill>
                  <a:schemeClr val="tx2"/>
                </a:solidFill>
                <a:latin typeface="Arial"/>
                <a:ea typeface="Calibri"/>
                <a:cs typeface="Arial"/>
              </a:rPr>
              <a:t>moldo</a:t>
            </a:r>
            <a:r>
              <a:rPr lang="en-US" sz="1200" dirty="0">
                <a:solidFill>
                  <a:schemeClr val="tx2"/>
                </a:solidFill>
                <a:latin typeface="Arial"/>
                <a:ea typeface="Calibri"/>
                <a:cs typeface="Arial"/>
              </a:rPr>
              <a:t>-roman</a:t>
            </a:r>
            <a:r>
              <a:rPr lang="ro-RO" sz="1200" dirty="0">
                <a:solidFill>
                  <a:schemeClr val="tx2"/>
                </a:solidFill>
                <a:latin typeface="Arial"/>
                <a:ea typeface="Calibri"/>
                <a:cs typeface="Arial"/>
              </a:rPr>
              <a:t>, etc.</a:t>
            </a:r>
            <a:r>
              <a:rPr lang="en-US" sz="1200" dirty="0">
                <a:solidFill>
                  <a:schemeClr val="tx2"/>
                </a:solidFill>
                <a:latin typeface="Arial"/>
                <a:ea typeface="Calibri"/>
                <a:cs typeface="Arial"/>
              </a:rPr>
              <a:t>)</a:t>
            </a:r>
            <a:r>
              <a:rPr lang="ro-RO" sz="1200" dirty="0">
                <a:solidFill>
                  <a:schemeClr val="tx2"/>
                </a:solidFill>
                <a:latin typeface="Arial"/>
                <a:ea typeface="Calibri"/>
                <a:cs typeface="Arial"/>
              </a:rPr>
              <a:t>;</a:t>
            </a:r>
            <a:r>
              <a:rPr lang="en-US" sz="1200" dirty="0">
                <a:solidFill>
                  <a:schemeClr val="tx2"/>
                </a:solidFill>
                <a:latin typeface="Arial"/>
                <a:ea typeface="Calibri"/>
                <a:cs typeface="Arial"/>
              </a:rPr>
              <a:t>  </a:t>
            </a:r>
            <a:endParaRPr lang="ro-MD" sz="1200" dirty="0">
              <a:solidFill>
                <a:schemeClr val="tx2"/>
              </a:solidFill>
              <a:latin typeface="Arial" panose="020B0604020202020204" pitchFamily="34" charset="0"/>
              <a:ea typeface="Calibri" panose="020F0502020204030204" pitchFamily="34" charset="0"/>
              <a:cs typeface="Arial" panose="020B0604020202020204" pitchFamily="34" charset="0"/>
            </a:endParaRPr>
          </a:p>
          <a:p>
            <a:pPr marL="0" marR="0" indent="-229870" algn="l" rtl="0" eaLnBrk="1" fontAlgn="t" latinLnBrk="0" hangingPunct="1">
              <a:lnSpc>
                <a:spcPct val="107000"/>
              </a:lnSpc>
              <a:spcBef>
                <a:spcPts val="600"/>
              </a:spcBef>
              <a:spcAft>
                <a:spcPts val="600"/>
              </a:spcAft>
            </a:pPr>
            <a:endParaRPr lang="en-US" sz="1400" i="0" u="none" strike="noStrike" dirty="0">
              <a:effectLst/>
              <a:latin typeface="Arial"/>
              <a:cs typeface="Arial"/>
            </a:endParaRPr>
          </a:p>
          <a:p>
            <a:pPr marL="229870" indent="-229870"/>
            <a:endParaRPr lang="en-US" dirty="0"/>
          </a:p>
        </p:txBody>
      </p:sp>
    </p:spTree>
    <p:extLst>
      <p:ext uri="{BB962C8B-B14F-4D97-AF65-F5344CB8AC3E}">
        <p14:creationId xmlns:p14="http://schemas.microsoft.com/office/powerpoint/2010/main" val="3052092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E26739BA-60AC-5E60-B5DF-6E74F7D4CAC5}"/>
              </a:ext>
            </a:extLst>
          </p:cNvPr>
          <p:cNvSpPr>
            <a:spLocks noGrp="1"/>
          </p:cNvSpPr>
          <p:nvPr>
            <p:ph sz="half" idx="1"/>
          </p:nvPr>
        </p:nvSpPr>
        <p:spPr>
          <a:xfrm>
            <a:off x="196851" y="736189"/>
            <a:ext cx="8588222" cy="442913"/>
          </a:xfrm>
        </p:spPr>
        <p:txBody>
          <a:bodyPr>
            <a:normAutofit lnSpcReduction="10000"/>
          </a:bodyPr>
          <a:lstStyle/>
          <a:p>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1.2.3. </a:t>
            </a:r>
            <a:r>
              <a:rPr lang="en-US" sz="1800" dirty="0" err="1">
                <a:latin typeface="Times New Roman" panose="02020603050405020304" pitchFamily="18" charset="0"/>
                <a:cs typeface="Times New Roman" panose="02020603050405020304" pitchFamily="18" charset="0"/>
              </a:rPr>
              <a:t>Realizarea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sondajelor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rândul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justițiabililor</a:t>
            </a:r>
            <a:endParaRPr lang="en-US" sz="1800" dirty="0">
              <a:latin typeface="Times New Roman" panose="02020603050405020304" pitchFamily="18" charset="0"/>
              <a:cs typeface="Times New Roman" panose="02020603050405020304" pitchFamily="18" charset="0"/>
            </a:endParaRPr>
          </a:p>
          <a:p>
            <a:endParaRPr lang="ro-RO" dirty="0"/>
          </a:p>
        </p:txBody>
      </p:sp>
      <p:sp>
        <p:nvSpPr>
          <p:cNvPr id="4" name="Substituent dată 3">
            <a:extLst>
              <a:ext uri="{FF2B5EF4-FFF2-40B4-BE49-F238E27FC236}">
                <a16:creationId xmlns:a16="http://schemas.microsoft.com/office/drawing/2014/main" id="{4006C780-3440-BD37-860C-E0414CF2A8B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CCEA4865-B77D-80E9-58B1-EB8D7CA7EA7B}"/>
              </a:ext>
            </a:extLst>
          </p:cNvPr>
          <p:cNvSpPr>
            <a:spLocks noGrp="1"/>
          </p:cNvSpPr>
          <p:nvPr>
            <p:ph type="sldNum" sz="quarter" idx="12"/>
          </p:nvPr>
        </p:nvSpPr>
        <p:spPr/>
        <p:txBody>
          <a:bodyPr/>
          <a:lstStyle/>
          <a:p>
            <a:fld id="{42782948-4DBE-204D-AB9E-B65E067054AE}" type="slidenum">
              <a:rPr lang="en-US" smtClean="0"/>
              <a:pPr/>
              <a:t>6</a:t>
            </a:fld>
            <a:endParaRPr lang="en-US"/>
          </a:p>
        </p:txBody>
      </p:sp>
      <p:sp>
        <p:nvSpPr>
          <p:cNvPr id="7" name="Title 5">
            <a:extLst>
              <a:ext uri="{FF2B5EF4-FFF2-40B4-BE49-F238E27FC236}">
                <a16:creationId xmlns:a16="http://schemas.microsoft.com/office/drawing/2014/main" id="{78E7A5C4-C823-33D0-D04D-377A521C86C7}"/>
              </a:ext>
            </a:extLst>
          </p:cNvPr>
          <p:cNvSpPr>
            <a:spLocks noGrp="1"/>
          </p:cNvSpPr>
          <p:nvPr>
            <p:ph type="title"/>
          </p:nvPr>
        </p:nvSpPr>
        <p:spPr>
          <a:xfrm>
            <a:off x="196851" y="131127"/>
            <a:ext cx="8794750" cy="700723"/>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6" name="Substituent conținut 5">
            <a:extLst>
              <a:ext uri="{FF2B5EF4-FFF2-40B4-BE49-F238E27FC236}">
                <a16:creationId xmlns:a16="http://schemas.microsoft.com/office/drawing/2014/main" id="{EA0BA9A4-6B03-E704-91CE-5015B3F3E17F}"/>
              </a:ext>
            </a:extLst>
          </p:cNvPr>
          <p:cNvSpPr>
            <a:spLocks noGrp="1"/>
          </p:cNvSpPr>
          <p:nvPr>
            <p:ph sz="half" idx="2"/>
          </p:nvPr>
        </p:nvSpPr>
        <p:spPr>
          <a:xfrm>
            <a:off x="196851" y="1111008"/>
            <a:ext cx="6126558" cy="4073767"/>
          </a:xfrm>
        </p:spPr>
        <p:txBody>
          <a:bodyPr>
            <a:normAutofit/>
          </a:bodyPr>
          <a:lstStyle/>
          <a:p>
            <a:pPr marL="0" indent="0" algn="just">
              <a:buNone/>
            </a:pPr>
            <a:r>
              <a:rPr lang="ro-RO" sz="1200" b="1" dirty="0">
                <a:solidFill>
                  <a:schemeClr val="tx1"/>
                </a:solidFill>
                <a:latin typeface="Times New Roman" panose="02020603050405020304" pitchFamily="18" charset="0"/>
                <a:cs typeface="Times New Roman" panose="02020603050405020304" pitchFamily="18" charset="0"/>
              </a:rPr>
              <a:t>În perioada 11 martie – 11 iunie 2024, s-a desfășurat sondajul de evaluare a satisfacției justițiabililor privind activitatea și serviciile oferite de Judecătoria Ungheni atât în format fizic</a:t>
            </a:r>
            <a:r>
              <a:rPr lang="en-US" sz="1200" b="1" dirty="0">
                <a:solidFill>
                  <a:schemeClr val="tx1"/>
                </a:solidFill>
                <a:latin typeface="Times New Roman" panose="02020603050405020304" pitchFamily="18" charset="0"/>
                <a:cs typeface="Times New Roman" panose="02020603050405020304" pitchFamily="18" charset="0"/>
              </a:rPr>
              <a:t>,</a:t>
            </a:r>
            <a:r>
              <a:rPr lang="ro-RO" sz="1200" b="1" dirty="0">
                <a:solidFill>
                  <a:schemeClr val="tx1"/>
                </a:solidFill>
                <a:latin typeface="Times New Roman" panose="02020603050405020304" pitchFamily="18" charset="0"/>
                <a:cs typeface="Times New Roman" panose="02020603050405020304" pitchFamily="18" charset="0"/>
              </a:rPr>
              <a:t> cât și online.</a:t>
            </a:r>
          </a:p>
          <a:p>
            <a:pPr marL="342900" indent="-342900" algn="just">
              <a:lnSpc>
                <a:spcPct val="107000"/>
              </a:lnSpc>
              <a:spcAft>
                <a:spcPts val="800"/>
              </a:spcAft>
              <a:buFont typeface="Wingdings" panose="05000000000000000000" pitchFamily="2" charset="2"/>
              <a:buChar char="q"/>
              <a:tabLst>
                <a:tab pos="457200" algn="l"/>
              </a:tabLst>
            </a:pP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Scopul sondajului a fost de a se evalua măsura în care </a:t>
            </a:r>
            <a:r>
              <a:rPr lang="en-US" sz="12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instanța</a:t>
            </a:r>
            <a:r>
              <a:rPr lang="en-US"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a:t>
            </a: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răspuns așteptărilor justițiabililor și a identificat factorii care au cauzat nemulțumire</a:t>
            </a:r>
            <a:r>
              <a:rPr lang="en-US"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La sondaj au participat </a:t>
            </a:r>
            <a:r>
              <a:rPr lang="en-US" sz="1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64</a:t>
            </a:r>
            <a:r>
              <a:rPr lang="ro-RO" sz="12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justițiabili care au interacționat cu Judecătoria </a:t>
            </a:r>
            <a:r>
              <a:rPr lang="en-US"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Ungheni </a:t>
            </a: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în 202</a:t>
            </a:r>
            <a:r>
              <a:rPr lang="en-US"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Acești</a:t>
            </a:r>
            <a:r>
              <a:rPr lang="en-US"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ro-RO" sz="12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au interacționat cu instanța în calitate de reclamanți, pârâți, inculpați, victime, părți vătămate, martori, au participat la o audiere, au solicitat informații sau au vizitat judecătoria cu un alt scop</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r>
              <a:rPr lang="ro-RO" sz="12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Chestionarul a inclus </a:t>
            </a:r>
            <a:r>
              <a:rPr lang="en-US" sz="1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7</a:t>
            </a:r>
            <a:r>
              <a:rPr lang="ro-RO" sz="12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de întrebări și s-a referit la următoarele domenii:</a:t>
            </a:r>
            <a:r>
              <a:rPr lang="ro-RO" sz="1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7000"/>
              </a:lnSpc>
              <a:spcAft>
                <a:spcPts val="800"/>
              </a:spcAft>
              <a:buFont typeface="Wingdings" panose="05000000000000000000" pitchFamily="2" charset="2"/>
              <a:buChar char="ü"/>
              <a:tabLst>
                <a:tab pos="457200" algn="l"/>
              </a:tabLst>
            </a:pP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percepția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cu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privire</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la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încrederea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în</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sistemul</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judecătoresc</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receptivitatea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angajaților</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și</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organizarea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instanței</a:t>
            </a:r>
            <a:r>
              <a:rPr lang="ro-RO"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o-RO" sz="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ü"/>
              <a:tabLst>
                <a:tab pos="457200" algn="l"/>
              </a:tabLst>
            </a:pP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interacțiunea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justițiabililor</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cu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serviciile</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judecătoriei</a:t>
            </a:r>
            <a:r>
              <a:rPr lang="ro-RO"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o-RO" sz="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buFont typeface="Wingdings" panose="05000000000000000000" pitchFamily="2" charset="2"/>
              <a:buChar char="ü"/>
              <a:tabLst>
                <a:tab pos="457200" algn="l"/>
              </a:tabLst>
            </a:pPr>
            <a:r>
              <a:rPr lang="en-US" sz="12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durata</a:t>
            </a:r>
            <a:r>
              <a:rPr lang="en-US" sz="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procedurilor</a:t>
            </a:r>
            <a:r>
              <a:rPr lang="en-US" sz="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ro-RO" sz="1200"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buFont typeface="Wingdings" panose="05000000000000000000" pitchFamily="2" charset="2"/>
              <a:buChar char="ü"/>
              <a:tabLst>
                <a:tab pos="457200" algn="l"/>
              </a:tabLst>
            </a:pP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sugestii</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pentru</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îmbunătățirea</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activității</a:t>
            </a:r>
            <a:r>
              <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200" dirty="0" err="1">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judecătoriei</a:t>
            </a:r>
            <a:r>
              <a:rPr lang="ro-RO"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solidFill>
                <a:schemeClr val="tx2"/>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Imagine 9">
            <a:extLst>
              <a:ext uri="{FF2B5EF4-FFF2-40B4-BE49-F238E27FC236}">
                <a16:creationId xmlns:a16="http://schemas.microsoft.com/office/drawing/2014/main" id="{CEBEAA87-8699-451F-8EF3-BD011529EF98}"/>
              </a:ext>
            </a:extLst>
          </p:cNvPr>
          <p:cNvPicPr>
            <a:picLocks noChangeAspect="1"/>
          </p:cNvPicPr>
          <p:nvPr/>
        </p:nvPicPr>
        <p:blipFill>
          <a:blip r:embed="rId2"/>
          <a:stretch>
            <a:fillRect/>
          </a:stretch>
        </p:blipFill>
        <p:spPr>
          <a:xfrm>
            <a:off x="6323409" y="1206740"/>
            <a:ext cx="2623740" cy="3498320"/>
          </a:xfrm>
          <a:prstGeom prst="rect">
            <a:avLst/>
          </a:prstGeom>
        </p:spPr>
      </p:pic>
    </p:spTree>
    <p:extLst>
      <p:ext uri="{BB962C8B-B14F-4D97-AF65-F5344CB8AC3E}">
        <p14:creationId xmlns:p14="http://schemas.microsoft.com/office/powerpoint/2010/main" val="153313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E26739BA-60AC-5E60-B5DF-6E74F7D4CAC5}"/>
              </a:ext>
            </a:extLst>
          </p:cNvPr>
          <p:cNvSpPr>
            <a:spLocks noGrp="1"/>
          </p:cNvSpPr>
          <p:nvPr>
            <p:ph sz="half" idx="1"/>
          </p:nvPr>
        </p:nvSpPr>
        <p:spPr>
          <a:xfrm>
            <a:off x="196851" y="736189"/>
            <a:ext cx="8588222" cy="442913"/>
          </a:xfrm>
        </p:spPr>
        <p:txBody>
          <a:bodyPr>
            <a:normAutofit lnSpcReduction="10000"/>
          </a:bodyPr>
          <a:lstStyle/>
          <a:p>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1.2.3. </a:t>
            </a:r>
            <a:r>
              <a:rPr lang="en-US" sz="1800" dirty="0" err="1">
                <a:latin typeface="Times New Roman" panose="02020603050405020304" pitchFamily="18" charset="0"/>
                <a:cs typeface="Times New Roman" panose="02020603050405020304" pitchFamily="18" charset="0"/>
              </a:rPr>
              <a:t>Realizarea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sondajelor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rândul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justițiabililor</a:t>
            </a:r>
            <a:endParaRPr lang="en-US" sz="1800" dirty="0">
              <a:latin typeface="Times New Roman" panose="02020603050405020304" pitchFamily="18" charset="0"/>
              <a:cs typeface="Times New Roman" panose="02020603050405020304" pitchFamily="18" charset="0"/>
            </a:endParaRPr>
          </a:p>
          <a:p>
            <a:endParaRPr lang="ro-RO" dirty="0"/>
          </a:p>
        </p:txBody>
      </p:sp>
      <p:sp>
        <p:nvSpPr>
          <p:cNvPr id="4" name="Substituent dată 3">
            <a:extLst>
              <a:ext uri="{FF2B5EF4-FFF2-40B4-BE49-F238E27FC236}">
                <a16:creationId xmlns:a16="http://schemas.microsoft.com/office/drawing/2014/main" id="{4006C780-3440-BD37-860C-E0414CF2A8B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CCEA4865-B77D-80E9-58B1-EB8D7CA7EA7B}"/>
              </a:ext>
            </a:extLst>
          </p:cNvPr>
          <p:cNvSpPr>
            <a:spLocks noGrp="1"/>
          </p:cNvSpPr>
          <p:nvPr>
            <p:ph type="sldNum" sz="quarter" idx="12"/>
          </p:nvPr>
        </p:nvSpPr>
        <p:spPr/>
        <p:txBody>
          <a:bodyPr/>
          <a:lstStyle/>
          <a:p>
            <a:fld id="{42782948-4DBE-204D-AB9E-B65E067054AE}" type="slidenum">
              <a:rPr lang="en-US" smtClean="0"/>
              <a:pPr/>
              <a:t>7</a:t>
            </a:fld>
            <a:endParaRPr lang="en-US"/>
          </a:p>
        </p:txBody>
      </p:sp>
      <p:sp>
        <p:nvSpPr>
          <p:cNvPr id="7" name="Title 5">
            <a:extLst>
              <a:ext uri="{FF2B5EF4-FFF2-40B4-BE49-F238E27FC236}">
                <a16:creationId xmlns:a16="http://schemas.microsoft.com/office/drawing/2014/main" id="{78E7A5C4-C823-33D0-D04D-377A521C86C7}"/>
              </a:ext>
            </a:extLst>
          </p:cNvPr>
          <p:cNvSpPr>
            <a:spLocks noGrp="1"/>
          </p:cNvSpPr>
          <p:nvPr>
            <p:ph type="title"/>
          </p:nvPr>
        </p:nvSpPr>
        <p:spPr>
          <a:xfrm>
            <a:off x="196851" y="131127"/>
            <a:ext cx="8794750" cy="700723"/>
          </a:xfrm>
        </p:spPr>
        <p:txBody>
          <a:bodyPr/>
          <a:lstStyle/>
          <a:p>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6" name="Substituent conținut 5">
            <a:extLst>
              <a:ext uri="{FF2B5EF4-FFF2-40B4-BE49-F238E27FC236}">
                <a16:creationId xmlns:a16="http://schemas.microsoft.com/office/drawing/2014/main" id="{EA0BA9A4-6B03-E704-91CE-5015B3F3E17F}"/>
              </a:ext>
            </a:extLst>
          </p:cNvPr>
          <p:cNvSpPr>
            <a:spLocks noGrp="1"/>
          </p:cNvSpPr>
          <p:nvPr>
            <p:ph sz="half" idx="2"/>
          </p:nvPr>
        </p:nvSpPr>
        <p:spPr>
          <a:xfrm>
            <a:off x="196851" y="1111008"/>
            <a:ext cx="6126558" cy="4073767"/>
          </a:xfrm>
        </p:spPr>
        <p:txBody>
          <a:bodyPr>
            <a:normAutofit fontScale="92500" lnSpcReduction="20000"/>
          </a:bodyPr>
          <a:lstStyle/>
          <a:p>
            <a:pPr algn="just">
              <a:lnSpc>
                <a:spcPct val="107000"/>
              </a:lnSpc>
              <a:spcAft>
                <a:spcPts val="800"/>
              </a:spcAft>
              <a:tabLst>
                <a:tab pos="457200" algn="l"/>
              </a:tabLst>
            </a:pPr>
            <a:r>
              <a:rPr lang="ro-RO"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Majoritatea respondenților (</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88</a:t>
            </a:r>
            <a:r>
              <a:rPr lang="ro-RO"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susțin că au multă încredere în sistemul judecătoresc</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ro-RO"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ceea</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ce</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constituie</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o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creștere</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cu 27%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față</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de </a:t>
            </a:r>
            <a:r>
              <a:rPr lang="en-US" sz="1300" dirty="0" err="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anul</a:t>
            </a:r>
            <a:r>
              <a:rPr lang="en-US"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 2022</a:t>
            </a:r>
            <a:r>
              <a:rPr lang="ro-RO"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ro-RO" sz="13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tabLst>
                <a:tab pos="457200" algn="l"/>
              </a:tabLst>
            </a:pPr>
            <a:r>
              <a:rPr lang="ro-RO"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Potrivit rezultatelor sondajului, 95% au apreciat că angajații instanței sunt receptivi la necesitățile sau întrebările cu care se adresează justițiabilii;</a:t>
            </a:r>
          </a:p>
          <a:p>
            <a:pPr algn="just">
              <a:lnSpc>
                <a:spcPct val="107000"/>
              </a:lnSpc>
              <a:tabLst>
                <a:tab pos="457200" algn="l"/>
              </a:tabLst>
            </a:pPr>
            <a:r>
              <a:rPr lang="ro-RO"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83% din justițiabili au considerat clară organizarea activității instanței de judecată</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Comparativ</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cu 2022,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ponderea</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celor</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care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consideră</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clară</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organizarea</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instanței</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judecată</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înregistrează</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o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descreștere</a:t>
            </a:r>
            <a:r>
              <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nesemnificativă</a:t>
            </a:r>
            <a:r>
              <a:rPr lang="ro-RO"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tabLst>
                <a:tab pos="457200" algn="l"/>
              </a:tabLst>
            </a:pP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Totodată</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majoritatea</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respondenților</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au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considerat</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că</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judecătoria</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este</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echitabilă</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transparentă</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eficientă</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și</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slujește</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300" dirty="0" err="1">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interesului</a:t>
            </a:r>
            <a:r>
              <a:rPr lang="en-US"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rPr>
              <a:t> public.</a:t>
            </a:r>
            <a:endParaRPr lang="ro-RO" sz="1300" dirty="0">
              <a:solidFill>
                <a:srgbClr val="002F6C"/>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tabLst>
                <a:tab pos="457200" algn="l"/>
              </a:tabLst>
            </a:pPr>
            <a:r>
              <a:rPr lang="ro-RO" sz="1300" dirty="0">
                <a:solidFill>
                  <a:schemeClr val="tx2"/>
                </a:solidFill>
                <a:latin typeface="Times New Roman" panose="02020603050405020304" pitchFamily="18" charset="0"/>
                <a:cs typeface="Times New Roman" panose="02020603050405020304" pitchFamily="18" charset="0"/>
              </a:rPr>
              <a:t>Majoritatea respondenților (66%) au declarat că nu au avut de așteptat mult până când au fost deserviți</a:t>
            </a:r>
            <a:r>
              <a:rPr lang="en-US" sz="1300" dirty="0">
                <a:solidFill>
                  <a:schemeClr val="tx2"/>
                </a:solidFill>
                <a:latin typeface="Times New Roman" panose="02020603050405020304" pitchFamily="18" charset="0"/>
                <a:cs typeface="Times New Roman" panose="02020603050405020304" pitchFamily="18" charset="0"/>
              </a:rPr>
              <a:t> de </a:t>
            </a:r>
            <a:r>
              <a:rPr lang="en-US" sz="1300" dirty="0" err="1">
                <a:solidFill>
                  <a:schemeClr val="tx2"/>
                </a:solidFill>
                <a:latin typeface="Times New Roman" panose="02020603050405020304" pitchFamily="18" charset="0"/>
                <a:cs typeface="Times New Roman" panose="02020603050405020304" pitchFamily="18" charset="0"/>
              </a:rPr>
              <a:t>către</a:t>
            </a:r>
            <a:r>
              <a:rPr lang="en-US" sz="1300" dirty="0">
                <a:solidFill>
                  <a:schemeClr val="tx2"/>
                </a:solidFill>
                <a:latin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cs typeface="Times New Roman" panose="02020603050405020304" pitchFamily="18" charset="0"/>
              </a:rPr>
              <a:t>personalul</a:t>
            </a:r>
            <a:r>
              <a:rPr lang="en-US" sz="1300" dirty="0">
                <a:solidFill>
                  <a:schemeClr val="tx2"/>
                </a:solidFill>
                <a:latin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cs typeface="Times New Roman" panose="02020603050405020304" pitchFamily="18" charset="0"/>
              </a:rPr>
              <a:t>instanței</a:t>
            </a:r>
            <a:r>
              <a:rPr lang="ro-RO" sz="1300" dirty="0">
                <a:solidFill>
                  <a:schemeClr val="tx2"/>
                </a:solidFill>
                <a:latin typeface="Times New Roman" panose="02020603050405020304" pitchFamily="18" charset="0"/>
                <a:cs typeface="Times New Roman" panose="02020603050405020304" pitchFamily="18" charset="0"/>
              </a:rPr>
              <a:t>, în medie timpul de așteptare fiind de 15 minute. </a:t>
            </a:r>
            <a:r>
              <a:rPr lang="en-US" sz="1300" dirty="0">
                <a:solidFill>
                  <a:schemeClr val="tx2"/>
                </a:solidFill>
                <a:latin typeface="Times New Roman" panose="02020603050405020304" pitchFamily="18" charset="0"/>
                <a:cs typeface="Times New Roman" panose="02020603050405020304" pitchFamily="18" charset="0"/>
              </a:rPr>
              <a:t>(</a:t>
            </a:r>
            <a:r>
              <a:rPr lang="en-US" sz="1300" dirty="0" err="1">
                <a:solidFill>
                  <a:schemeClr val="tx2"/>
                </a:solidFill>
                <a:latin typeface="Times New Roman" panose="02020603050405020304" pitchFamily="18" charset="0"/>
                <a:cs typeface="Times New Roman" panose="02020603050405020304" pitchFamily="18" charset="0"/>
              </a:rPr>
              <a:t>fără</a:t>
            </a:r>
            <a:r>
              <a:rPr lang="en-US" sz="1300" dirty="0">
                <a:solidFill>
                  <a:schemeClr val="tx2"/>
                </a:solidFill>
                <a:latin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cs typeface="Times New Roman" panose="02020603050405020304" pitchFamily="18" charset="0"/>
              </a:rPr>
              <a:t>modificări</a:t>
            </a:r>
            <a:r>
              <a:rPr lang="en-US" sz="1300" dirty="0">
                <a:solidFill>
                  <a:schemeClr val="tx2"/>
                </a:solidFill>
                <a:latin typeface="Times New Roman" panose="02020603050405020304" pitchFamily="18" charset="0"/>
                <a:cs typeface="Times New Roman" panose="02020603050405020304" pitchFamily="18" charset="0"/>
              </a:rPr>
              <a:t> </a:t>
            </a:r>
            <a:r>
              <a:rPr lang="en-US" sz="1300" dirty="0" err="1">
                <a:solidFill>
                  <a:schemeClr val="tx2"/>
                </a:solidFill>
                <a:latin typeface="Times New Roman" panose="02020603050405020304" pitchFamily="18" charset="0"/>
                <a:cs typeface="Times New Roman" panose="02020603050405020304" pitchFamily="18" charset="0"/>
              </a:rPr>
              <a:t>comparativ</a:t>
            </a:r>
            <a:r>
              <a:rPr lang="en-US" sz="1300" dirty="0">
                <a:solidFill>
                  <a:schemeClr val="tx2"/>
                </a:solidFill>
                <a:latin typeface="Times New Roman" panose="02020603050405020304" pitchFamily="18" charset="0"/>
                <a:cs typeface="Times New Roman" panose="02020603050405020304" pitchFamily="18" charset="0"/>
              </a:rPr>
              <a:t> cu 2022)</a:t>
            </a:r>
            <a:r>
              <a:rPr lang="ro-RO" sz="1300" dirty="0">
                <a:solidFill>
                  <a:schemeClr val="tx2"/>
                </a:solidFill>
                <a:latin typeface="Times New Roman" panose="02020603050405020304" pitchFamily="18" charset="0"/>
                <a:cs typeface="Times New Roman" panose="02020603050405020304" pitchFamily="18" charset="0"/>
              </a:rPr>
              <a:t>;</a:t>
            </a:r>
          </a:p>
          <a:p>
            <a:pPr algn="just">
              <a:lnSpc>
                <a:spcPct val="107000"/>
              </a:lnSpc>
              <a:spcAft>
                <a:spcPts val="800"/>
              </a:spcAft>
              <a:tabLst>
                <a:tab pos="457200" algn="l"/>
              </a:tabLst>
            </a:pPr>
            <a:r>
              <a:rPr lang="en-US" sz="1300" dirty="0">
                <a:solidFill>
                  <a:schemeClr val="tx2"/>
                </a:solidFill>
                <a:latin typeface="Times New Roman" panose="02020603050405020304" pitchFamily="18" charset="0"/>
                <a:cs typeface="Times New Roman" panose="02020603050405020304" pitchFamily="18" charset="0"/>
              </a:rPr>
              <a:t>L</a:t>
            </a:r>
            <a:r>
              <a:rPr lang="ro-RO" sz="1300" dirty="0">
                <a:solidFill>
                  <a:schemeClr val="tx2"/>
                </a:solidFill>
                <a:latin typeface="Times New Roman" panose="02020603050405020304" pitchFamily="18" charset="0"/>
                <a:cs typeface="Times New Roman" panose="02020603050405020304" pitchFamily="18" charset="0"/>
              </a:rPr>
              <a:t>a capitolul duratei de examinare a dosarului </a:t>
            </a:r>
            <a:r>
              <a:rPr lang="en-US" sz="1300" dirty="0">
                <a:solidFill>
                  <a:schemeClr val="tx2"/>
                </a:solidFill>
                <a:latin typeface="Times New Roman" panose="02020603050405020304" pitchFamily="18" charset="0"/>
                <a:cs typeface="Times New Roman" panose="02020603050405020304" pitchFamily="18" charset="0"/>
              </a:rPr>
              <a:t>de </a:t>
            </a:r>
            <a:r>
              <a:rPr lang="en-US" sz="1300" dirty="0" err="1">
                <a:solidFill>
                  <a:schemeClr val="tx2"/>
                </a:solidFill>
                <a:latin typeface="Times New Roman" panose="02020603050405020304" pitchFamily="18" charset="0"/>
                <a:cs typeface="Times New Roman" panose="02020603050405020304" pitchFamily="18" charset="0"/>
              </a:rPr>
              <a:t>către</a:t>
            </a:r>
            <a:r>
              <a:rPr lang="en-US" sz="1300" dirty="0">
                <a:solidFill>
                  <a:schemeClr val="tx2"/>
                </a:solidFill>
                <a:latin typeface="Times New Roman" panose="02020603050405020304" pitchFamily="18" charset="0"/>
                <a:cs typeface="Times New Roman" panose="02020603050405020304" pitchFamily="18" charset="0"/>
              </a:rPr>
              <a:t> </a:t>
            </a:r>
            <a:r>
              <a:rPr lang="ro-RO" sz="1300" dirty="0">
                <a:solidFill>
                  <a:schemeClr val="tx2"/>
                </a:solidFill>
                <a:latin typeface="Times New Roman" panose="02020603050405020304" pitchFamily="18" charset="0"/>
                <a:cs typeface="Times New Roman" panose="02020603050405020304" pitchFamily="18" charset="0"/>
              </a:rPr>
              <a:t>judecătorie, 47% au apreciat-o ca fiind rapidă, 42% medie și doar 11% au declarat că examinarea este lentă;</a:t>
            </a:r>
          </a:p>
          <a:p>
            <a:pPr algn="just">
              <a:lnSpc>
                <a:spcPct val="107000"/>
              </a:lnSpc>
              <a:spcAft>
                <a:spcPts val="800"/>
              </a:spcAft>
              <a:tabLst>
                <a:tab pos="457200" algn="l"/>
              </a:tabLst>
            </a:pPr>
            <a:r>
              <a:rPr lang="ro-RO" sz="1300" dirty="0">
                <a:solidFill>
                  <a:schemeClr val="tx2"/>
                </a:solidFill>
                <a:latin typeface="Times New Roman" panose="02020603050405020304" pitchFamily="18" charset="0"/>
                <a:cs typeface="Times New Roman" panose="02020603050405020304" pitchFamily="18" charset="0"/>
              </a:rPr>
              <a:t>59% din totalul respondenților care au înaintat sugestii au considerat că nu sunt necesare schimbări, iar Judecătoria Ungheni își execută foarte bine sarcinile, 6% au spus că e nevoie de reforme, 6% susțin că hotărârile trebuie emise în termeni mai mici și 6% au spus că tergiversarea examinării unor categorii de dosare este adesea folosită de avocați pentru ca persoanele să nu fie atrase la răspundere datorită expirării termenului de prescripție.</a:t>
            </a:r>
            <a:endParaRPr lang="ro-RO" sz="13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id="{EC73A404-0E12-C5D6-1476-DC29F9620283}"/>
              </a:ext>
            </a:extLst>
          </p:cNvPr>
          <p:cNvPicPr>
            <a:picLocks noChangeAspect="1"/>
          </p:cNvPicPr>
          <p:nvPr/>
        </p:nvPicPr>
        <p:blipFill>
          <a:blip r:embed="rId2"/>
          <a:stretch>
            <a:fillRect/>
          </a:stretch>
        </p:blipFill>
        <p:spPr>
          <a:xfrm>
            <a:off x="6266854" y="1496471"/>
            <a:ext cx="2724747" cy="2191831"/>
          </a:xfrm>
          <a:prstGeom prst="rect">
            <a:avLst/>
          </a:prstGeom>
        </p:spPr>
      </p:pic>
    </p:spTree>
    <p:extLst>
      <p:ext uri="{BB962C8B-B14F-4D97-AF65-F5344CB8AC3E}">
        <p14:creationId xmlns:p14="http://schemas.microsoft.com/office/powerpoint/2010/main" val="268566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E26739BA-60AC-5E60-B5DF-6E74F7D4CAC5}"/>
              </a:ext>
            </a:extLst>
          </p:cNvPr>
          <p:cNvSpPr>
            <a:spLocks noGrp="1"/>
          </p:cNvSpPr>
          <p:nvPr>
            <p:ph sz="half" idx="1"/>
          </p:nvPr>
        </p:nvSpPr>
        <p:spPr>
          <a:xfrm>
            <a:off x="196851" y="736189"/>
            <a:ext cx="8588222" cy="374819"/>
          </a:xfrm>
        </p:spPr>
        <p:txBody>
          <a:bodyPr>
            <a:normAutofit fontScale="77500" lnSpcReduction="20000"/>
          </a:bodyPr>
          <a:lstStyle/>
          <a:p>
            <a:r>
              <a:rPr lang="ro-RO" sz="1800" dirty="0">
                <a:latin typeface="Times New Roman" panose="02020603050405020304" pitchFamily="18" charset="0"/>
                <a:cs typeface="Times New Roman" panose="02020603050405020304" pitchFamily="18" charset="0"/>
              </a:rPr>
              <a:t>Activitatea </a:t>
            </a:r>
            <a:r>
              <a:rPr lang="en-US" sz="1800" dirty="0">
                <a:latin typeface="Times New Roman" panose="02020603050405020304" pitchFamily="18" charset="0"/>
                <a:cs typeface="Times New Roman" panose="02020603050405020304" pitchFamily="18" charset="0"/>
              </a:rPr>
              <a:t>1.2.3. </a:t>
            </a:r>
            <a:r>
              <a:rPr lang="en-US" sz="1800" dirty="0" err="1">
                <a:latin typeface="Times New Roman" panose="02020603050405020304" pitchFamily="18" charset="0"/>
                <a:cs typeface="Times New Roman" panose="02020603050405020304" pitchFamily="18" charset="0"/>
              </a:rPr>
              <a:t>Realizarea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sondajelor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anuale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în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rândul</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justițiabililor</a:t>
            </a:r>
            <a:endParaRPr lang="en-US" sz="1800" dirty="0">
              <a:latin typeface="Times New Roman" panose="02020603050405020304" pitchFamily="18" charset="0"/>
              <a:cs typeface="Times New Roman" panose="02020603050405020304" pitchFamily="18" charset="0"/>
            </a:endParaRPr>
          </a:p>
          <a:p>
            <a:endParaRPr lang="ro-RO" dirty="0"/>
          </a:p>
        </p:txBody>
      </p:sp>
      <p:sp>
        <p:nvSpPr>
          <p:cNvPr id="4" name="Substituent dată 3">
            <a:extLst>
              <a:ext uri="{FF2B5EF4-FFF2-40B4-BE49-F238E27FC236}">
                <a16:creationId xmlns:a16="http://schemas.microsoft.com/office/drawing/2014/main" id="{4006C780-3440-BD37-860C-E0414CF2A8B3}"/>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CCEA4865-B77D-80E9-58B1-EB8D7CA7EA7B}"/>
              </a:ext>
            </a:extLst>
          </p:cNvPr>
          <p:cNvSpPr>
            <a:spLocks noGrp="1"/>
          </p:cNvSpPr>
          <p:nvPr>
            <p:ph type="sldNum" sz="quarter" idx="12"/>
          </p:nvPr>
        </p:nvSpPr>
        <p:spPr/>
        <p:txBody>
          <a:bodyPr/>
          <a:lstStyle/>
          <a:p>
            <a:fld id="{42782948-4DBE-204D-AB9E-B65E067054AE}" type="slidenum">
              <a:rPr lang="en-US" smtClean="0"/>
              <a:pPr/>
              <a:t>8</a:t>
            </a:fld>
            <a:endParaRPr lang="en-US"/>
          </a:p>
        </p:txBody>
      </p:sp>
      <p:sp>
        <p:nvSpPr>
          <p:cNvPr id="7" name="Title 5">
            <a:extLst>
              <a:ext uri="{FF2B5EF4-FFF2-40B4-BE49-F238E27FC236}">
                <a16:creationId xmlns:a16="http://schemas.microsoft.com/office/drawing/2014/main" id="{78E7A5C4-C823-33D0-D04D-377A521C86C7}"/>
              </a:ext>
            </a:extLst>
          </p:cNvPr>
          <p:cNvSpPr>
            <a:spLocks noGrp="1"/>
          </p:cNvSpPr>
          <p:nvPr>
            <p:ph type="title"/>
          </p:nvPr>
        </p:nvSpPr>
        <p:spPr>
          <a:xfrm>
            <a:off x="196851" y="131127"/>
            <a:ext cx="8794750" cy="700723"/>
          </a:xfrm>
        </p:spPr>
        <p:txBody>
          <a:bodyPr/>
          <a:lstStyle/>
          <a:p>
            <a:r>
              <a:rPr lang="ro-MD" sz="20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r>
              <a:rPr lang="ro-MD"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  </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sp>
        <p:nvSpPr>
          <p:cNvPr id="6" name="Substituent conținut 5">
            <a:extLst>
              <a:ext uri="{FF2B5EF4-FFF2-40B4-BE49-F238E27FC236}">
                <a16:creationId xmlns:a16="http://schemas.microsoft.com/office/drawing/2014/main" id="{EA0BA9A4-6B03-E704-91CE-5015B3F3E17F}"/>
              </a:ext>
            </a:extLst>
          </p:cNvPr>
          <p:cNvSpPr>
            <a:spLocks noGrp="1"/>
          </p:cNvSpPr>
          <p:nvPr>
            <p:ph sz="half" idx="2"/>
          </p:nvPr>
        </p:nvSpPr>
        <p:spPr>
          <a:xfrm>
            <a:off x="196851" y="984738"/>
            <a:ext cx="6661150" cy="4200037"/>
          </a:xfrm>
        </p:spPr>
        <p:txBody>
          <a:bodyPr>
            <a:normAutofit fontScale="92500" lnSpcReduction="10000"/>
          </a:bodyPr>
          <a:lstStyle/>
          <a:p>
            <a:pPr marL="0" indent="0" algn="just">
              <a:lnSpc>
                <a:spcPct val="107000"/>
              </a:lnSpc>
              <a:spcAft>
                <a:spcPts val="800"/>
              </a:spcAft>
              <a:buNone/>
              <a:tabLst>
                <a:tab pos="457200" algn="l"/>
              </a:tabLst>
            </a:pPr>
            <a:r>
              <a:rPr lang="ro-RO" sz="1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În perioada 1 – 17 iunie 2024 a avut loc sondajul cu avocații în cadrul Judecătoriei Ungheni.</a:t>
            </a:r>
          </a:p>
          <a:p>
            <a:pPr marL="0" indent="0" algn="just">
              <a:lnSpc>
                <a:spcPct val="107000"/>
              </a:lnSpc>
              <a:spcAft>
                <a:spcPts val="800"/>
              </a:spcAft>
              <a:buNone/>
              <a:tabLst>
                <a:tab pos="457200" algn="l"/>
              </a:tabLst>
            </a:pP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 cadrul sondajului au participat în total</a:t>
            </a:r>
            <a:r>
              <a:rPr lang="ro-RO" sz="1200" b="1"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23 </a:t>
            </a: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 avocați. </a:t>
            </a:r>
          </a:p>
          <a:p>
            <a:pPr marL="0" indent="0" algn="just">
              <a:lnSpc>
                <a:spcPct val="107000"/>
              </a:lnSpc>
              <a:spcAft>
                <a:spcPts val="800"/>
              </a:spcAft>
              <a:buNone/>
              <a:tabLst>
                <a:tab pos="457200" algn="l"/>
              </a:tabLst>
            </a:pP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Dacă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2023,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gradul</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satisfacție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serviciile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instanței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era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mediu</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majoritatea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au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fost</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degrabă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satisfăcuți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2024, a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crescut</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semnificativ</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medie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cu 32%,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gradul</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satisfacție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maximă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serviciile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instanței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foarte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satisfăcut</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
            </a:r>
          </a:p>
          <a:p>
            <a:pPr marL="0" indent="0" algn="just">
              <a:lnSpc>
                <a:spcPct val="107000"/>
              </a:lnSpc>
              <a:buNone/>
              <a:tabLst>
                <a:tab pos="457200" algn="l"/>
              </a:tabLst>
            </a:pPr>
            <a:r>
              <a:rPr lang="en-US" sz="1200" dirty="0" err="1">
                <a:solidFill>
                  <a:schemeClr val="tx2"/>
                </a:solidFill>
                <a:latin typeface="Times New Roman" panose="02020603050405020304" pitchFamily="18" charset="0"/>
                <a:cs typeface="Times New Roman" panose="02020603050405020304" pitchFamily="18" charset="0"/>
              </a:rPr>
              <a:t>Spre</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deosebire</a:t>
            </a:r>
            <a:r>
              <a:rPr lang="en-US" sz="1200" dirty="0">
                <a:solidFill>
                  <a:schemeClr val="tx2"/>
                </a:solidFill>
                <a:latin typeface="Times New Roman" panose="02020603050405020304" pitchFamily="18" charset="0"/>
                <a:cs typeface="Times New Roman" panose="02020603050405020304" pitchFamily="18" charset="0"/>
              </a:rPr>
              <a:t> de 2023, </a:t>
            </a:r>
            <a:r>
              <a:rPr lang="en-US" sz="1200" dirty="0" err="1">
                <a:solidFill>
                  <a:schemeClr val="tx2"/>
                </a:solidFill>
                <a:latin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cs typeface="Times New Roman" panose="02020603050405020304" pitchFamily="18" charset="0"/>
              </a:rPr>
              <a:t> 2024, </a:t>
            </a:r>
            <a:r>
              <a:rPr lang="en-US" sz="1200" dirty="0" err="1">
                <a:solidFill>
                  <a:schemeClr val="tx2"/>
                </a:solidFill>
                <a:latin typeface="Times New Roman" panose="02020603050405020304" pitchFamily="18" charset="0"/>
                <a:cs typeface="Times New Roman" panose="02020603050405020304" pitchFamily="18" charset="0"/>
              </a:rPr>
              <a:t>ponderea</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avocaților</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foarte</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satisfăcuți</a:t>
            </a:r>
            <a:r>
              <a:rPr lang="en-US" sz="1200" dirty="0">
                <a:solidFill>
                  <a:schemeClr val="tx2"/>
                </a:solidFill>
                <a:latin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cs typeface="Times New Roman" panose="02020603050405020304" pitchFamily="18" charset="0"/>
              </a:rPr>
              <a:t>relația</a:t>
            </a:r>
            <a:r>
              <a:rPr lang="en-US" sz="1200" dirty="0">
                <a:solidFill>
                  <a:schemeClr val="tx2"/>
                </a:solidFill>
                <a:latin typeface="Times New Roman" panose="02020603050405020304" pitchFamily="18" charset="0"/>
                <a:cs typeface="Times New Roman" panose="02020603050405020304" pitchFamily="18" charset="0"/>
              </a:rPr>
              <a:t> cu </a:t>
            </a:r>
            <a:r>
              <a:rPr lang="en-US" sz="1200" dirty="0" err="1">
                <a:solidFill>
                  <a:schemeClr val="tx2"/>
                </a:solidFill>
                <a:latin typeface="Times New Roman" panose="02020603050405020304" pitchFamily="18" charset="0"/>
                <a:cs typeface="Times New Roman" panose="02020603050405020304" pitchFamily="18" charset="0"/>
              </a:rPr>
              <a:t>instanța</a:t>
            </a:r>
            <a:r>
              <a:rPr lang="en-US" sz="1200" dirty="0">
                <a:solidFill>
                  <a:schemeClr val="tx2"/>
                </a:solidFill>
                <a:latin typeface="Times New Roman" panose="02020603050405020304" pitchFamily="18" charset="0"/>
                <a:cs typeface="Times New Roman" panose="02020603050405020304" pitchFamily="18" charset="0"/>
              </a:rPr>
              <a:t> a </a:t>
            </a:r>
            <a:r>
              <a:rPr lang="en-US" sz="1200" dirty="0" err="1">
                <a:solidFill>
                  <a:schemeClr val="tx2"/>
                </a:solidFill>
                <a:latin typeface="Times New Roman" panose="02020603050405020304" pitchFamily="18" charset="0"/>
                <a:cs typeface="Times New Roman" panose="02020603050405020304" pitchFamily="18" charset="0"/>
              </a:rPr>
              <a:t>crescut</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medie</a:t>
            </a:r>
            <a:r>
              <a:rPr lang="en-US" sz="1200" dirty="0">
                <a:solidFill>
                  <a:schemeClr val="tx2"/>
                </a:solidFill>
                <a:latin typeface="Times New Roman" panose="02020603050405020304" pitchFamily="18" charset="0"/>
                <a:cs typeface="Times New Roman" panose="02020603050405020304" pitchFamily="18" charset="0"/>
              </a:rPr>
              <a:t> cu 42%, </a:t>
            </a:r>
            <a:r>
              <a:rPr lang="en-US" sz="1200" dirty="0" err="1">
                <a:solidFill>
                  <a:schemeClr val="tx2"/>
                </a:solidFill>
                <a:latin typeface="Times New Roman" panose="02020603050405020304" pitchFamily="18" charset="0"/>
                <a:cs typeface="Times New Roman" panose="02020603050405020304" pitchFamily="18" charset="0"/>
              </a:rPr>
              <a:t>nemulțumirile</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fiind</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exprimate</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doar</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legătură</a:t>
            </a:r>
            <a:r>
              <a:rPr lang="en-US" sz="1200" dirty="0">
                <a:solidFill>
                  <a:schemeClr val="tx2"/>
                </a:solidFill>
                <a:latin typeface="Times New Roman" panose="02020603050405020304" pitchFamily="18" charset="0"/>
                <a:cs typeface="Times New Roman" panose="02020603050405020304" pitchFamily="18" charset="0"/>
              </a:rPr>
              <a:t> cu </a:t>
            </a:r>
            <a:r>
              <a:rPr lang="en-US" sz="1200" dirty="0" err="1">
                <a:solidFill>
                  <a:schemeClr val="tx2"/>
                </a:solidFill>
                <a:latin typeface="Times New Roman" panose="02020603050405020304" pitchFamily="18" charset="0"/>
                <a:cs typeface="Times New Roman" panose="02020603050405020304" pitchFamily="18" charset="0"/>
              </a:rPr>
              <a:t>costurile</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pentru</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accesul</a:t>
            </a:r>
            <a:r>
              <a:rPr lang="en-US" sz="1200" dirty="0">
                <a:solidFill>
                  <a:schemeClr val="tx2"/>
                </a:solidFill>
                <a:latin typeface="Times New Roman" panose="02020603050405020304" pitchFamily="18" charset="0"/>
                <a:cs typeface="Times New Roman" panose="02020603050405020304" pitchFamily="18" charset="0"/>
              </a:rPr>
              <a:t> la </a:t>
            </a:r>
            <a:r>
              <a:rPr lang="en-US" sz="1200" dirty="0" err="1">
                <a:solidFill>
                  <a:schemeClr val="tx2"/>
                </a:solidFill>
                <a:latin typeface="Times New Roman" panose="02020603050405020304" pitchFamily="18" charset="0"/>
                <a:cs typeface="Times New Roman" panose="02020603050405020304" pitchFamily="18" charset="0"/>
              </a:rPr>
              <a:t>justiție</a:t>
            </a:r>
            <a:r>
              <a:rPr lang="en-US" sz="1200" dirty="0">
                <a:solidFill>
                  <a:schemeClr val="tx2"/>
                </a:solidFill>
                <a:latin typeface="Times New Roman" panose="02020603050405020304" pitchFamily="18" charset="0"/>
                <a:cs typeface="Times New Roman" panose="02020603050405020304" pitchFamily="18" charset="0"/>
              </a:rPr>
              <a:t> care, </a:t>
            </a:r>
            <a:r>
              <a:rPr lang="en-US" sz="1200" dirty="0" err="1">
                <a:solidFill>
                  <a:schemeClr val="tx2"/>
                </a:solidFill>
                <a:latin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esență</a:t>
            </a:r>
            <a:r>
              <a:rPr lang="en-US" sz="1200" dirty="0">
                <a:solidFill>
                  <a:schemeClr val="tx2"/>
                </a:solidFill>
                <a:latin typeface="Times New Roman" panose="02020603050405020304" pitchFamily="18" charset="0"/>
                <a:cs typeface="Times New Roman" panose="02020603050405020304" pitchFamily="18" charset="0"/>
              </a:rPr>
              <a:t>, nu </a:t>
            </a:r>
            <a:r>
              <a:rPr lang="en-US" sz="1200" dirty="0" err="1">
                <a:solidFill>
                  <a:schemeClr val="tx2"/>
                </a:solidFill>
                <a:latin typeface="Times New Roman" panose="02020603050405020304" pitchFamily="18" charset="0"/>
                <a:cs typeface="Times New Roman" panose="02020603050405020304" pitchFamily="18" charset="0"/>
              </a:rPr>
              <a:t>depind</a:t>
            </a:r>
            <a:r>
              <a:rPr lang="en-US" sz="1200" dirty="0">
                <a:solidFill>
                  <a:schemeClr val="tx2"/>
                </a:solidFill>
                <a:latin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cs typeface="Times New Roman" panose="02020603050405020304" pitchFamily="18" charset="0"/>
              </a:rPr>
              <a:t>instanță</a:t>
            </a:r>
            <a:r>
              <a:rPr lang="ro-RO" sz="1200" dirty="0">
                <a:solidFill>
                  <a:schemeClr val="tx2"/>
                </a:solidFill>
                <a:latin typeface="Times New Roman" panose="02020603050405020304" pitchFamily="18" charset="0"/>
                <a:cs typeface="Times New Roman" panose="02020603050405020304" pitchFamily="18" charset="0"/>
              </a:rPr>
              <a:t>;</a:t>
            </a:r>
          </a:p>
          <a:p>
            <a:pPr marL="0" indent="0" algn="just">
              <a:lnSpc>
                <a:spcPct val="107000"/>
              </a:lnSpc>
              <a:buNone/>
              <a:tabLst>
                <a:tab pos="457200" algn="l"/>
              </a:tabLst>
            </a:pP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general,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majoritatea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avocaților</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au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declarat</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sunt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foarte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satisfăcuți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claritatea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organizării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instanței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judecată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pregătirea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și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desfășurarea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ședințelor</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judecată</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claritatea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hotărârilor</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promptitudinea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soluționării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și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facilitatea</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executării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atestându</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-se o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creștere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satisfacției</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maxime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în</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medie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cu 35%.</a:t>
            </a: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Dacă, în 2023, existau și 17% de avocați nemulțumiți de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anumite</a:t>
            </a:r>
            <a:r>
              <a:rPr lang="en-US"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momente</a:t>
            </a:r>
            <a:r>
              <a:rPr lang="ro-RO" sz="1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 în prezent, această rată a scăzut la 0%;</a:t>
            </a:r>
          </a:p>
          <a:p>
            <a:pPr marL="0" indent="0" algn="just">
              <a:lnSpc>
                <a:spcPct val="107000"/>
              </a:lnSpc>
              <a:buNone/>
              <a:tabLst>
                <a:tab pos="457200" algn="l"/>
              </a:tabLst>
            </a:pPr>
            <a:r>
              <a:rPr lang="ro-RO" sz="1200" dirty="0">
                <a:solidFill>
                  <a:schemeClr val="tx2"/>
                </a:solidFill>
                <a:latin typeface="Times New Roman" panose="02020603050405020304" pitchFamily="18" charset="0"/>
                <a:cs typeface="Times New Roman" panose="02020603050405020304" pitchFamily="18" charset="0"/>
              </a:rPr>
              <a:t>Se atestă o tendință pozitivă în ceea ce privește opinia avocaților cu privire la imparțialitatea judecătorilor. A scăzut substanțial ponderea celor care consideră că judecătorii nu sunt chiar imparțiali (cu 29%).</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Totodată</a:t>
            </a:r>
            <a:r>
              <a:rPr lang="en-US" sz="1200" dirty="0">
                <a:solidFill>
                  <a:schemeClr val="tx2"/>
                </a:solidFill>
                <a:latin typeface="Times New Roman" panose="02020603050405020304" pitchFamily="18" charset="0"/>
                <a:cs typeface="Times New Roman" panose="02020603050405020304" pitchFamily="18" charset="0"/>
              </a:rPr>
              <a:t>, c</a:t>
            </a:r>
            <a:r>
              <a:rPr lang="ro-RO" sz="1200" dirty="0" err="1">
                <a:solidFill>
                  <a:schemeClr val="tx2"/>
                </a:solidFill>
                <a:latin typeface="Times New Roman" panose="02020603050405020304" pitchFamily="18" charset="0"/>
                <a:cs typeface="Times New Roman" panose="02020603050405020304" pitchFamily="18" charset="0"/>
              </a:rPr>
              <a:t>omparativ</a:t>
            </a:r>
            <a:r>
              <a:rPr lang="ro-RO" sz="1200" dirty="0">
                <a:solidFill>
                  <a:schemeClr val="tx2"/>
                </a:solidFill>
                <a:latin typeface="Times New Roman" panose="02020603050405020304" pitchFamily="18" charset="0"/>
                <a:cs typeface="Times New Roman" panose="02020603050405020304" pitchFamily="18" charset="0"/>
              </a:rPr>
              <a:t> cu 2023, se atestă o scădere a ratei respondenților care consideră judecătorii nu</a:t>
            </a:r>
            <a:r>
              <a:rPr lang="en-US" sz="1200" dirty="0">
                <a:solidFill>
                  <a:schemeClr val="tx2"/>
                </a:solidFill>
                <a:latin typeface="Times New Roman" panose="02020603050405020304" pitchFamily="18" charset="0"/>
                <a:cs typeface="Times New Roman" panose="02020603050405020304" pitchFamily="18" charset="0"/>
              </a:rPr>
              <a:t> sunt</a:t>
            </a:r>
            <a:r>
              <a:rPr lang="ro-RO" sz="1200" dirty="0">
                <a:solidFill>
                  <a:schemeClr val="tx2"/>
                </a:solidFill>
                <a:latin typeface="Times New Roman" panose="02020603050405020304" pitchFamily="18" charset="0"/>
                <a:cs typeface="Times New Roman" panose="02020603050405020304" pitchFamily="18" charset="0"/>
              </a:rPr>
              <a:t> chiar independenți (-11%) și o creștere a celor care consideră magistrații total independenți (+9%);</a:t>
            </a:r>
            <a:endParaRPr lang="en-US" sz="1200" dirty="0">
              <a:solidFill>
                <a:schemeClr val="tx2"/>
              </a:solidFill>
              <a:latin typeface="Times New Roman" panose="02020603050405020304" pitchFamily="18" charset="0"/>
              <a:cs typeface="Times New Roman" panose="02020603050405020304" pitchFamily="18" charset="0"/>
            </a:endParaRPr>
          </a:p>
          <a:p>
            <a:pPr marL="0" indent="0" algn="just">
              <a:lnSpc>
                <a:spcPct val="107000"/>
              </a:lnSpc>
              <a:buNone/>
              <a:tabLst>
                <a:tab pos="457200" algn="l"/>
              </a:tabLst>
            </a:pPr>
            <a:r>
              <a:rPr lang="ro-RO" sz="1200" dirty="0">
                <a:solidFill>
                  <a:schemeClr val="tx2"/>
                </a:solidFill>
                <a:latin typeface="Times New Roman" panose="02020603050405020304" pitchFamily="18" charset="0"/>
                <a:cs typeface="Times New Roman" panose="02020603050405020304" pitchFamily="18" charset="0"/>
              </a:rPr>
              <a:t>În ansamblu, majoritatea avocaților au considerat îmbunătățită calitatea activității instanței în ultimii 5 ani. Dacă în 2023, 17% au declarat ca nu s-a schimbat nimic, în 2024, ponderea acestora a ajuns la 0%.</a:t>
            </a:r>
          </a:p>
          <a:p>
            <a:pPr marL="0" indent="0" algn="just">
              <a:lnSpc>
                <a:spcPct val="107000"/>
              </a:lnSpc>
              <a:buNone/>
              <a:tabLst>
                <a:tab pos="457200" algn="l"/>
              </a:tabLst>
            </a:pPr>
            <a:r>
              <a:rPr lang="ro-RO" sz="1200" dirty="0">
                <a:solidFill>
                  <a:schemeClr val="tx2"/>
                </a:solidFill>
                <a:latin typeface="Times New Roman" panose="02020603050405020304" pitchFamily="18" charset="0"/>
                <a:cs typeface="Times New Roman" panose="02020603050405020304" pitchFamily="18" charset="0"/>
              </a:rPr>
              <a:t>57% dintre </a:t>
            </a:r>
            <a:r>
              <a:rPr lang="en-US" sz="1200" dirty="0" err="1">
                <a:solidFill>
                  <a:schemeClr val="tx2"/>
                </a:solidFill>
                <a:latin typeface="Times New Roman" panose="02020603050405020304" pitchFamily="18" charset="0"/>
                <a:cs typeface="Times New Roman" panose="02020603050405020304" pitchFamily="18" charset="0"/>
              </a:rPr>
              <a:t>avocații</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respondenți</a:t>
            </a:r>
            <a:r>
              <a:rPr lang="en-US" sz="1200" dirty="0">
                <a:solidFill>
                  <a:schemeClr val="tx2"/>
                </a:solidFill>
                <a:latin typeface="Times New Roman" panose="02020603050405020304" pitchFamily="18" charset="0"/>
                <a:cs typeface="Times New Roman" panose="02020603050405020304" pitchFamily="18" charset="0"/>
              </a:rPr>
              <a:t> care au </a:t>
            </a:r>
            <a:r>
              <a:rPr lang="en-US" sz="1200" dirty="0" err="1">
                <a:solidFill>
                  <a:schemeClr val="tx2"/>
                </a:solidFill>
                <a:latin typeface="Times New Roman" panose="02020603050405020304" pitchFamily="18" charset="0"/>
                <a:cs typeface="Times New Roman" panose="02020603050405020304" pitchFamily="18" charset="0"/>
              </a:rPr>
              <a:t>înaintat</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sugestii</a:t>
            </a:r>
            <a:r>
              <a:rPr lang="ro-RO" sz="1200" dirty="0">
                <a:solidFill>
                  <a:schemeClr val="tx2"/>
                </a:solidFill>
                <a:latin typeface="Times New Roman" panose="02020603050405020304" pitchFamily="18" charset="0"/>
                <a:cs typeface="Times New Roman" panose="02020603050405020304" pitchFamily="18" charset="0"/>
              </a:rPr>
              <a:t> au considerat că este nevoie acordarea unităților suplimentare de judecători și personal pentru a micșora încărcătura</a:t>
            </a:r>
            <a:r>
              <a:rPr lang="en-US" sz="1200" dirty="0">
                <a:solidFill>
                  <a:schemeClr val="tx2"/>
                </a:solidFill>
                <a:latin typeface="Times New Roman" panose="02020603050405020304" pitchFamily="18" charset="0"/>
                <a:cs typeface="Times New Roman" panose="02020603050405020304" pitchFamily="18" charset="0"/>
              </a:rPr>
              <a:t> </a:t>
            </a:r>
            <a:r>
              <a:rPr lang="en-US" sz="1200" dirty="0" err="1">
                <a:solidFill>
                  <a:schemeClr val="tx2"/>
                </a:solidFill>
                <a:latin typeface="Times New Roman" panose="02020603050405020304" pitchFamily="18" charset="0"/>
                <a:cs typeface="Times New Roman" panose="02020603050405020304" pitchFamily="18" charset="0"/>
              </a:rPr>
              <a:t>magistraților</a:t>
            </a:r>
            <a:r>
              <a:rPr lang="ro-RO" sz="1200" dirty="0">
                <a:solidFill>
                  <a:schemeClr val="tx2"/>
                </a:solidFill>
                <a:latin typeface="Times New Roman" panose="02020603050405020304" pitchFamily="18" charset="0"/>
                <a:cs typeface="Times New Roman" panose="02020603050405020304" pitchFamily="18" charset="0"/>
              </a:rPr>
              <a:t> și a ușura accesul la justiție;</a:t>
            </a:r>
          </a:p>
          <a:p>
            <a:pPr marL="0" indent="0" algn="just">
              <a:lnSpc>
                <a:spcPct val="107000"/>
              </a:lnSpc>
              <a:buNone/>
              <a:tabLst>
                <a:tab pos="457200" algn="l"/>
              </a:tabLst>
            </a:pPr>
            <a:endParaRPr lang="ro-RO" sz="1200" dirty="0"/>
          </a:p>
          <a:p>
            <a:pPr marL="0" indent="0" algn="just">
              <a:lnSpc>
                <a:spcPct val="107000"/>
              </a:lnSpc>
              <a:spcAft>
                <a:spcPts val="800"/>
              </a:spcAft>
              <a:buNone/>
              <a:tabLst>
                <a:tab pos="457200" algn="l"/>
              </a:tabLst>
            </a:pPr>
            <a:endParaRPr lang="ro-RO" sz="1200" dirty="0"/>
          </a:p>
          <a:p>
            <a:pPr marL="0" indent="0" algn="just">
              <a:lnSpc>
                <a:spcPct val="107000"/>
              </a:lnSpc>
              <a:spcAft>
                <a:spcPts val="800"/>
              </a:spcAft>
              <a:buNone/>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ro-RO"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ct val="107000"/>
              </a:lnSpc>
              <a:spcAft>
                <a:spcPts val="800"/>
              </a:spcAft>
              <a:buFont typeface="Wingdings" panose="05000000000000000000" pitchFamily="2" charset="2"/>
              <a:buChar char="q"/>
              <a:tabLst>
                <a:tab pos="457200" algn="l"/>
              </a:tabLst>
            </a:pPr>
            <a:endParaRPr lang="en-U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Imagine 2">
            <a:extLst>
              <a:ext uri="{FF2B5EF4-FFF2-40B4-BE49-F238E27FC236}">
                <a16:creationId xmlns:a16="http://schemas.microsoft.com/office/drawing/2014/main" id="{30A9343C-A616-C578-BB4D-35F510C91D32}"/>
              </a:ext>
            </a:extLst>
          </p:cNvPr>
          <p:cNvPicPr>
            <a:picLocks noChangeAspect="1"/>
          </p:cNvPicPr>
          <p:nvPr/>
        </p:nvPicPr>
        <p:blipFill>
          <a:blip r:embed="rId2"/>
          <a:stretch>
            <a:fillRect/>
          </a:stretch>
        </p:blipFill>
        <p:spPr>
          <a:xfrm>
            <a:off x="6813549" y="1690803"/>
            <a:ext cx="2133600" cy="1947631"/>
          </a:xfrm>
          <a:prstGeom prst="rect">
            <a:avLst/>
          </a:prstGeom>
        </p:spPr>
      </p:pic>
    </p:spTree>
    <p:extLst>
      <p:ext uri="{BB962C8B-B14F-4D97-AF65-F5344CB8AC3E}">
        <p14:creationId xmlns:p14="http://schemas.microsoft.com/office/powerpoint/2010/main" val="1921097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conținut 1">
            <a:extLst>
              <a:ext uri="{FF2B5EF4-FFF2-40B4-BE49-F238E27FC236}">
                <a16:creationId xmlns:a16="http://schemas.microsoft.com/office/drawing/2014/main" id="{157287B4-7CE8-5DA7-F38E-3A6D43509240}"/>
              </a:ext>
            </a:extLst>
          </p:cNvPr>
          <p:cNvSpPr>
            <a:spLocks noGrp="1"/>
          </p:cNvSpPr>
          <p:nvPr>
            <p:ph sz="half" idx="1"/>
          </p:nvPr>
        </p:nvSpPr>
        <p:spPr>
          <a:xfrm>
            <a:off x="152399" y="1308100"/>
            <a:ext cx="4851401" cy="3333751"/>
          </a:xfrm>
        </p:spPr>
        <p:txBody>
          <a:bodyPr>
            <a:normAutofit fontScale="85000" lnSpcReduction="10000"/>
          </a:bodyPr>
          <a:lstStyle/>
          <a:p>
            <a:pPr marL="0" indent="0">
              <a:buNone/>
            </a:pPr>
            <a:endParaRPr lang="ro-RO" sz="1900" dirty="0">
              <a:latin typeface="Times New Roman" panose="02020603050405020304" pitchFamily="18" charset="0"/>
              <a:cs typeface="Times New Roman" panose="02020603050405020304" pitchFamily="18" charset="0"/>
            </a:endParaRPr>
          </a:p>
          <a:p>
            <a:pPr marL="0" indent="0" algn="just">
              <a:buNone/>
            </a:pPr>
            <a:r>
              <a:rPr lang="en-US" sz="1600" b="0" i="0" dirty="0">
                <a:solidFill>
                  <a:srgbClr val="050505"/>
                </a:solidFill>
                <a:effectLst/>
                <a:latin typeface="Times New Roman" panose="02020603050405020304" pitchFamily="18" charset="0"/>
                <a:cs typeface="Times New Roman" panose="02020603050405020304" pitchFamily="18" charset="0"/>
              </a:rPr>
              <a:t>	</a:t>
            </a:r>
            <a:r>
              <a:rPr lang="ro-RO" sz="1600" b="0" i="0" dirty="0">
                <a:solidFill>
                  <a:schemeClr val="tx2"/>
                </a:solidFill>
                <a:effectLst/>
                <a:latin typeface="Times New Roman" panose="02020603050405020304" pitchFamily="18" charset="0"/>
                <a:cs typeface="Times New Roman" panose="02020603050405020304" pitchFamily="18" charset="0"/>
              </a:rPr>
              <a:t>La 24 mai 2024, la sediul Judecătoriei Ungheni s-a desfășurat </a:t>
            </a:r>
            <a:r>
              <a:rPr lang="ro-RO" sz="1600" b="0" i="1" dirty="0">
                <a:solidFill>
                  <a:schemeClr val="tx2"/>
                </a:solidFill>
                <a:effectLst/>
                <a:latin typeface="Times New Roman" panose="02020603050405020304" pitchFamily="18" charset="0"/>
                <a:cs typeface="Times New Roman" panose="02020603050405020304" pitchFamily="18" charset="0"/>
              </a:rPr>
              <a:t>cea de-a șaptea ședință a Consiliului Consultativ </a:t>
            </a:r>
            <a:r>
              <a:rPr lang="ro-RO" sz="1600" b="0" i="0" dirty="0">
                <a:solidFill>
                  <a:schemeClr val="tx2"/>
                </a:solidFill>
                <a:effectLst/>
                <a:latin typeface="Times New Roman" panose="02020603050405020304" pitchFamily="18" charset="0"/>
                <a:cs typeface="Times New Roman" panose="02020603050405020304" pitchFamily="18" charset="0"/>
              </a:rPr>
              <a:t>la care s-au întrunit membrii grupului de lucru din cadrul instanței și reprezentanții următoarelor instituții: Procuratura Ungheni și Nisporeni, Inspectoratul de poliție Ungheni și Nisporeni, Biroul de Probațiune Ungheni și Nisporeni, Avocatul Poporului, Oficiul teritorial Ungheni al Cancelariei de Stat și Agenția Teritorială de Asistență Socială Centru-Vest. Totodată, la ședință a fost prezent ca invitat șeful Centrului de Sănătate Publică din Ungheni, Oleg </a:t>
            </a:r>
            <a:r>
              <a:rPr lang="ro-RO" sz="1600" b="0" i="0" dirty="0" err="1">
                <a:solidFill>
                  <a:schemeClr val="tx2"/>
                </a:solidFill>
                <a:effectLst/>
                <a:latin typeface="Times New Roman" panose="02020603050405020304" pitchFamily="18" charset="0"/>
                <a:cs typeface="Times New Roman" panose="02020603050405020304" pitchFamily="18" charset="0"/>
              </a:rPr>
              <a:t>Belbas</a:t>
            </a:r>
            <a:r>
              <a:rPr lang="ro-RO" sz="1600" b="0" i="0" dirty="0">
                <a:solidFill>
                  <a:schemeClr val="tx2"/>
                </a:solidFill>
                <a:effectLst/>
                <a:latin typeface="Times New Roman" panose="02020603050405020304" pitchFamily="18" charset="0"/>
                <a:cs typeface="Times New Roman" panose="02020603050405020304" pitchFamily="18" charset="0"/>
              </a:rPr>
              <a:t>.</a:t>
            </a:r>
          </a:p>
          <a:p>
            <a:pPr marL="0" indent="0" algn="just">
              <a:buNone/>
            </a:pPr>
            <a:r>
              <a:rPr lang="ro-RO" sz="1600" b="0" i="0" dirty="0">
                <a:solidFill>
                  <a:schemeClr val="tx2"/>
                </a:solidFill>
                <a:effectLst/>
                <a:latin typeface="Times New Roman" panose="02020603050405020304" pitchFamily="18" charset="0"/>
                <a:cs typeface="Times New Roman" panose="02020603050405020304" pitchFamily="18" charset="0"/>
              </a:rPr>
              <a:t>    </a:t>
            </a:r>
            <a:r>
              <a:rPr lang="en-US" sz="1600" b="0" i="0" dirty="0">
                <a:solidFill>
                  <a:schemeClr val="tx2"/>
                </a:solidFill>
                <a:effectLst/>
                <a:latin typeface="Times New Roman" panose="02020603050405020304" pitchFamily="18" charset="0"/>
                <a:cs typeface="Times New Roman" panose="02020603050405020304" pitchFamily="18" charset="0"/>
              </a:rPr>
              <a:t>	</a:t>
            </a:r>
            <a:r>
              <a:rPr lang="ro-RO" sz="1600" b="0" i="0" dirty="0">
                <a:solidFill>
                  <a:schemeClr val="tx2"/>
                </a:solidFill>
                <a:effectLst/>
                <a:latin typeface="Times New Roman" panose="02020603050405020304" pitchFamily="18" charset="0"/>
                <a:cs typeface="Times New Roman" panose="02020603050405020304" pitchFamily="18" charset="0"/>
              </a:rPr>
              <a:t>În cadrul ședinței au fost abordate subiecte de discuție cu privire la bunele practici de asigurare și menținere a conlucrării între instituții și a comunității locale prin eficientizarea și ușurarea activității, dar și buna funcționare în domeniul justiției. </a:t>
            </a:r>
          </a:p>
          <a:p>
            <a:endParaRPr lang="en-US" sz="1500" b="1" dirty="0">
              <a:latin typeface="Times New Roman" panose="02020603050405020304" pitchFamily="18" charset="0"/>
              <a:cs typeface="Times New Roman" panose="02020603050405020304" pitchFamily="18" charset="0"/>
            </a:endParaRPr>
          </a:p>
        </p:txBody>
      </p:sp>
      <p:sp>
        <p:nvSpPr>
          <p:cNvPr id="4" name="Substituent dată 3">
            <a:extLst>
              <a:ext uri="{FF2B5EF4-FFF2-40B4-BE49-F238E27FC236}">
                <a16:creationId xmlns:a16="http://schemas.microsoft.com/office/drawing/2014/main" id="{FA0F7C3E-5412-1B3B-C5B5-FCD53A8B8529}"/>
              </a:ext>
            </a:extLst>
          </p:cNvPr>
          <p:cNvSpPr>
            <a:spLocks noGrp="1"/>
          </p:cNvSpPr>
          <p:nvPr>
            <p:ph type="dt" sz="half" idx="10"/>
          </p:nvPr>
        </p:nvSpPr>
        <p:spPr/>
        <p:txBody>
          <a:bodyPr/>
          <a:lstStyle/>
          <a:p>
            <a:fld id="{D45063A1-27C1-5447-A2EF-82A9EC106839}" type="datetime1">
              <a:rPr lang="en-US" smtClean="0"/>
              <a:t>2/3/2025</a:t>
            </a:fld>
            <a:endParaRPr lang="en-US"/>
          </a:p>
        </p:txBody>
      </p:sp>
      <p:sp>
        <p:nvSpPr>
          <p:cNvPr id="5" name="Substituent număr diapozitiv 4">
            <a:extLst>
              <a:ext uri="{FF2B5EF4-FFF2-40B4-BE49-F238E27FC236}">
                <a16:creationId xmlns:a16="http://schemas.microsoft.com/office/drawing/2014/main" id="{272F6167-39CC-E47E-3B7D-AB1FB1165204}"/>
              </a:ext>
            </a:extLst>
          </p:cNvPr>
          <p:cNvSpPr>
            <a:spLocks noGrp="1"/>
          </p:cNvSpPr>
          <p:nvPr>
            <p:ph type="sldNum" sz="quarter" idx="12"/>
          </p:nvPr>
        </p:nvSpPr>
        <p:spPr/>
        <p:txBody>
          <a:bodyPr/>
          <a:lstStyle/>
          <a:p>
            <a:fld id="{42782948-4DBE-204D-AB9E-B65E067054AE}" type="slidenum">
              <a:rPr lang="en-US" smtClean="0"/>
              <a:pPr/>
              <a:t>9</a:t>
            </a:fld>
            <a:endParaRPr lang="en-US"/>
          </a:p>
        </p:txBody>
      </p:sp>
      <p:sp>
        <p:nvSpPr>
          <p:cNvPr id="7" name="Title 5">
            <a:extLst>
              <a:ext uri="{FF2B5EF4-FFF2-40B4-BE49-F238E27FC236}">
                <a16:creationId xmlns:a16="http://schemas.microsoft.com/office/drawing/2014/main" id="{19B1650D-724E-5410-7BDA-054C4F48E48F}"/>
              </a:ext>
            </a:extLst>
          </p:cNvPr>
          <p:cNvSpPr>
            <a:spLocks noGrp="1"/>
          </p:cNvSpPr>
          <p:nvPr>
            <p:ph type="title"/>
          </p:nvPr>
        </p:nvSpPr>
        <p:spPr>
          <a:xfrm>
            <a:off x="228600" y="134719"/>
            <a:ext cx="8229600" cy="646331"/>
          </a:xfrm>
        </p:spPr>
        <p:txBody>
          <a:bodyPr/>
          <a:lstStyle/>
          <a:p>
            <a:r>
              <a:rPr lang="ro-MD" sz="2200" b="1" kern="0" dirty="0">
                <a:solidFill>
                  <a:srgbClr val="651D32"/>
                </a:solidFill>
                <a:effectLst/>
                <a:latin typeface="Arial" panose="020B0604020202020204" pitchFamily="34" charset="0"/>
                <a:ea typeface="Times New Roman" panose="02020603050405020304" pitchFamily="18" charset="0"/>
                <a:cs typeface="Arial" panose="020B0604020202020204" pitchFamily="34" charset="0"/>
              </a:rPr>
              <a:t>Direcția strategică 1: Management și administrare judiciară</a:t>
            </a:r>
            <a:br>
              <a:rPr lang="en-US" sz="3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400" b="1" dirty="0" err="1">
                <a:solidFill>
                  <a:srgbClr val="651D32"/>
                </a:solidFill>
                <a:latin typeface="Arial" panose="020B0604020202020204" pitchFamily="34" charset="0"/>
                <a:cs typeface="Arial" panose="020B0604020202020204" pitchFamily="34" charset="0"/>
              </a:rPr>
              <a:t>Obiectivul</a:t>
            </a:r>
            <a:r>
              <a:rPr lang="en-US" sz="1400" b="1" dirty="0">
                <a:solidFill>
                  <a:srgbClr val="651D32"/>
                </a:solidFill>
                <a:latin typeface="Arial" panose="020B0604020202020204" pitchFamily="34" charset="0"/>
                <a:cs typeface="Arial" panose="020B0604020202020204" pitchFamily="34" charset="0"/>
              </a:rPr>
              <a:t> strategic 1.2.: </a:t>
            </a:r>
            <a:r>
              <a:rPr lang="en-US" sz="1400" b="1" dirty="0" err="1">
                <a:solidFill>
                  <a:srgbClr val="651D32"/>
                </a:solidFill>
                <a:latin typeface="Arial" panose="020B0604020202020204" pitchFamily="34" charset="0"/>
                <a:cs typeface="Arial" panose="020B0604020202020204" pitchFamily="34" charset="0"/>
              </a:rPr>
              <a:t>Creșterea</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performanței</a:t>
            </a:r>
            <a:r>
              <a:rPr lang="en-US" sz="1400" b="1" dirty="0">
                <a:solidFill>
                  <a:srgbClr val="651D32"/>
                </a:solidFill>
                <a:latin typeface="Arial" panose="020B0604020202020204" pitchFamily="34" charset="0"/>
                <a:cs typeface="Arial" panose="020B0604020202020204" pitchFamily="34" charset="0"/>
              </a:rPr>
              <a:t> </a:t>
            </a:r>
            <a:r>
              <a:rPr lang="en-US" sz="1400" b="1" dirty="0" err="1">
                <a:solidFill>
                  <a:srgbClr val="651D32"/>
                </a:solidFill>
                <a:latin typeface="Arial" panose="020B0604020202020204" pitchFamily="34" charset="0"/>
                <a:cs typeface="Arial" panose="020B0604020202020204" pitchFamily="34" charset="0"/>
              </a:rPr>
              <a:t>judecătoriei</a:t>
            </a:r>
            <a:r>
              <a:rPr lang="en-US" sz="1400" b="1" dirty="0">
                <a:solidFill>
                  <a:srgbClr val="651D32"/>
                </a:solidFill>
                <a:latin typeface="Arial" panose="020B0604020202020204" pitchFamily="34" charset="0"/>
                <a:cs typeface="Arial" panose="020B0604020202020204" pitchFamily="34" charset="0"/>
              </a:rPr>
              <a:t> </a:t>
            </a:r>
            <a:endParaRPr lang="en-US" sz="1400" b="1" dirty="0"/>
          </a:p>
        </p:txBody>
      </p:sp>
      <p:pic>
        <p:nvPicPr>
          <p:cNvPr id="1026" name="Picture 2" descr="enlightened">
            <a:extLst>
              <a:ext uri="{FF2B5EF4-FFF2-40B4-BE49-F238E27FC236}">
                <a16:creationId xmlns:a16="http://schemas.microsoft.com/office/drawing/2014/main" id="{A3D1E76E-B4A8-0E85-7D29-D1149F93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 y="-236538"/>
            <a:ext cx="219075" cy="21907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ine 5">
            <a:extLst>
              <a:ext uri="{FF2B5EF4-FFF2-40B4-BE49-F238E27FC236}">
                <a16:creationId xmlns:a16="http://schemas.microsoft.com/office/drawing/2014/main" id="{5477283F-5932-0BF1-E91C-59103D594CDA}"/>
              </a:ext>
            </a:extLst>
          </p:cNvPr>
          <p:cNvPicPr>
            <a:picLocks noChangeAspect="1"/>
          </p:cNvPicPr>
          <p:nvPr/>
        </p:nvPicPr>
        <p:blipFill>
          <a:blip r:embed="rId3"/>
          <a:stretch>
            <a:fillRect/>
          </a:stretch>
        </p:blipFill>
        <p:spPr>
          <a:xfrm>
            <a:off x="396875" y="907583"/>
            <a:ext cx="7013576" cy="512108"/>
          </a:xfrm>
          <a:prstGeom prst="rect">
            <a:avLst/>
          </a:prstGeom>
        </p:spPr>
      </p:pic>
      <p:pic>
        <p:nvPicPr>
          <p:cNvPr id="10" name="Substituent conținut 9">
            <a:extLst>
              <a:ext uri="{FF2B5EF4-FFF2-40B4-BE49-F238E27FC236}">
                <a16:creationId xmlns:a16="http://schemas.microsoft.com/office/drawing/2014/main" id="{DB36CB35-BDCF-589F-836D-C78BE20BBC46}"/>
              </a:ext>
            </a:extLst>
          </p:cNvPr>
          <p:cNvPicPr>
            <a:picLocks noGrp="1" noChangeAspect="1"/>
          </p:cNvPicPr>
          <p:nvPr>
            <p:ph sz="half" idx="2"/>
          </p:nvPr>
        </p:nvPicPr>
        <p:blipFill>
          <a:blip r:embed="rId4"/>
          <a:stretch>
            <a:fillRect/>
          </a:stretch>
        </p:blipFill>
        <p:spPr>
          <a:xfrm>
            <a:off x="5105400" y="1546225"/>
            <a:ext cx="3810000" cy="2857500"/>
          </a:xfrm>
        </p:spPr>
      </p:pic>
    </p:spTree>
    <p:extLst>
      <p:ext uri="{BB962C8B-B14F-4D97-AF65-F5344CB8AC3E}">
        <p14:creationId xmlns:p14="http://schemas.microsoft.com/office/powerpoint/2010/main" val="990228010"/>
      </p:ext>
    </p:extLst>
  </p:cSld>
  <p:clrMapOvr>
    <a:masterClrMapping/>
  </p:clrMapOvr>
</p:sld>
</file>

<file path=ppt/theme/theme1.xml><?xml version="1.0" encoding="utf-8"?>
<a:theme xmlns:a="http://schemas.openxmlformats.org/drawingml/2006/main" name="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16.9-Template_12.7.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D151F96F061741A5FFA95FBD74E297" ma:contentTypeVersion="17" ma:contentTypeDescription="Create a new document." ma:contentTypeScope="" ma:versionID="cafb8b1625eeea5ee362eef93b8f64e6">
  <xsd:schema xmlns:xsd="http://www.w3.org/2001/XMLSchema" xmlns:xs="http://www.w3.org/2001/XMLSchema" xmlns:p="http://schemas.microsoft.com/office/2006/metadata/properties" xmlns:ns2="7eb5a371-8493-4c79-a723-d46448af42cd" xmlns:ns3="91a2165f-0250-4d09-bd94-8bcf7a965c66" xmlns:ns4="9fd014b9-7515-4303-a08e-09df14380390" targetNamespace="http://schemas.microsoft.com/office/2006/metadata/properties" ma:root="true" ma:fieldsID="575f644f10720d28c22dc58258a47d3a" ns2:_="" ns3:_="" ns4:_="">
    <xsd:import namespace="7eb5a371-8493-4c79-a723-d46448af42cd"/>
    <xsd:import namespace="91a2165f-0250-4d09-bd94-8bcf7a965c66"/>
    <xsd:import namespace="9fd014b9-7515-4303-a08e-09df143803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5a371-8493-4c79-a723-d46448af42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7af5af0-9897-4793-b7e9-89496c0660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a2165f-0250-4d09-bd94-8bcf7a965c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d014b9-7515-4303-a08e-09df14380390"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d3f60a5-c36c-4abc-9eeb-b88d7dac2b0c}" ma:internalName="TaxCatchAll" ma:showField="CatchAllData" ma:web="91a2165f-0250-4d09-bd94-8bcf7a965c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fd014b9-7515-4303-a08e-09df14380390" xsi:nil="true"/>
    <lcf76f155ced4ddcb4097134ff3c332f xmlns="7eb5a371-8493-4c79-a723-d46448af42c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AA6622-89D2-4D97-BCDA-B3EB50861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b5a371-8493-4c79-a723-d46448af42cd"/>
    <ds:schemaRef ds:uri="91a2165f-0250-4d09-bd94-8bcf7a965c66"/>
    <ds:schemaRef ds:uri="9fd014b9-7515-4303-a08e-09df143803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09697C8-B418-4F19-A390-A35FC6C5201D}">
  <ds:schemaRef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7eb5a371-8493-4c79-a723-d46448af42cd"/>
    <ds:schemaRef ds:uri="http://www.w3.org/XML/1998/namespace"/>
    <ds:schemaRef ds:uri="9fd014b9-7515-4303-a08e-09df14380390"/>
    <ds:schemaRef ds:uri="91a2165f-0250-4d09-bd94-8bcf7a965c66"/>
    <ds:schemaRef ds:uri="http://purl.org/dc/terms/"/>
  </ds:schemaRefs>
</ds:datastoreItem>
</file>

<file path=customXml/itemProps3.xml><?xml version="1.0" encoding="utf-8"?>
<ds:datastoreItem xmlns:ds="http://schemas.openxmlformats.org/officeDocument/2006/customXml" ds:itemID="{52A0B8C0-E0EE-4894-8D90-53E7B9CA0C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43262</TotalTime>
  <Words>5736</Words>
  <Application>Microsoft Office PowerPoint</Application>
  <PresentationFormat>Custom</PresentationFormat>
  <Paragraphs>649</Paragraphs>
  <Slides>56</Slides>
  <Notes>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56</vt:i4>
      </vt:variant>
    </vt:vector>
  </HeadingPairs>
  <TitlesOfParts>
    <vt:vector size="66" baseType="lpstr">
      <vt:lpstr>Arial</vt:lpstr>
      <vt:lpstr>Calibri</vt:lpstr>
      <vt:lpstr>Calibri Light</vt:lpstr>
      <vt:lpstr>Gill Sans MT</vt:lpstr>
      <vt:lpstr>Source Sans Pro</vt:lpstr>
      <vt:lpstr>Times New Roman</vt:lpstr>
      <vt:lpstr>Wingdings</vt:lpstr>
      <vt:lpstr>16.9-Template_12.7.2016</vt:lpstr>
      <vt:lpstr>1_16.9-Template_12.7.2016</vt:lpstr>
      <vt:lpstr>Custom Design</vt:lpstr>
      <vt:lpstr>Evaluarea și monitorizarea rezultatelor de implementare a Planului de dezvoltare strategică a Judecătoriei Model Ungheni în perioada ianuarie - decembrie 2024</vt:lpstr>
      <vt:lpstr>OBIECTIVELE ȘEDINȚEI</vt:lpstr>
      <vt:lpstr>Prezentarea și evaluarea rezultatelor implementării Planului de dezvoltare strategică a Judecătoriei  Model Ungheni</vt:lpstr>
      <vt:lpstr>Direcția strategică 1:Management și administrare judiciară   Obiectivul strategic 1.1: Reducerea volumului de muncă și a sarcinii per judecător</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1.2: Creșterea performanței judecătoriei </vt:lpstr>
      <vt:lpstr>Direcția strategică 1: Management și administrare judiciară   Obiectivul strategic 1.3: Dezvoltarea serviciilor online în cadrul judecătoriei </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Judecătoria Ungheni a atenționat justițiabililor că, în conformitate cu prevederile art. 2 alin. (1) din Legea taxei de stat nr. 213 din 31 iulie 2023, taxa de timbru este o sumă de bani care se percepe, o singură dată, de la persoanele fizice și juridice pentru intentarea unui proces judiciar civil, de contencios administrativ, precum și pentru fiecare contestație împotriva deciziei agentului constatator asupra cauzei contravenționale atât în primă instanță, cât și în căile de atac. Reieșind din aceste prevederi, instanța de judecată a precizat că, în situația în care se dispune refuzul în primire, restituirea, scoaterea de pe rol a cererii/contestației înaintate, la depunerea repetată a acesteia, se achită o nouă taxă de timbru în mărime de 200 lei și se prezintă dovada în acest sens.</vt:lpstr>
      <vt:lpstr>PowerPoint Presentation</vt:lpstr>
      <vt:lpstr>PowerPoint Presentation</vt:lpstr>
      <vt:lpstr>PowerPoint Presentation</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2.1: Creșterea accesului publicului și mass-media la informația despre activitatea judecătoriei</vt:lpstr>
      <vt:lpstr>Direcția strategică 2: Accesibilitatea judecătoriei și informarea justițiabililor Obiectivul strategic 2.2: Consolidarea accesului grupurilor vulnerabile la sediul judecătoriei</vt:lpstr>
      <vt:lpstr>Direcția strategică 2: Accesibilitatea judecătoriei și informarea justițiabililor Obiectivul strategic 2.2: Consolidarea accesului grupurilor vulnerabile la sediul judecătoriei</vt:lpstr>
      <vt:lpstr>Direcția strategică 3: Dezvoltarea profesională și motivarea angajaților Obiectivul strategic 3.1: Creșterea gradului de satisfacție a personalului și a judecătorilor la locul de muncă  </vt:lpstr>
      <vt:lpstr>Direcția strategică 3: Dezvoltarea profesională și motivarea angajaților Obiectivul strategic 3.1: Creșterea gradului de satisfacție a personalului și a judecătorilor la locul de muncă  </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Direcția strategică 3: Dezvoltarea profesională și motivarea angajaților Obiectivul strategic 3.2: Asigurarea accesului judecătorilor și angajaților la oportunități extinse de dezvoltare profesională continuă</vt:lpstr>
      <vt:lpstr>PLANUL DE DEZVOLTARE STRATEGICĂ AL JUDECĂTORIEI UNGHENI PENTRU ANII 2023-2027</vt:lpstr>
      <vt:lpstr>PowerPoint Presentation</vt:lpstr>
      <vt:lpstr>PowerPoint Presentation</vt:lpstr>
      <vt:lpstr>PowerPoint Presentation</vt:lpstr>
      <vt:lpstr>PowerPoint Presentation</vt:lpstr>
      <vt:lpstr>PowerPoint Presentation</vt:lpstr>
      <vt:lpstr>ACȚIUNI PRIORITARE IANUARIE – DECEMBRIE 2025 Plan dezvoltare strategică</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COVER OPTION TITLE GOES HERE CAN  RUN THREE LINES</dc:title>
  <dc:creator>USAID</dc:creator>
  <cp:lastModifiedBy>Svetlana Comanda</cp:lastModifiedBy>
  <cp:revision>830</cp:revision>
  <cp:lastPrinted>2024-11-01T09:01:40Z</cp:lastPrinted>
  <dcterms:created xsi:type="dcterms:W3CDTF">2017-03-16T17:43:27Z</dcterms:created>
  <dcterms:modified xsi:type="dcterms:W3CDTF">2025-02-03T07:37:51Z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0x01010069D151F96F061741A5FFA95FBD74E297</vt:lpwstr>
  </property>
  <property fmtid="{D5CDD505-2E9C-101B-9397-08002B2CF9AE}" pid="3" name="MediaServiceImageTags">
    <vt:lpwstr/>
  </property>
</Properties>
</file>