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9" r:id="rId5"/>
    <p:sldMasterId id="2147483794" r:id="rId6"/>
    <p:sldMasterId id="2147483807" r:id="rId7"/>
  </p:sldMasterIdLst>
  <p:notesMasterIdLst>
    <p:notesMasterId r:id="rId62"/>
  </p:notesMasterIdLst>
  <p:handoutMasterIdLst>
    <p:handoutMasterId r:id="rId63"/>
  </p:handoutMasterIdLst>
  <p:sldIdLst>
    <p:sldId id="359" r:id="rId8"/>
    <p:sldId id="324" r:id="rId9"/>
    <p:sldId id="325" r:id="rId10"/>
    <p:sldId id="4144" r:id="rId11"/>
    <p:sldId id="4195" r:id="rId12"/>
    <p:sldId id="4174" r:id="rId13"/>
    <p:sldId id="4145" r:id="rId14"/>
    <p:sldId id="4182" r:id="rId15"/>
    <p:sldId id="4183" r:id="rId16"/>
    <p:sldId id="4196" r:id="rId17"/>
    <p:sldId id="4178" r:id="rId18"/>
    <p:sldId id="4194" r:id="rId19"/>
    <p:sldId id="4118" r:id="rId20"/>
    <p:sldId id="446" r:id="rId21"/>
    <p:sldId id="4227" r:id="rId22"/>
    <p:sldId id="4228" r:id="rId23"/>
    <p:sldId id="4217" r:id="rId24"/>
    <p:sldId id="4184" r:id="rId25"/>
    <p:sldId id="4186" r:id="rId26"/>
    <p:sldId id="4197" r:id="rId27"/>
    <p:sldId id="4218" r:id="rId28"/>
    <p:sldId id="4202" r:id="rId29"/>
    <p:sldId id="4200" r:id="rId30"/>
    <p:sldId id="4219" r:id="rId31"/>
    <p:sldId id="4220" r:id="rId32"/>
    <p:sldId id="4188" r:id="rId33"/>
    <p:sldId id="4221" r:id="rId34"/>
    <p:sldId id="4222" r:id="rId35"/>
    <p:sldId id="4223" r:id="rId36"/>
    <p:sldId id="4224" r:id="rId37"/>
    <p:sldId id="4225" r:id="rId38"/>
    <p:sldId id="4226" r:id="rId39"/>
    <p:sldId id="4205" r:id="rId40"/>
    <p:sldId id="4149" r:id="rId41"/>
    <p:sldId id="4132" r:id="rId42"/>
    <p:sldId id="4133" r:id="rId43"/>
    <p:sldId id="4162" r:id="rId44"/>
    <p:sldId id="4163" r:id="rId45"/>
    <p:sldId id="4164" r:id="rId46"/>
    <p:sldId id="4165" r:id="rId47"/>
    <p:sldId id="4166" r:id="rId48"/>
    <p:sldId id="4167" r:id="rId49"/>
    <p:sldId id="4168" r:id="rId50"/>
    <p:sldId id="4190" r:id="rId51"/>
    <p:sldId id="4207" r:id="rId52"/>
    <p:sldId id="4208" r:id="rId53"/>
    <p:sldId id="4212" r:id="rId54"/>
    <p:sldId id="4213" r:id="rId55"/>
    <p:sldId id="4142" r:id="rId56"/>
    <p:sldId id="4143" r:id="rId57"/>
    <p:sldId id="4159" r:id="rId58"/>
    <p:sldId id="4160" r:id="rId59"/>
    <p:sldId id="4214" r:id="rId60"/>
    <p:sldId id="480" r:id="rId61"/>
  </p:sldIdLst>
  <p:sldSz cx="9144000" cy="51847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B7F4F3-C5A1-4ECB-BC4D-C6E54C061472}">
          <p14:sldIdLst>
            <p14:sldId id="359"/>
            <p14:sldId id="324"/>
            <p14:sldId id="325"/>
          </p14:sldIdLst>
        </p14:section>
        <p14:section name="Untitled Section" id="{14A2415E-A890-4E1A-BEF1-BDF4AD7FA45D}">
          <p14:sldIdLst>
            <p14:sldId id="4144"/>
            <p14:sldId id="4195"/>
            <p14:sldId id="4174"/>
            <p14:sldId id="4145"/>
            <p14:sldId id="4182"/>
            <p14:sldId id="4183"/>
            <p14:sldId id="4196"/>
            <p14:sldId id="4178"/>
            <p14:sldId id="4194"/>
            <p14:sldId id="4118"/>
            <p14:sldId id="446"/>
            <p14:sldId id="4227"/>
            <p14:sldId id="4228"/>
            <p14:sldId id="4217"/>
            <p14:sldId id="4184"/>
            <p14:sldId id="4186"/>
            <p14:sldId id="4197"/>
            <p14:sldId id="4218"/>
            <p14:sldId id="4202"/>
            <p14:sldId id="4200"/>
            <p14:sldId id="4219"/>
            <p14:sldId id="4220"/>
            <p14:sldId id="4188"/>
            <p14:sldId id="4221"/>
            <p14:sldId id="4222"/>
            <p14:sldId id="4223"/>
            <p14:sldId id="4224"/>
            <p14:sldId id="4225"/>
            <p14:sldId id="4226"/>
            <p14:sldId id="4205"/>
            <p14:sldId id="4149"/>
            <p14:sldId id="4132"/>
            <p14:sldId id="4133"/>
            <p14:sldId id="4162"/>
            <p14:sldId id="4163"/>
            <p14:sldId id="4164"/>
            <p14:sldId id="4165"/>
            <p14:sldId id="4166"/>
            <p14:sldId id="4167"/>
            <p14:sldId id="4168"/>
            <p14:sldId id="4190"/>
            <p14:sldId id="4207"/>
            <p14:sldId id="4208"/>
            <p14:sldId id="4212"/>
            <p14:sldId id="4213"/>
            <p14:sldId id="4142"/>
            <p14:sldId id="4143"/>
            <p14:sldId id="4159"/>
            <p14:sldId id="4160"/>
            <p14:sldId id="4214"/>
            <p14:sldId id="480"/>
          </p14:sldIdLst>
        </p14:section>
      </p14:sectionLst>
    </p:ext>
    <p:ext uri="{EFAFB233-063F-42B5-8137-9DF3F51BA10A}">
      <p15:sldGuideLst xmlns:p15="http://schemas.microsoft.com/office/powerpoint/2012/main">
        <p15:guide id="1" orient="horz" pos="1633"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FB3"/>
    <a:srgbClr val="E7E7E5"/>
    <a:srgbClr val="8D8D8D"/>
    <a:srgbClr val="FFFFFF"/>
    <a:srgbClr val="CFCDC9"/>
    <a:srgbClr val="6C6463"/>
    <a:srgbClr val="651D32"/>
    <a:srgbClr val="0067B9"/>
    <a:srgbClr val="002F6C"/>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92FDE-39A3-451B-1E16-70ADBDEB781E}" v="90" dt="2023-11-01T15:48:01.428"/>
    <p1510:client id="{828A07E7-D049-E6D5-BCAE-F50B74EDC70B}" v="15" dt="2023-11-01T13:39:42.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2991" autoAdjust="0"/>
  </p:normalViewPr>
  <p:slideViewPr>
    <p:cSldViewPr snapToGrid="0" snapToObjects="1">
      <p:cViewPr varScale="1">
        <p:scale>
          <a:sx n="150" d="100"/>
          <a:sy n="150" d="100"/>
        </p:scale>
        <p:origin x="516" y="120"/>
      </p:cViewPr>
      <p:guideLst>
        <p:guide orient="horz" pos="1633"/>
        <p:guide pos="28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Arcusa" userId="5f5970b8-ced3-42a1-a690-9108e80206b7" providerId="ADAL" clId="{D64254AB-6214-482B-AD16-3E4E1A08F01F}"/>
    <pc:docChg chg="undo redo custSel addSld delSld modSld modSection">
      <pc:chgData name="Denis Arcusa" userId="5f5970b8-ced3-42a1-a690-9108e80206b7" providerId="ADAL" clId="{D64254AB-6214-482B-AD16-3E4E1A08F01F}" dt="2023-11-02T08:56:24.366" v="519" actId="13926"/>
      <pc:docMkLst>
        <pc:docMk/>
      </pc:docMkLst>
      <pc:sldChg chg="modSp mod">
        <pc:chgData name="Denis Arcusa" userId="5f5970b8-ced3-42a1-a690-9108e80206b7" providerId="ADAL" clId="{D64254AB-6214-482B-AD16-3E4E1A08F01F}" dt="2023-11-01T09:57:11.265" v="44" actId="6549"/>
        <pc:sldMkLst>
          <pc:docMk/>
          <pc:sldMk cId="1512415350" sldId="359"/>
        </pc:sldMkLst>
        <pc:spChg chg="mod">
          <ac:chgData name="Denis Arcusa" userId="5f5970b8-ced3-42a1-a690-9108e80206b7" providerId="ADAL" clId="{D64254AB-6214-482B-AD16-3E4E1A08F01F}" dt="2023-11-01T09:57:11.265" v="44" actId="6549"/>
          <ac:spMkLst>
            <pc:docMk/>
            <pc:sldMk cId="1512415350" sldId="359"/>
            <ac:spMk id="2" creationId="{10AEB27C-8F20-1E40-AB8D-935D89D8B9E8}"/>
          </ac:spMkLst>
        </pc:spChg>
        <pc:spChg chg="mod">
          <ac:chgData name="Denis Arcusa" userId="5f5970b8-ced3-42a1-a690-9108e80206b7" providerId="ADAL" clId="{D64254AB-6214-482B-AD16-3E4E1A08F01F}" dt="2023-11-01T09:54:24.106" v="6" actId="2711"/>
          <ac:spMkLst>
            <pc:docMk/>
            <pc:sldMk cId="1512415350" sldId="359"/>
            <ac:spMk id="4" creationId="{A73CA42B-B507-8344-A1BD-A9EAB61E810C}"/>
          </ac:spMkLst>
        </pc:spChg>
        <pc:spChg chg="mod">
          <ac:chgData name="Denis Arcusa" userId="5f5970b8-ced3-42a1-a690-9108e80206b7" providerId="ADAL" clId="{D64254AB-6214-482B-AD16-3E4E1A08F01F}" dt="2023-11-01T09:56:12.199" v="43" actId="255"/>
          <ac:spMkLst>
            <pc:docMk/>
            <pc:sldMk cId="1512415350" sldId="359"/>
            <ac:spMk id="5" creationId="{34BAB75B-0540-A444-9190-7D0722FC6DD7}"/>
          </ac:spMkLst>
        </pc:spChg>
        <pc:spChg chg="mod">
          <ac:chgData name="Denis Arcusa" userId="5f5970b8-ced3-42a1-a690-9108e80206b7" providerId="ADAL" clId="{D64254AB-6214-482B-AD16-3E4E1A08F01F}" dt="2023-11-01T09:55:02.064" v="25" actId="20577"/>
          <ac:spMkLst>
            <pc:docMk/>
            <pc:sldMk cId="1512415350" sldId="359"/>
            <ac:spMk id="9" creationId="{51D5FA94-597E-4C56-AB32-31AA0A628D03}"/>
          </ac:spMkLst>
        </pc:spChg>
      </pc:sldChg>
      <pc:sldChg chg="delSp modSp del mod">
        <pc:chgData name="Denis Arcusa" userId="5f5970b8-ced3-42a1-a690-9108e80206b7" providerId="ADAL" clId="{D64254AB-6214-482B-AD16-3E4E1A08F01F}" dt="2023-11-01T09:55:10.005" v="26" actId="47"/>
        <pc:sldMkLst>
          <pc:docMk/>
          <pc:sldMk cId="1135969874" sldId="4101"/>
        </pc:sldMkLst>
        <pc:spChg chg="del mod">
          <ac:chgData name="Denis Arcusa" userId="5f5970b8-ced3-42a1-a690-9108e80206b7" providerId="ADAL" clId="{D64254AB-6214-482B-AD16-3E4E1A08F01F}" dt="2023-11-01T09:52:25.301" v="3"/>
          <ac:spMkLst>
            <pc:docMk/>
            <pc:sldMk cId="1135969874" sldId="4101"/>
            <ac:spMk id="19" creationId="{5BC4AFE7-5BE4-755B-4F19-D504C42BE560}"/>
          </ac:spMkLst>
        </pc:spChg>
      </pc:sldChg>
      <pc:sldChg chg="modSp mod">
        <pc:chgData name="Denis Arcusa" userId="5f5970b8-ced3-42a1-a690-9108e80206b7" providerId="ADAL" clId="{D64254AB-6214-482B-AD16-3E4E1A08F01F}" dt="2023-11-01T15:59:17.480" v="518" actId="14100"/>
        <pc:sldMkLst>
          <pc:docMk/>
          <pc:sldMk cId="1129953990" sldId="4142"/>
        </pc:sldMkLst>
        <pc:graphicFrameChg chg="modGraphic">
          <ac:chgData name="Denis Arcusa" userId="5f5970b8-ced3-42a1-a690-9108e80206b7" providerId="ADAL" clId="{D64254AB-6214-482B-AD16-3E4E1A08F01F}" dt="2023-11-01T15:59:17.480" v="518" actId="14100"/>
          <ac:graphicFrameMkLst>
            <pc:docMk/>
            <pc:sldMk cId="1129953990" sldId="4142"/>
            <ac:graphicFrameMk id="15" creationId="{E250E402-B3E5-404F-A6D5-C12C41F562BE}"/>
          </ac:graphicFrameMkLst>
        </pc:graphicFrameChg>
      </pc:sldChg>
      <pc:sldChg chg="modSp mod">
        <pc:chgData name="Denis Arcusa" userId="5f5970b8-ced3-42a1-a690-9108e80206b7" providerId="ADAL" clId="{D64254AB-6214-482B-AD16-3E4E1A08F01F}" dt="2023-11-01T15:56:19.399" v="516" actId="1076"/>
        <pc:sldMkLst>
          <pc:docMk/>
          <pc:sldMk cId="4041604982" sldId="4144"/>
        </pc:sldMkLst>
        <pc:spChg chg="mod">
          <ac:chgData name="Denis Arcusa" userId="5f5970b8-ced3-42a1-a690-9108e80206b7" providerId="ADAL" clId="{D64254AB-6214-482B-AD16-3E4E1A08F01F}" dt="2023-11-01T09:55:40.147" v="32" actId="15"/>
          <ac:spMkLst>
            <pc:docMk/>
            <pc:sldMk cId="4041604982" sldId="4144"/>
            <ac:spMk id="2" creationId="{4FE72A61-6365-0A80-5C34-C476CDF3C1D2}"/>
          </ac:spMkLst>
        </pc:spChg>
        <pc:picChg chg="mod">
          <ac:chgData name="Denis Arcusa" userId="5f5970b8-ced3-42a1-a690-9108e80206b7" providerId="ADAL" clId="{D64254AB-6214-482B-AD16-3E4E1A08F01F}" dt="2023-11-01T15:56:19.399" v="516" actId="1076"/>
          <ac:picMkLst>
            <pc:docMk/>
            <pc:sldMk cId="4041604982" sldId="4144"/>
            <ac:picMk id="7" creationId="{3B7D6A9B-7451-157E-9B89-F45BB98F0C31}"/>
          </ac:picMkLst>
        </pc:picChg>
      </pc:sldChg>
      <pc:sldChg chg="modSp mod">
        <pc:chgData name="Denis Arcusa" userId="5f5970b8-ced3-42a1-a690-9108e80206b7" providerId="ADAL" clId="{D64254AB-6214-482B-AD16-3E4E1A08F01F}" dt="2023-11-01T12:38:18.708" v="503" actId="20577"/>
        <pc:sldMkLst>
          <pc:docMk/>
          <pc:sldMk cId="3996439380" sldId="4145"/>
        </pc:sldMkLst>
        <pc:spChg chg="mod">
          <ac:chgData name="Denis Arcusa" userId="5f5970b8-ced3-42a1-a690-9108e80206b7" providerId="ADAL" clId="{D64254AB-6214-482B-AD16-3E4E1A08F01F}" dt="2023-11-01T12:38:18.708" v="503" actId="20577"/>
          <ac:spMkLst>
            <pc:docMk/>
            <pc:sldMk cId="3996439380" sldId="4145"/>
            <ac:spMk id="2" creationId="{583B8A8B-32E4-A880-9DCC-23D128BA9168}"/>
          </ac:spMkLst>
        </pc:spChg>
        <pc:spChg chg="mod">
          <ac:chgData name="Denis Arcusa" userId="5f5970b8-ced3-42a1-a690-9108e80206b7" providerId="ADAL" clId="{D64254AB-6214-482B-AD16-3E4E1A08F01F}" dt="2023-11-01T10:10:52.233" v="165" actId="255"/>
          <ac:spMkLst>
            <pc:docMk/>
            <pc:sldMk cId="3996439380" sldId="4145"/>
            <ac:spMk id="6" creationId="{1CD1F896-1020-15D4-2A3C-29DBBADE007B}"/>
          </ac:spMkLst>
        </pc:spChg>
      </pc:sldChg>
      <pc:sldChg chg="modSp del mod">
        <pc:chgData name="Denis Arcusa" userId="5f5970b8-ced3-42a1-a690-9108e80206b7" providerId="ADAL" clId="{D64254AB-6214-482B-AD16-3E4E1A08F01F}" dt="2023-11-01T11:57:53.924" v="248" actId="47"/>
        <pc:sldMkLst>
          <pc:docMk/>
          <pc:sldMk cId="2048655341" sldId="4151"/>
        </pc:sldMkLst>
        <pc:spChg chg="mod">
          <ac:chgData name="Denis Arcusa" userId="5f5970b8-ced3-42a1-a690-9108e80206b7" providerId="ADAL" clId="{D64254AB-6214-482B-AD16-3E4E1A08F01F}" dt="2023-11-01T11:55:30.146" v="239" actId="20577"/>
          <ac:spMkLst>
            <pc:docMk/>
            <pc:sldMk cId="2048655341" sldId="4151"/>
            <ac:spMk id="2" creationId="{C988127B-51E5-0B0A-E005-389CA9256B9A}"/>
          </ac:spMkLst>
        </pc:spChg>
        <pc:spChg chg="mod">
          <ac:chgData name="Denis Arcusa" userId="5f5970b8-ced3-42a1-a690-9108e80206b7" providerId="ADAL" clId="{D64254AB-6214-482B-AD16-3E4E1A08F01F}" dt="2023-11-01T11:51:46.790" v="184" actId="20577"/>
          <ac:spMkLst>
            <pc:docMk/>
            <pc:sldMk cId="2048655341" sldId="4151"/>
            <ac:spMk id="6" creationId="{AD2133C5-4BD9-65C7-DC06-1F2166AF10E0}"/>
          </ac:spMkLst>
        </pc:spChg>
      </pc:sldChg>
      <pc:sldChg chg="del">
        <pc:chgData name="Denis Arcusa" userId="5f5970b8-ced3-42a1-a690-9108e80206b7" providerId="ADAL" clId="{D64254AB-6214-482B-AD16-3E4E1A08F01F}" dt="2023-11-01T11:58:07.255" v="250" actId="47"/>
        <pc:sldMkLst>
          <pc:docMk/>
          <pc:sldMk cId="2148795704" sldId="4158"/>
        </pc:sldMkLst>
      </pc:sldChg>
      <pc:sldChg chg="modSp mod">
        <pc:chgData name="Denis Arcusa" userId="5f5970b8-ced3-42a1-a690-9108e80206b7" providerId="ADAL" clId="{D64254AB-6214-482B-AD16-3E4E1A08F01F}" dt="2023-11-01T12:44:47.209" v="513" actId="20577"/>
        <pc:sldMkLst>
          <pc:docMk/>
          <pc:sldMk cId="3052092047" sldId="4172"/>
        </pc:sldMkLst>
        <pc:spChg chg="mod">
          <ac:chgData name="Denis Arcusa" userId="5f5970b8-ced3-42a1-a690-9108e80206b7" providerId="ADAL" clId="{D64254AB-6214-482B-AD16-3E4E1A08F01F}" dt="2023-11-01T12:44:47.209" v="513" actId="20577"/>
          <ac:spMkLst>
            <pc:docMk/>
            <pc:sldMk cId="3052092047" sldId="4172"/>
            <ac:spMk id="5" creationId="{676C3AD5-3CA5-EC67-F231-4599A0B196A9}"/>
          </ac:spMkLst>
        </pc:spChg>
      </pc:sldChg>
      <pc:sldChg chg="modSp mod">
        <pc:chgData name="Denis Arcusa" userId="5f5970b8-ced3-42a1-a690-9108e80206b7" providerId="ADAL" clId="{D64254AB-6214-482B-AD16-3E4E1A08F01F}" dt="2023-11-02T08:56:24.366" v="519" actId="13926"/>
        <pc:sldMkLst>
          <pc:docMk/>
          <pc:sldMk cId="2193658041" sldId="4173"/>
        </pc:sldMkLst>
        <pc:spChg chg="mod">
          <ac:chgData name="Denis Arcusa" userId="5f5970b8-ced3-42a1-a690-9108e80206b7" providerId="ADAL" clId="{D64254AB-6214-482B-AD16-3E4E1A08F01F}" dt="2023-11-02T08:56:24.366" v="519" actId="13926"/>
          <ac:spMkLst>
            <pc:docMk/>
            <pc:sldMk cId="2193658041" sldId="4173"/>
            <ac:spMk id="5" creationId="{676C3AD5-3CA5-EC67-F231-4599A0B196A9}"/>
          </ac:spMkLst>
        </pc:spChg>
      </pc:sldChg>
      <pc:sldChg chg="modSp mod">
        <pc:chgData name="Denis Arcusa" userId="5f5970b8-ced3-42a1-a690-9108e80206b7" providerId="ADAL" clId="{D64254AB-6214-482B-AD16-3E4E1A08F01F}" dt="2023-11-01T12:18:00.839" v="436" actId="113"/>
        <pc:sldMkLst>
          <pc:docMk/>
          <pc:sldMk cId="1858788226" sldId="4174"/>
        </pc:sldMkLst>
        <pc:spChg chg="mod">
          <ac:chgData name="Denis Arcusa" userId="5f5970b8-ced3-42a1-a690-9108e80206b7" providerId="ADAL" clId="{D64254AB-6214-482B-AD16-3E4E1A08F01F}" dt="2023-11-01T12:18:00.839" v="436" actId="113"/>
          <ac:spMkLst>
            <pc:docMk/>
            <pc:sldMk cId="1858788226" sldId="4174"/>
            <ac:spMk id="2" creationId="{4FE72A61-6365-0A80-5C34-C476CDF3C1D2}"/>
          </ac:spMkLst>
        </pc:spChg>
        <pc:spChg chg="mod">
          <ac:chgData name="Denis Arcusa" userId="5f5970b8-ced3-42a1-a690-9108e80206b7" providerId="ADAL" clId="{D64254AB-6214-482B-AD16-3E4E1A08F01F}" dt="2023-11-01T09:58:02.431" v="53" actId="255"/>
          <ac:spMkLst>
            <pc:docMk/>
            <pc:sldMk cId="1858788226" sldId="4174"/>
            <ac:spMk id="6" creationId="{D9FC288F-6045-3C92-5B44-72FAF3BB03E3}"/>
          </ac:spMkLst>
        </pc:spChg>
      </pc:sldChg>
      <pc:sldChg chg="modSp mod">
        <pc:chgData name="Denis Arcusa" userId="5f5970b8-ced3-42a1-a690-9108e80206b7" providerId="ADAL" clId="{D64254AB-6214-482B-AD16-3E4E1A08F01F}" dt="2023-11-01T11:51:28.286" v="183" actId="20577"/>
        <pc:sldMkLst>
          <pc:docMk/>
          <pc:sldMk cId="2647174020" sldId="4175"/>
        </pc:sldMkLst>
        <pc:spChg chg="mod">
          <ac:chgData name="Denis Arcusa" userId="5f5970b8-ced3-42a1-a690-9108e80206b7" providerId="ADAL" clId="{D64254AB-6214-482B-AD16-3E4E1A08F01F}" dt="2023-11-01T11:51:28.286" v="183" actId="20577"/>
          <ac:spMkLst>
            <pc:docMk/>
            <pc:sldMk cId="2647174020" sldId="4175"/>
            <ac:spMk id="2" creationId="{583B8A8B-32E4-A880-9DCC-23D128BA9168}"/>
          </ac:spMkLst>
        </pc:spChg>
        <pc:spChg chg="mod">
          <ac:chgData name="Denis Arcusa" userId="5f5970b8-ced3-42a1-a690-9108e80206b7" providerId="ADAL" clId="{D64254AB-6214-482B-AD16-3E4E1A08F01F}" dt="2023-11-01T10:17:48.944" v="175" actId="20577"/>
          <ac:spMkLst>
            <pc:docMk/>
            <pc:sldMk cId="2647174020" sldId="4175"/>
            <ac:spMk id="6" creationId="{1CD1F896-1020-15D4-2A3C-29DBBADE007B}"/>
          </ac:spMkLst>
        </pc:spChg>
      </pc:sldChg>
      <pc:sldChg chg="modSp mod">
        <pc:chgData name="Denis Arcusa" userId="5f5970b8-ced3-42a1-a690-9108e80206b7" providerId="ADAL" clId="{D64254AB-6214-482B-AD16-3E4E1A08F01F}" dt="2023-11-01T12:19:02.261" v="444" actId="2711"/>
        <pc:sldMkLst>
          <pc:docMk/>
          <pc:sldMk cId="2019010583" sldId="4177"/>
        </pc:sldMkLst>
        <pc:spChg chg="mod">
          <ac:chgData name="Denis Arcusa" userId="5f5970b8-ced3-42a1-a690-9108e80206b7" providerId="ADAL" clId="{D64254AB-6214-482B-AD16-3E4E1A08F01F}" dt="2023-11-01T12:19:02.261" v="444" actId="2711"/>
          <ac:spMkLst>
            <pc:docMk/>
            <pc:sldMk cId="2019010583" sldId="4177"/>
            <ac:spMk id="2" creationId="{C9B9E664-9E69-42D4-56AB-58D70671B784}"/>
          </ac:spMkLst>
        </pc:spChg>
        <pc:spChg chg="mod">
          <ac:chgData name="Denis Arcusa" userId="5f5970b8-ced3-42a1-a690-9108e80206b7" providerId="ADAL" clId="{D64254AB-6214-482B-AD16-3E4E1A08F01F}" dt="2023-11-01T11:59:40.066" v="258" actId="20577"/>
          <ac:spMkLst>
            <pc:docMk/>
            <pc:sldMk cId="2019010583" sldId="4177"/>
            <ac:spMk id="6" creationId="{F3A6FFEC-6BDD-BD3A-FC2D-351987B515DA}"/>
          </ac:spMkLst>
        </pc:spChg>
      </pc:sldChg>
      <pc:sldChg chg="modSp mod">
        <pc:chgData name="Denis Arcusa" userId="5f5970b8-ced3-42a1-a690-9108e80206b7" providerId="ADAL" clId="{D64254AB-6214-482B-AD16-3E4E1A08F01F}" dt="2023-11-01T12:40:21.063" v="504" actId="20577"/>
        <pc:sldMkLst>
          <pc:docMk/>
          <pc:sldMk cId="2685571207" sldId="4178"/>
        </pc:sldMkLst>
        <pc:spChg chg="mod">
          <ac:chgData name="Denis Arcusa" userId="5f5970b8-ced3-42a1-a690-9108e80206b7" providerId="ADAL" clId="{D64254AB-6214-482B-AD16-3E4E1A08F01F}" dt="2023-11-01T12:40:21.063" v="504" actId="20577"/>
          <ac:spMkLst>
            <pc:docMk/>
            <pc:sldMk cId="2685571207" sldId="4178"/>
            <ac:spMk id="2" creationId="{C988127B-51E5-0B0A-E005-389CA9256B9A}"/>
          </ac:spMkLst>
        </pc:spChg>
        <pc:spChg chg="mod">
          <ac:chgData name="Denis Arcusa" userId="5f5970b8-ced3-42a1-a690-9108e80206b7" providerId="ADAL" clId="{D64254AB-6214-482B-AD16-3E4E1A08F01F}" dt="2023-11-01T11:55:47.522" v="240" actId="20577"/>
          <ac:spMkLst>
            <pc:docMk/>
            <pc:sldMk cId="2685571207" sldId="4178"/>
            <ac:spMk id="6" creationId="{AD2133C5-4BD9-65C7-DC06-1F2166AF10E0}"/>
          </ac:spMkLst>
        </pc:spChg>
      </pc:sldChg>
      <pc:sldChg chg="modSp mod">
        <pc:chgData name="Denis Arcusa" userId="5f5970b8-ced3-42a1-a690-9108e80206b7" providerId="ADAL" clId="{D64254AB-6214-482B-AD16-3E4E1A08F01F}" dt="2023-11-01T11:56:50.565" v="247" actId="20577"/>
        <pc:sldMkLst>
          <pc:docMk/>
          <pc:sldMk cId="1443108979" sldId="4179"/>
        </pc:sldMkLst>
        <pc:spChg chg="mod">
          <ac:chgData name="Denis Arcusa" userId="5f5970b8-ced3-42a1-a690-9108e80206b7" providerId="ADAL" clId="{D64254AB-6214-482B-AD16-3E4E1A08F01F}" dt="2023-11-01T11:56:50.565" v="247" actId="20577"/>
          <ac:spMkLst>
            <pc:docMk/>
            <pc:sldMk cId="1443108979" sldId="4179"/>
            <ac:spMk id="2" creationId="{C988127B-51E5-0B0A-E005-389CA9256B9A}"/>
          </ac:spMkLst>
        </pc:spChg>
      </pc:sldChg>
      <pc:sldChg chg="modSp mod">
        <pc:chgData name="Denis Arcusa" userId="5f5970b8-ced3-42a1-a690-9108e80206b7" providerId="ADAL" clId="{D64254AB-6214-482B-AD16-3E4E1A08F01F}" dt="2023-11-01T12:18:39.311" v="443" actId="20577"/>
        <pc:sldMkLst>
          <pc:docMk/>
          <pc:sldMk cId="1437893167" sldId="4180"/>
        </pc:sldMkLst>
        <pc:spChg chg="mod">
          <ac:chgData name="Denis Arcusa" userId="5f5970b8-ced3-42a1-a690-9108e80206b7" providerId="ADAL" clId="{D64254AB-6214-482B-AD16-3E4E1A08F01F}" dt="2023-11-01T12:18:39.311" v="443" actId="20577"/>
          <ac:spMkLst>
            <pc:docMk/>
            <pc:sldMk cId="1437893167" sldId="4180"/>
            <ac:spMk id="2" creationId="{4FE72A61-6365-0A80-5C34-C476CDF3C1D2}"/>
          </ac:spMkLst>
        </pc:spChg>
      </pc:sldChg>
      <pc:sldChg chg="modSp add del mod">
        <pc:chgData name="Denis Arcusa" userId="5f5970b8-ced3-42a1-a690-9108e80206b7" providerId="ADAL" clId="{D64254AB-6214-482B-AD16-3E4E1A08F01F}" dt="2023-11-01T11:57:56.374" v="249" actId="47"/>
        <pc:sldMkLst>
          <pc:docMk/>
          <pc:sldMk cId="2228603530" sldId="4181"/>
        </pc:sldMkLst>
        <pc:spChg chg="mod">
          <ac:chgData name="Denis Arcusa" userId="5f5970b8-ced3-42a1-a690-9108e80206b7" providerId="ADAL" clId="{D64254AB-6214-482B-AD16-3E4E1A08F01F}" dt="2023-11-01T11:54:24.877" v="216" actId="6549"/>
          <ac:spMkLst>
            <pc:docMk/>
            <pc:sldMk cId="2228603530" sldId="4181"/>
            <ac:spMk id="2" creationId="{C988127B-51E5-0B0A-E005-389CA9256B9A}"/>
          </ac:spMkLst>
        </pc:spChg>
      </pc:sldChg>
      <pc:sldMasterChg chg="delSldLayout">
        <pc:chgData name="Denis Arcusa" userId="5f5970b8-ced3-42a1-a690-9108e80206b7" providerId="ADAL" clId="{D64254AB-6214-482B-AD16-3E4E1A08F01F}" dt="2023-11-01T09:55:10.005" v="26" actId="47"/>
        <pc:sldMasterMkLst>
          <pc:docMk/>
          <pc:sldMasterMk cId="2464003531" sldId="2147483759"/>
        </pc:sldMasterMkLst>
        <pc:sldLayoutChg chg="del">
          <pc:chgData name="Denis Arcusa" userId="5f5970b8-ced3-42a1-a690-9108e80206b7" providerId="ADAL" clId="{D64254AB-6214-482B-AD16-3E4E1A08F01F}" dt="2023-11-01T09:55:10.005" v="26" actId="47"/>
          <pc:sldLayoutMkLst>
            <pc:docMk/>
            <pc:sldMasterMk cId="2464003531" sldId="2147483759"/>
            <pc:sldLayoutMk cId="2835064841" sldId="2147483792"/>
          </pc:sldLayoutMkLst>
        </pc:sldLayoutChg>
      </pc:sldMasterChg>
    </pc:docChg>
  </pc:docChgLst>
  <pc:docChgLst>
    <pc:chgData name="Valeria Plamadeala" userId="S::vplamadeala@dexisonline.com::5ca10f28-3ae6-4710-a808-e1b9f2f119b9" providerId="AD" clId="Web-{21792FDE-39A3-451B-1E16-70ADBDEB781E}"/>
    <pc:docChg chg="modSld">
      <pc:chgData name="Valeria Plamadeala" userId="S::vplamadeala@dexisonline.com::5ca10f28-3ae6-4710-a808-e1b9f2f119b9" providerId="AD" clId="Web-{21792FDE-39A3-451B-1E16-70ADBDEB781E}" dt="2023-11-01T15:48:01.428" v="27" actId="1076"/>
      <pc:docMkLst>
        <pc:docMk/>
      </pc:docMkLst>
      <pc:sldChg chg="modSp">
        <pc:chgData name="Valeria Plamadeala" userId="S::vplamadeala@dexisonline.com::5ca10f28-3ae6-4710-a808-e1b9f2f119b9" providerId="AD" clId="Web-{21792FDE-39A3-451B-1E16-70ADBDEB781E}" dt="2023-11-01T15:48:01.428" v="27" actId="1076"/>
        <pc:sldMkLst>
          <pc:docMk/>
          <pc:sldMk cId="1129953990" sldId="4142"/>
        </pc:sldMkLst>
        <pc:graphicFrameChg chg="mod modGraphic">
          <ac:chgData name="Valeria Plamadeala" userId="S::vplamadeala@dexisonline.com::5ca10f28-3ae6-4710-a808-e1b9f2f119b9" providerId="AD" clId="Web-{21792FDE-39A3-451B-1E16-70ADBDEB781E}" dt="2023-11-01T15:48:01.428" v="27" actId="1076"/>
          <ac:graphicFrameMkLst>
            <pc:docMk/>
            <pc:sldMk cId="1129953990" sldId="4142"/>
            <ac:graphicFrameMk id="15" creationId="{E250E402-B3E5-404F-A6D5-C12C41F562BE}"/>
          </ac:graphicFrameMkLst>
        </pc:graphicFrameChg>
      </pc:sldChg>
      <pc:sldChg chg="modSp">
        <pc:chgData name="Valeria Plamadeala" userId="S::vplamadeala@dexisonline.com::5ca10f28-3ae6-4710-a808-e1b9f2f119b9" providerId="AD" clId="Web-{21792FDE-39A3-451B-1E16-70ADBDEB781E}" dt="2023-11-01T15:42:02.446" v="2"/>
        <pc:sldMkLst>
          <pc:docMk/>
          <pc:sldMk cId="759905" sldId="4159"/>
        </pc:sldMkLst>
        <pc:graphicFrameChg chg="modGraphic">
          <ac:chgData name="Valeria Plamadeala" userId="S::vplamadeala@dexisonline.com::5ca10f28-3ae6-4710-a808-e1b9f2f119b9" providerId="AD" clId="Web-{21792FDE-39A3-451B-1E16-70ADBDEB781E}" dt="2023-11-01T15:42:02.446" v="2"/>
          <ac:graphicFrameMkLst>
            <pc:docMk/>
            <pc:sldMk cId="759905" sldId="4159"/>
            <ac:graphicFrameMk id="10" creationId="{52D596DB-CA40-23D9-4110-F365F5B38F6C}"/>
          </ac:graphicFrameMkLst>
        </pc:graphicFrameChg>
      </pc:sldChg>
    </pc:docChg>
  </pc:docChgLst>
  <pc:docChgLst>
    <pc:chgData name="Valeria Plamadeala" userId="S::vplamadeala@dexisonline.com::5ca10f28-3ae6-4710-a808-e1b9f2f119b9" providerId="AD" clId="Web-{4C1450C0-E055-A994-0AB9-1EF4A3AE4232}"/>
    <pc:docChg chg="addSld modSld modSection">
      <pc:chgData name="Valeria Plamadeala" userId="S::vplamadeala@dexisonline.com::5ca10f28-3ae6-4710-a808-e1b9f2f119b9" providerId="AD" clId="Web-{4C1450C0-E055-A994-0AB9-1EF4A3AE4232}" dt="2023-10-30T09:40:28.502" v="58" actId="20577"/>
      <pc:docMkLst>
        <pc:docMk/>
      </pc:docMkLst>
      <pc:sldChg chg="modSp">
        <pc:chgData name="Valeria Plamadeala" userId="S::vplamadeala@dexisonline.com::5ca10f28-3ae6-4710-a808-e1b9f2f119b9" providerId="AD" clId="Web-{4C1450C0-E055-A994-0AB9-1EF4A3AE4232}" dt="2023-10-30T09:34:37.682" v="31" actId="20577"/>
        <pc:sldMkLst>
          <pc:docMk/>
          <pc:sldMk cId="4041604982" sldId="4144"/>
        </pc:sldMkLst>
        <pc:spChg chg="mod">
          <ac:chgData name="Valeria Plamadeala" userId="S::vplamadeala@dexisonline.com::5ca10f28-3ae6-4710-a808-e1b9f2f119b9" providerId="AD" clId="Web-{4C1450C0-E055-A994-0AB9-1EF4A3AE4232}" dt="2023-10-30T09:34:37.682" v="31" actId="20577"/>
          <ac:spMkLst>
            <pc:docMk/>
            <pc:sldMk cId="4041604982" sldId="4144"/>
            <ac:spMk id="2" creationId="{4FE72A61-6365-0A80-5C34-C476CDF3C1D2}"/>
          </ac:spMkLst>
        </pc:spChg>
      </pc:sldChg>
      <pc:sldChg chg="modSp">
        <pc:chgData name="Valeria Plamadeala" userId="S::vplamadeala@dexisonline.com::5ca10f28-3ae6-4710-a808-e1b9f2f119b9" providerId="AD" clId="Web-{4C1450C0-E055-A994-0AB9-1EF4A3AE4232}" dt="2023-10-30T09:40:28.502" v="58" actId="20577"/>
        <pc:sldMkLst>
          <pc:docMk/>
          <pc:sldMk cId="3052092047" sldId="4172"/>
        </pc:sldMkLst>
        <pc:spChg chg="mod">
          <ac:chgData name="Valeria Plamadeala" userId="S::vplamadeala@dexisonline.com::5ca10f28-3ae6-4710-a808-e1b9f2f119b9" providerId="AD" clId="Web-{4C1450C0-E055-A994-0AB9-1EF4A3AE4232}" dt="2023-10-30T09:40:28.502" v="58" actId="20577"/>
          <ac:spMkLst>
            <pc:docMk/>
            <pc:sldMk cId="3052092047" sldId="4172"/>
            <ac:spMk id="5" creationId="{676C3AD5-3CA5-EC67-F231-4599A0B196A9}"/>
          </ac:spMkLst>
        </pc:spChg>
      </pc:sldChg>
      <pc:sldChg chg="modSp">
        <pc:chgData name="Valeria Plamadeala" userId="S::vplamadeala@dexisonline.com::5ca10f28-3ae6-4710-a808-e1b9f2f119b9" providerId="AD" clId="Web-{4C1450C0-E055-A994-0AB9-1EF4A3AE4232}" dt="2023-10-30T09:38:56.781" v="54" actId="20577"/>
        <pc:sldMkLst>
          <pc:docMk/>
          <pc:sldMk cId="2193658041" sldId="4173"/>
        </pc:sldMkLst>
        <pc:spChg chg="mod">
          <ac:chgData name="Valeria Plamadeala" userId="S::vplamadeala@dexisonline.com::5ca10f28-3ae6-4710-a808-e1b9f2f119b9" providerId="AD" clId="Web-{4C1450C0-E055-A994-0AB9-1EF4A3AE4232}" dt="2023-10-30T09:38:56.781" v="54" actId="20577"/>
          <ac:spMkLst>
            <pc:docMk/>
            <pc:sldMk cId="2193658041" sldId="4173"/>
            <ac:spMk id="5" creationId="{676C3AD5-3CA5-EC67-F231-4599A0B196A9}"/>
          </ac:spMkLst>
        </pc:spChg>
      </pc:sldChg>
      <pc:sldChg chg="modSp">
        <pc:chgData name="Valeria Plamadeala" userId="S::vplamadeala@dexisonline.com::5ca10f28-3ae6-4710-a808-e1b9f2f119b9" providerId="AD" clId="Web-{4C1450C0-E055-A994-0AB9-1EF4A3AE4232}" dt="2023-10-30T09:36:24.012" v="42" actId="20577"/>
        <pc:sldMkLst>
          <pc:docMk/>
          <pc:sldMk cId="1858788226" sldId="4174"/>
        </pc:sldMkLst>
        <pc:spChg chg="mod">
          <ac:chgData name="Valeria Plamadeala" userId="S::vplamadeala@dexisonline.com::5ca10f28-3ae6-4710-a808-e1b9f2f119b9" providerId="AD" clId="Web-{4C1450C0-E055-A994-0AB9-1EF4A3AE4232}" dt="2023-10-30T09:36:24.012" v="42" actId="20577"/>
          <ac:spMkLst>
            <pc:docMk/>
            <pc:sldMk cId="1858788226" sldId="4174"/>
            <ac:spMk id="2" creationId="{4FE72A61-6365-0A80-5C34-C476CDF3C1D2}"/>
          </ac:spMkLst>
        </pc:spChg>
      </pc:sldChg>
      <pc:sldChg chg="modSp">
        <pc:chgData name="Valeria Plamadeala" userId="S::vplamadeala@dexisonline.com::5ca10f28-3ae6-4710-a808-e1b9f2f119b9" providerId="AD" clId="Web-{4C1450C0-E055-A994-0AB9-1EF4A3AE4232}" dt="2023-10-30T09:37:34.279" v="52" actId="14100"/>
        <pc:sldMkLst>
          <pc:docMk/>
          <pc:sldMk cId="2647174020" sldId="4175"/>
        </pc:sldMkLst>
        <pc:spChg chg="mod">
          <ac:chgData name="Valeria Plamadeala" userId="S::vplamadeala@dexisonline.com::5ca10f28-3ae6-4710-a808-e1b9f2f119b9" providerId="AD" clId="Web-{4C1450C0-E055-A994-0AB9-1EF4A3AE4232}" dt="2023-10-30T09:37:34.279" v="52" actId="14100"/>
          <ac:spMkLst>
            <pc:docMk/>
            <pc:sldMk cId="2647174020" sldId="4175"/>
            <ac:spMk id="2" creationId="{583B8A8B-32E4-A880-9DCC-23D128BA9168}"/>
          </ac:spMkLst>
        </pc:spChg>
      </pc:sldChg>
      <pc:sldChg chg="modSp add replId">
        <pc:chgData name="Valeria Plamadeala" userId="S::vplamadeala@dexisonline.com::5ca10f28-3ae6-4710-a808-e1b9f2f119b9" providerId="AD" clId="Web-{4C1450C0-E055-A994-0AB9-1EF4A3AE4232}" dt="2023-10-30T09:37:04.576" v="51" actId="20577"/>
        <pc:sldMkLst>
          <pc:docMk/>
          <pc:sldMk cId="1437893167" sldId="4180"/>
        </pc:sldMkLst>
        <pc:spChg chg="mod">
          <ac:chgData name="Valeria Plamadeala" userId="S::vplamadeala@dexisonline.com::5ca10f28-3ae6-4710-a808-e1b9f2f119b9" providerId="AD" clId="Web-{4C1450C0-E055-A994-0AB9-1EF4A3AE4232}" dt="2023-10-30T09:37:04.576" v="51" actId="20577"/>
          <ac:spMkLst>
            <pc:docMk/>
            <pc:sldMk cId="1437893167" sldId="4180"/>
            <ac:spMk id="2" creationId="{4FE72A61-6365-0A80-5C34-C476CDF3C1D2}"/>
          </ac:spMkLst>
        </pc:spChg>
      </pc:sldChg>
    </pc:docChg>
  </pc:docChgLst>
  <pc:docChgLst>
    <pc:chgData name="Valeria Plamadeala" userId="S::vplamadeala@dexisonline.com::5ca10f28-3ae6-4710-a808-e1b9f2f119b9" providerId="AD" clId="Web-{828A07E7-D049-E6D5-BCAE-F50B74EDC70B}"/>
    <pc:docChg chg="modSld">
      <pc:chgData name="Valeria Plamadeala" userId="S::vplamadeala@dexisonline.com::5ca10f28-3ae6-4710-a808-e1b9f2f119b9" providerId="AD" clId="Web-{828A07E7-D049-E6D5-BCAE-F50B74EDC70B}" dt="2023-11-01T13:39:42.300" v="15" actId="20577"/>
      <pc:docMkLst>
        <pc:docMk/>
      </pc:docMkLst>
      <pc:sldChg chg="modSp">
        <pc:chgData name="Valeria Plamadeala" userId="S::vplamadeala@dexisonline.com::5ca10f28-3ae6-4710-a808-e1b9f2f119b9" providerId="AD" clId="Web-{828A07E7-D049-E6D5-BCAE-F50B74EDC70B}" dt="2023-11-01T13:39:42.300" v="15" actId="20577"/>
        <pc:sldMkLst>
          <pc:docMk/>
          <pc:sldMk cId="3996439380" sldId="4145"/>
        </pc:sldMkLst>
        <pc:spChg chg="mod">
          <ac:chgData name="Valeria Plamadeala" userId="S::vplamadeala@dexisonline.com::5ca10f28-3ae6-4710-a808-e1b9f2f119b9" providerId="AD" clId="Web-{828A07E7-D049-E6D5-BCAE-F50B74EDC70B}" dt="2023-11-01T13:39:42.300" v="15" actId="20577"/>
          <ac:spMkLst>
            <pc:docMk/>
            <pc:sldMk cId="3996439380" sldId="4145"/>
            <ac:spMk id="2" creationId="{583B8A8B-32E4-A880-9DCC-23D128BA91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C64D9E48-5E7F-D24C-87D5-695B18367D24}" type="datetimeFigureOut">
              <a:rPr lang="en-US" smtClean="0"/>
              <a:t>1/16/2025</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86357CE-B3EB-1B4A-84E5-C1E2DF427ABD}" type="datetimeFigureOut">
              <a:rPr lang="en-US" smtClean="0"/>
              <a:t>1/16/2025</a:t>
            </a:fld>
            <a:endParaRPr lang="en-US"/>
          </a:p>
        </p:txBody>
      </p:sp>
      <p:sp>
        <p:nvSpPr>
          <p:cNvPr id="4" name="Slide Image Placeholder 3"/>
          <p:cNvSpPr>
            <a:spLocks noGrp="1" noRot="1" noChangeAspect="1"/>
          </p:cNvSpPr>
          <p:nvPr>
            <p:ph type="sldImg" idx="2"/>
          </p:nvPr>
        </p:nvSpPr>
        <p:spPr>
          <a:xfrm>
            <a:off x="104775" y="739775"/>
            <a:ext cx="65262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ro-MD"/>
              <a:t>Calculul acțiunilor: realizate în anul 2021 și 2022 </a:t>
            </a:r>
            <a:endParaRPr lang="ru-MD"/>
          </a:p>
        </p:txBody>
      </p:sp>
      <p:sp>
        <p:nvSpPr>
          <p:cNvPr id="4" name="Substituent număr diapozitiv 3"/>
          <p:cNvSpPr>
            <a:spLocks noGrp="1"/>
          </p:cNvSpPr>
          <p:nvPr>
            <p:ph type="sldNum" sz="quarter" idx="5"/>
          </p:nvPr>
        </p:nvSpPr>
        <p:spPr/>
        <p:txBody>
          <a:bodyPr/>
          <a:lstStyle/>
          <a:p>
            <a:fld id="{824A558B-E4E9-A94A-B9C1-029E46A76ABA}" type="slidenum">
              <a:rPr lang="en-US" smtClean="0"/>
              <a:t>54</a:t>
            </a:fld>
            <a:endParaRPr lang="en-US"/>
          </a:p>
        </p:txBody>
      </p:sp>
    </p:spTree>
    <p:extLst>
      <p:ext uri="{BB962C8B-B14F-4D97-AF65-F5344CB8AC3E}">
        <p14:creationId xmlns:p14="http://schemas.microsoft.com/office/powerpoint/2010/main" val="368508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1" y="153988"/>
            <a:ext cx="8839200"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94BE6F61-BFD2-1C46-B333-1A14B328DEC8}" type="datetime1">
              <a:rPr lang="en-US" smtClean="0"/>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C63DA0A2-A4AA-EA40-B5C3-AA6C4A3A6E0E}"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D81208C8-F133-4E9F-BA57-0F4E38A3569E}"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270743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47AA379-7796-44F3-9321-3BE2F9B958D5}"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99292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DA8698F1-B160-4D6B-BD9B-DF327F22743C}"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2692796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4B70402-E7EF-46EC-9E02-29432D0A14B2}"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57921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236D71D9-008B-4FD7-B04F-B287014B55B3}" type="datetime1">
              <a:rPr lang="en-US" smtClean="0"/>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9760326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7ED748F-A8F8-4597-8A7C-11FD8AE557EF}"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180699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91741A8D-CAFF-49B5-9546-50D3CC20DEED}"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392888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14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4B442AE-B013-8648-A7CC-6CBF24268C23}"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23C88AD-649E-3E4E-9C00-F8B585DCF751}"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95787867-7E8D-5548-AF86-7DABE3942157}"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89436196-7028-B342-A3AA-3FEBFB3E29B4}" type="datetime1">
              <a:rPr lang="en-US" smtClean="0"/>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D1AE1DE4-267B-0149-A773-8DC9FE924579}"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AEA5F33E-63D8-B248-90CE-1598BA5241DD}"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BEF4E09-BECB-D842-8714-4F6D99218255}" type="datetime1">
              <a:rPr lang="en-US" smtClean="0"/>
              <a:t>1/16/2025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5B27DFC4-840F-4547-AE3C-773400A76BD5}"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40663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25BEADE6-79A4-C243-8827-800CFB443D55}" type="datetime1">
              <a:rPr lang="en-US" smtClean="0"/>
              <a:t>1/16/2025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4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1801B27-58A5-3C4C-A510-336F32010548}"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4FCD72A-4E51-6E4A-B45D-B87D1B83163C}"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C190158-54EF-8E48-B4E5-B3B8E66B4050}"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CE6E4D30-59AC-244E-A65A-A388CAB1E0C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ED838423-2E71-D144-B04A-7C473F5387BA}"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B83BAC48-80A5-1842-86D2-F9F2208306BF}"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655B826-8391-7F41-9BB0-7398F74C32F3}"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362119D-46E8-8841-B710-BBDF442EDA79}"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424D1438-B03E-314E-9633-683F3F7B2CE6}"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71BCBEC-F517-2B45-BC55-E11E9867F522}" type="datetime1">
              <a:rPr lang="en-US" smtClean="0"/>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DC96304-8D6B-AA4D-BC58-441F7CE6FF22}" type="datetime1">
              <a:rPr lang="en-US" smtClean="0"/>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a:extLst>
              <a:ext uri="{FF2B5EF4-FFF2-40B4-BE49-F238E27FC236}">
                <a16:creationId xmlns:a16="http://schemas.microsoft.com/office/drawing/2014/main" id="{DAAB593E-5C0E-2A7B-AC3D-43DE1717EBF5}"/>
              </a:ext>
            </a:extLst>
          </p:cNvPr>
          <p:cNvPicPr>
            <a:picLocks noChangeAspect="1"/>
          </p:cNvPicPr>
          <p:nvPr userDrawn="1"/>
        </p:nvPicPr>
        <p:blipFill>
          <a:blip r:embed="rId2"/>
          <a:stretch>
            <a:fillRect/>
          </a:stretch>
        </p:blipFill>
        <p:spPr>
          <a:xfrm>
            <a:off x="152401" y="2592387"/>
            <a:ext cx="8839200" cy="2440594"/>
          </a:xfrm>
          <a:prstGeom prst="rect">
            <a:avLst/>
          </a:prstGeom>
        </p:spPr>
      </p:pic>
    </p:spTree>
    <p:extLst>
      <p:ext uri="{BB962C8B-B14F-4D97-AF65-F5344CB8AC3E}">
        <p14:creationId xmlns:p14="http://schemas.microsoft.com/office/powerpoint/2010/main" val="207235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B3412D66-7FC5-5B4B-AC08-813C05A72D57}" type="datetime1">
              <a:rPr lang="en-US" smtClean="0"/>
              <a:t>1/16/2025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2671731-52BA-5B40-A782-3204A7F8ACFF}"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84FBFE78-741B-D54C-8A80-4C6BF351F1D9}"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1" y="153988"/>
            <a:ext cx="8839199"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4016915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155499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1/16/2025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353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9388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597463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146285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511454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63328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6B2C6E5-FD71-0348-98A6-18EEFEEC5C35}" type="datetime1">
              <a:rPr lang="en-US" smtClean="0"/>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35639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432684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64908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102450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885155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07731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775437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776206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1/16/2025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169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1856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B0A6E98C-416E-AC4F-B548-FC0EB092CC1C}"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1/16/2025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988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644226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9888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01551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descr="A picture containing text, metalware, gear&#10;&#10;Description automatically generated">
            <a:extLst>
              <a:ext uri="{FF2B5EF4-FFF2-40B4-BE49-F238E27FC236}">
                <a16:creationId xmlns:a16="http://schemas.microsoft.com/office/drawing/2014/main" id="{1D915408-EB00-30AF-B2D5-74248FACBD10}"/>
              </a:ext>
            </a:extLst>
          </p:cNvPr>
          <p:cNvPicPr>
            <a:picLocks noChangeAspect="1"/>
          </p:cNvPicPr>
          <p:nvPr userDrawn="1"/>
        </p:nvPicPr>
        <p:blipFill>
          <a:blip r:embed="rId2"/>
          <a:stretch>
            <a:fillRect/>
          </a:stretch>
        </p:blipFill>
        <p:spPr>
          <a:xfrm>
            <a:off x="152399" y="2592385"/>
            <a:ext cx="8839200" cy="2440596"/>
          </a:xfrm>
          <a:prstGeom prst="rect">
            <a:avLst/>
          </a:prstGeom>
        </p:spPr>
      </p:pic>
    </p:spTree>
    <p:extLst>
      <p:ext uri="{BB962C8B-B14F-4D97-AF65-F5344CB8AC3E}">
        <p14:creationId xmlns:p14="http://schemas.microsoft.com/office/powerpoint/2010/main" val="4028223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64275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870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1/16/2025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31589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5261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1787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45063A1-27C1-5447-A2EF-82A9EC106839}"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32037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74560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83694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96E4-6936-7C7D-75C7-6F640AC1FD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3B116-A553-D734-166E-03FC309464A5}"/>
              </a:ext>
            </a:extLst>
          </p:cNvPr>
          <p:cNvSpPr>
            <a:spLocks noGrp="1"/>
          </p:cNvSpPr>
          <p:nvPr>
            <p:ph type="dt" sz="half" idx="10"/>
          </p:nvPr>
        </p:nvSpPr>
        <p:spPr/>
        <p:txBody>
          <a:bodyPr/>
          <a:lstStyle/>
          <a:p>
            <a:fld id="{7C017F59-29DA-6F48-B92A-5AD511CC2D63}" type="datetime1">
              <a:rPr lang="en-US" smtClean="0"/>
              <a:pPr/>
              <a:t>1/16/2025</a:t>
            </a:fld>
            <a:endParaRPr lang="en-US"/>
          </a:p>
        </p:txBody>
      </p:sp>
      <p:sp>
        <p:nvSpPr>
          <p:cNvPr id="4" name="Footer Placeholder 3">
            <a:extLst>
              <a:ext uri="{FF2B5EF4-FFF2-40B4-BE49-F238E27FC236}">
                <a16:creationId xmlns:a16="http://schemas.microsoft.com/office/drawing/2014/main" id="{4077E399-6B0E-A6CB-0101-8DA5C3191592}"/>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9E164642-991F-B909-560C-95E36F63379C}"/>
              </a:ext>
            </a:extLst>
          </p:cNvPr>
          <p:cNvSpPr>
            <a:spLocks noGrp="1"/>
          </p:cNvSpPr>
          <p:nvPr>
            <p:ph type="sldNum" sz="quarter" idx="12"/>
          </p:nvPr>
        </p:nvSpPr>
        <p:spPr/>
        <p:txBody>
          <a:bodyPr/>
          <a:lstStyle/>
          <a:p>
            <a:fld id="{42782948-4DBE-204D-AB9E-B65E067054AE}" type="slidenum">
              <a:rPr lang="en-US" smtClean="0"/>
              <a:pPr/>
              <a:t>‹#›</a:t>
            </a:fld>
            <a:endParaRPr lang="en-US"/>
          </a:p>
        </p:txBody>
      </p:sp>
    </p:spTree>
    <p:extLst>
      <p:ext uri="{BB962C8B-B14F-4D97-AF65-F5344CB8AC3E}">
        <p14:creationId xmlns:p14="http://schemas.microsoft.com/office/powerpoint/2010/main" val="1658598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act Info">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1/16/2025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8" y="4149111"/>
            <a:ext cx="1803773" cy="701668"/>
          </a:xfrm>
          <a:prstGeom prst="rect">
            <a:avLst/>
          </a:prstGeom>
          <a:effectLst/>
        </p:spPr>
      </p:pic>
    </p:spTree>
    <p:extLst>
      <p:ext uri="{BB962C8B-B14F-4D97-AF65-F5344CB8AC3E}">
        <p14:creationId xmlns:p14="http://schemas.microsoft.com/office/powerpoint/2010/main" val="720127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285C-7E21-AFBC-F083-3B145CBD74F1}"/>
              </a:ext>
            </a:extLst>
          </p:cNvPr>
          <p:cNvSpPr>
            <a:spLocks noGrp="1"/>
          </p:cNvSpPr>
          <p:nvPr>
            <p:ph type="ctrTitle"/>
          </p:nvPr>
        </p:nvSpPr>
        <p:spPr>
          <a:xfrm>
            <a:off x="1143001" y="849315"/>
            <a:ext cx="6858000" cy="18049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8894D-A743-F62F-2008-7495C655B43E}"/>
              </a:ext>
            </a:extLst>
          </p:cNvPr>
          <p:cNvSpPr>
            <a:spLocks noGrp="1"/>
          </p:cNvSpPr>
          <p:nvPr>
            <p:ph type="subTitle" idx="1"/>
          </p:nvPr>
        </p:nvSpPr>
        <p:spPr>
          <a:xfrm>
            <a:off x="1143001" y="2722565"/>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D2BE6-FDC7-4556-FB7C-F05FD04F6AEE}"/>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C83E0A4D-DA09-0047-9175-E1116A81E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90A2-2A06-9FD7-21E2-F05A26A78C94}"/>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21040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134B-5A19-3083-1173-4C0BBA535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BB680-D189-E8EC-52DC-DA93F099A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DD29F-402F-54BB-96D8-FC3B2BA9BE75}"/>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7D8E19B1-3DA1-2A77-99D2-3110DFD9A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84DB4-A3A1-72C9-919C-81DBBD3D7F3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124387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BFC-5501-6449-C73F-9784C775AE2E}"/>
              </a:ext>
            </a:extLst>
          </p:cNvPr>
          <p:cNvSpPr>
            <a:spLocks noGrp="1"/>
          </p:cNvSpPr>
          <p:nvPr>
            <p:ph type="title"/>
          </p:nvPr>
        </p:nvSpPr>
        <p:spPr>
          <a:xfrm>
            <a:off x="623888" y="1292227"/>
            <a:ext cx="7886700" cy="21574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9E008-3946-85D0-1204-E5E802EDC5AC}"/>
              </a:ext>
            </a:extLst>
          </p:cNvPr>
          <p:cNvSpPr>
            <a:spLocks noGrp="1"/>
          </p:cNvSpPr>
          <p:nvPr>
            <p:ph type="body" idx="1"/>
          </p:nvPr>
        </p:nvSpPr>
        <p:spPr>
          <a:xfrm>
            <a:off x="623888" y="3470277"/>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0E2E5-A8B3-B94D-3144-21337D46EDB8}"/>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BD713940-0772-5DB2-2AFE-F09593D91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2133F-0906-A1B8-7F4C-DD5D926AA47B}"/>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237832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CF4-8677-A5E4-C726-E95E14C9F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234D6-87D4-E17A-2634-7EEA5265AA02}"/>
              </a:ext>
            </a:extLst>
          </p:cNvPr>
          <p:cNvSpPr>
            <a:spLocks noGrp="1"/>
          </p:cNvSpPr>
          <p:nvPr>
            <p:ph sz="half" idx="1"/>
          </p:nvPr>
        </p:nvSpPr>
        <p:spPr>
          <a:xfrm>
            <a:off x="628650"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44DD9-BA85-6807-7162-D95CAEA75132}"/>
              </a:ext>
            </a:extLst>
          </p:cNvPr>
          <p:cNvSpPr>
            <a:spLocks noGrp="1"/>
          </p:cNvSpPr>
          <p:nvPr>
            <p:ph sz="half" idx="2"/>
          </p:nvPr>
        </p:nvSpPr>
        <p:spPr>
          <a:xfrm>
            <a:off x="4648201"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8CEFE-155F-D4EF-251D-C7057A2FD207}"/>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6" name="Footer Placeholder 5">
            <a:extLst>
              <a:ext uri="{FF2B5EF4-FFF2-40B4-BE49-F238E27FC236}">
                <a16:creationId xmlns:a16="http://schemas.microsoft.com/office/drawing/2014/main" id="{DA74B83E-F1A5-0649-1577-BB8BBEFE8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A14A2-AD75-2360-1882-8E512CF132E3}"/>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78378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F5C8-27E8-13B8-1C91-C341A37971FE}"/>
              </a:ext>
            </a:extLst>
          </p:cNvPr>
          <p:cNvSpPr>
            <a:spLocks noGrp="1"/>
          </p:cNvSpPr>
          <p:nvPr>
            <p:ph type="title"/>
          </p:nvPr>
        </p:nvSpPr>
        <p:spPr>
          <a:xfrm>
            <a:off x="630238" y="276227"/>
            <a:ext cx="7886700" cy="10017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B07D6-B836-717D-89DB-49621E52F010}"/>
              </a:ext>
            </a:extLst>
          </p:cNvPr>
          <p:cNvSpPr>
            <a:spLocks noGrp="1"/>
          </p:cNvSpPr>
          <p:nvPr>
            <p:ph type="body" idx="1"/>
          </p:nvPr>
        </p:nvSpPr>
        <p:spPr>
          <a:xfrm>
            <a:off x="630239"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C8DF1-3781-6597-F875-AA5DA5A713D7}"/>
              </a:ext>
            </a:extLst>
          </p:cNvPr>
          <p:cNvSpPr>
            <a:spLocks noGrp="1"/>
          </p:cNvSpPr>
          <p:nvPr>
            <p:ph sz="half" idx="2"/>
          </p:nvPr>
        </p:nvSpPr>
        <p:spPr>
          <a:xfrm>
            <a:off x="630239" y="1893888"/>
            <a:ext cx="3868737"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71A42A-9D42-0555-AB8A-D1DB9C2934FE}"/>
              </a:ext>
            </a:extLst>
          </p:cNvPr>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0BBCC-D6A1-CEE7-0D60-522FFAE3A592}"/>
              </a:ext>
            </a:extLst>
          </p:cNvPr>
          <p:cNvSpPr>
            <a:spLocks noGrp="1"/>
          </p:cNvSpPr>
          <p:nvPr>
            <p:ph sz="quarter" idx="4"/>
          </p:nvPr>
        </p:nvSpPr>
        <p:spPr>
          <a:xfrm>
            <a:off x="4629150" y="1893888"/>
            <a:ext cx="3887788"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3E26D4-780D-B1C9-4B3C-72B00E06A4F0}"/>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8" name="Footer Placeholder 7">
            <a:extLst>
              <a:ext uri="{FF2B5EF4-FFF2-40B4-BE49-F238E27FC236}">
                <a16:creationId xmlns:a16="http://schemas.microsoft.com/office/drawing/2014/main" id="{2267E12C-ACE8-F3C6-31E4-598B7AF1F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87DE3A-73A3-8683-9D5D-BC544704CBD0}"/>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4984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830C9901-FFBD-CF40-89DC-52AC1BDC13D1}" type="datetime1">
              <a:rPr lang="en-US" smtClean="0"/>
              <a:t>1/16/2025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F40F-3312-E27C-F315-14D38059CA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1B03E-180B-0EB8-039B-47A6A9273755}"/>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4" name="Footer Placeholder 3">
            <a:extLst>
              <a:ext uri="{FF2B5EF4-FFF2-40B4-BE49-F238E27FC236}">
                <a16:creationId xmlns:a16="http://schemas.microsoft.com/office/drawing/2014/main" id="{DC82846F-EB76-0F36-64DB-7B4EF818B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9E3A9-8CCB-47FC-AA8C-299A43E0AA8D}"/>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949483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C2474E-7238-0208-49BB-5177639BADC5}"/>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3" name="Footer Placeholder 2">
            <a:extLst>
              <a:ext uri="{FF2B5EF4-FFF2-40B4-BE49-F238E27FC236}">
                <a16:creationId xmlns:a16="http://schemas.microsoft.com/office/drawing/2014/main" id="{C0546FAB-25F3-589B-C94F-EE3A04FD3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5DEE7-E7CB-E673-29CA-E2F33BF2764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803434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D7DF-9611-AB83-6591-B5E78B189420}"/>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A1A67-BE6B-F849-329C-3D1C0380A06A}"/>
              </a:ext>
            </a:extLst>
          </p:cNvPr>
          <p:cNvSpPr>
            <a:spLocks noGrp="1"/>
          </p:cNvSpPr>
          <p:nvPr>
            <p:ph idx="1"/>
          </p:nvPr>
        </p:nvSpPr>
        <p:spPr>
          <a:xfrm>
            <a:off x="3887789"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CE68A-9DFE-F087-2D65-766999BBA436}"/>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DF481-0B4F-E7E0-830B-2E2FCE751080}"/>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6" name="Footer Placeholder 5">
            <a:extLst>
              <a:ext uri="{FF2B5EF4-FFF2-40B4-BE49-F238E27FC236}">
                <a16:creationId xmlns:a16="http://schemas.microsoft.com/office/drawing/2014/main" id="{707C7FEC-AD99-BF76-7A86-6F36F2544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DBD6B-B37E-7BDC-2CAB-A641A3F663E2}"/>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617658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7BB7-29E9-3BC0-FFF9-94021D2BB241}"/>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E3F4B-9ADA-72AE-1F3B-AE2435330E6C}"/>
              </a:ext>
            </a:extLst>
          </p:cNvPr>
          <p:cNvSpPr>
            <a:spLocks noGrp="1"/>
          </p:cNvSpPr>
          <p:nvPr>
            <p:ph type="pic" idx="1"/>
          </p:nvPr>
        </p:nvSpPr>
        <p:spPr>
          <a:xfrm>
            <a:off x="3887789"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F19C1-81F4-D204-0293-74B4CCA1194E}"/>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FC725-D2AF-EA26-4BD7-299163A968B3}"/>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6" name="Footer Placeholder 5">
            <a:extLst>
              <a:ext uri="{FF2B5EF4-FFF2-40B4-BE49-F238E27FC236}">
                <a16:creationId xmlns:a16="http://schemas.microsoft.com/office/drawing/2014/main" id="{DD63761D-F0F3-A5E3-B769-D27201327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BEEC8-49A0-CC2C-2FA8-2FCB1B9397AA}"/>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098503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3DCB-098B-F6EB-97C7-2E05D26DC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5BE77-F746-9E90-569E-2ABED48490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7E3A0-3F99-9294-CA9E-99F932283ABB}"/>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B752403C-FDF0-3D3B-A108-FA660F19F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AF013-9319-10C7-E786-186624470727}"/>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069736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EA86A-E2DC-38F8-DB00-C43F6405B03A}"/>
              </a:ext>
            </a:extLst>
          </p:cNvPr>
          <p:cNvSpPr>
            <a:spLocks noGrp="1"/>
          </p:cNvSpPr>
          <p:nvPr>
            <p:ph type="title" orient="vert"/>
          </p:nvPr>
        </p:nvSpPr>
        <p:spPr>
          <a:xfrm>
            <a:off x="6543676" y="276225"/>
            <a:ext cx="1971675" cy="4394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2AB75-EB51-5B96-AE79-B7ABD3BA8622}"/>
              </a:ext>
            </a:extLst>
          </p:cNvPr>
          <p:cNvSpPr>
            <a:spLocks noGrp="1"/>
          </p:cNvSpPr>
          <p:nvPr>
            <p:ph type="body" orient="vert" idx="1"/>
          </p:nvPr>
        </p:nvSpPr>
        <p:spPr>
          <a:xfrm>
            <a:off x="628651" y="276225"/>
            <a:ext cx="5762625" cy="439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437FB-9005-251F-A73B-8F42D12A9154}"/>
              </a:ext>
            </a:extLst>
          </p:cNvPr>
          <p:cNvSpPr>
            <a:spLocks noGrp="1"/>
          </p:cNvSpPr>
          <p:nvPr>
            <p:ph type="dt" sz="half" idx="10"/>
          </p:nvPr>
        </p:nvSpPr>
        <p:spPr/>
        <p:txBody>
          <a:body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97501188-6609-856C-D142-51366E20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8383-C4F3-AAD2-F4DC-23F5940A3F68}"/>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347335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99" y="98992"/>
            <a:ext cx="8839200" cy="4978334"/>
          </a:xfrm>
          <a:prstGeom prst="rect">
            <a:avLst/>
          </a:prstGeom>
        </p:spPr>
      </p:pic>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CD63080-A45A-4C21-B2A8-403E781F8308}" type="datetime1">
              <a:rPr lang="en-US" smtClean="0"/>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799" y="2403297"/>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799" y="38210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4" name="Straight Connector 13"/>
          <p:cNvCxnSpPr/>
          <p:nvPr userDrawn="1"/>
        </p:nvCxnSpPr>
        <p:spPr>
          <a:xfrm>
            <a:off x="685800" y="3716754"/>
            <a:ext cx="320040" cy="0"/>
          </a:xfrm>
          <a:prstGeom prst="line">
            <a:avLst/>
          </a:prstGeom>
          <a:ln w="19050">
            <a:solidFill>
              <a:srgbClr val="002F6C"/>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pic>
        <p:nvPicPr>
          <p:cNvPr id="17"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21105" y="411099"/>
            <a:ext cx="1876067" cy="76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13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F560151-A6CF-4A4A-90C1-31AB575B51C4}"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29796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FEEAE05D-3C4A-486D-8E46-9CA84218C532}" type="datetime1">
              <a:rPr lang="en-US" smtClean="0"/>
              <a:t>1/16/2025</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6392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74EF105-1D68-4F0A-B5D6-2226CEC93F2F}"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516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152401" y="2577041"/>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endParaRPr lang="en-US" dirty="0"/>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F424F0A7-9A93-EF48-99DA-67580BA21AEF}" type="datetime1">
              <a:rPr lang="en-US" smtClean="0"/>
              <a:t>1/16/2025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pic>
        <p:nvPicPr>
          <p:cNvPr id="8" name="Picture 7">
            <a:extLst>
              <a:ext uri="{FF2B5EF4-FFF2-40B4-BE49-F238E27FC236}">
                <a16:creationId xmlns:a16="http://schemas.microsoft.com/office/drawing/2014/main" id="{835D933A-C41F-D342-5E48-AE7DD8EC64F0}"/>
              </a:ext>
            </a:extLst>
          </p:cNvPr>
          <p:cNvPicPr>
            <a:picLocks noChangeAspect="1"/>
          </p:cNvPicPr>
          <p:nvPr userDrawn="1"/>
        </p:nvPicPr>
        <p:blipFill>
          <a:blip r:embed="rId2"/>
          <a:stretch>
            <a:fillRect/>
          </a:stretch>
        </p:blipFill>
        <p:spPr>
          <a:xfrm>
            <a:off x="152397" y="2581422"/>
            <a:ext cx="8839201" cy="2449365"/>
          </a:xfrm>
          <a:prstGeom prst="rect">
            <a:avLst/>
          </a:prstGeom>
        </p:spPr>
      </p:pic>
    </p:spTree>
    <p:extLst>
      <p:ext uri="{BB962C8B-B14F-4D97-AF65-F5344CB8AC3E}">
        <p14:creationId xmlns:p14="http://schemas.microsoft.com/office/powerpoint/2010/main" val="2470141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1BCCFF13-3424-446C-981D-BF21121BF588}"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069754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F40E36F2-1E2A-44C6-A7C0-9C409010E74F}"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8301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9813826B-E842-4EC8-A20A-DF98552214E7}"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021241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98D57090-081F-4049-91F2-BC0539A0C06B}" type="datetime1">
              <a:rPr lang="en-US" smtClean="0"/>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495651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68AD8F8-2DAA-480D-A466-E587925C21E4}"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893923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FBBFBE88-66A2-4972-A1CA-E0023CBB5F5B}"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229219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15D1D3A-D903-4ABF-93BD-4B3E7E4C9600}"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1864712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71E63288-824B-4AB6-B0B6-51C216033356}"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417909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D0BDED20-DFB5-4CBD-81C1-26A46FFE364E}"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869454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65D00A2-EB62-4EEF-9383-EFD3CB2AC3B8}" type="datetime1">
              <a:rPr lang="en-US" smtClean="0"/>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187411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9C1A7C2-6D23-B248-8485-FF22F91A24CD}" type="datetime1">
              <a:rPr lang="en-US" smtClean="0"/>
              <a:t>1/16/2025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A751785E-3693-4A9D-8416-D5D9C9136B53}"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365753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A325627B-C4BA-4DE9-8E52-1735FF8B7CB6}"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08444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3987"/>
            <a:ext cx="8839200" cy="4876800"/>
          </a:xfrm>
          <a:prstGeom prst="rect">
            <a:avLst/>
          </a:prstGeom>
        </p:spPr>
      </p:pic>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479AE86-5678-4E6A-9346-28D36E0116CB}" type="datetime1">
              <a:rPr lang="en-US" smtClean="0"/>
              <a:t>1/16/2025</a:t>
            </a:fld>
            <a:endParaRPr lang="en-US"/>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8" name="Straight Connector 17"/>
          <p:cNvCxnSpPr/>
          <p:nvPr userDrawn="1"/>
        </p:nvCxnSpPr>
        <p:spPr>
          <a:xfrm>
            <a:off x="746760" y="2973387"/>
            <a:ext cx="320040" cy="0"/>
          </a:xfrm>
          <a:prstGeom prst="line">
            <a:avLst/>
          </a:prstGeom>
          <a:ln w="19050">
            <a:solidFill>
              <a:schemeClr val="accent1"/>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537055" y="4249178"/>
            <a:ext cx="1833536" cy="7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714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54B78B-15EB-47AC-9B0A-0F97998CD0F4}"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44576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A871077E-FEE4-4A2B-BBDC-4092CC536612}" type="datetime1">
              <a:rPr lang="en-US" smtClean="0"/>
              <a:t>1/16/2025</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361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9F954096-443C-45C2-91DF-C6D8AF6C893C}" type="datetime1">
              <a:rPr lang="en-US" smtClean="0"/>
              <a:t>1/16/2025</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13"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0959459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B1AC7172-42F6-4E8C-A4A1-874AD054BC17}"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665287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C722EE6F-FE8C-4D28-A9F2-CCF45E6B793C}" type="datetime1">
              <a:rPr lang="en-US" smtClean="0"/>
              <a:t>1/16/2025</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654462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0B5F32FF-BE82-4DD4-9D76-B4EC67DA88AF}" type="datetime1">
              <a:rPr lang="en-US" smtClean="0"/>
              <a:t>1/16/2025</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76485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3248CF6E-E4A7-478D-973C-0B53DE3CBE72}" type="datetime1">
              <a:rPr lang="en-US" smtClean="0"/>
              <a:t>1/16/2025</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6278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35D6A6E7-BE78-9043-83F0-130C475DC40E}" type="datetime1">
              <a:rPr lang="en-US" smtClean="0"/>
              <a:t>1/16/2025</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44" r:id="rId18"/>
    <p:sldLayoutId id="2147483745" r:id="rId19"/>
    <p:sldLayoutId id="2147483746" r:id="rId20"/>
    <p:sldLayoutId id="2147483747" r:id="rId21"/>
    <p:sldLayoutId id="2147483748" r:id="rId22"/>
    <p:sldLayoutId id="2147483750" r:id="rId23"/>
    <p:sldLayoutId id="2147483751" r:id="rId24"/>
    <p:sldLayoutId id="2147483752" r:id="rId25"/>
    <p:sldLayoutId id="2147483753" r:id="rId26"/>
    <p:sldLayoutId id="2147483754" r:id="rId27"/>
    <p:sldLayoutId id="2147483755" r:id="rId28"/>
    <p:sldLayoutId id="2147483749" r:id="rId29"/>
    <p:sldLayoutId id="2147483756" r:id="rId30"/>
    <p:sldLayoutId id="2147483757" r:id="rId31"/>
  </p:sldLayoutIdLst>
  <p:hf hdr="0" ft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1/16/2025</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246400353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806" r:id="rId32"/>
    <p:sldLayoutId id="2147483793" r:id="rId33"/>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65528-A834-D1D1-C319-7B24116810D9}"/>
              </a:ext>
            </a:extLst>
          </p:cNvPr>
          <p:cNvSpPr>
            <a:spLocks noGrp="1"/>
          </p:cNvSpPr>
          <p:nvPr>
            <p:ph type="title"/>
          </p:nvPr>
        </p:nvSpPr>
        <p:spPr>
          <a:xfrm>
            <a:off x="628651" y="276227"/>
            <a:ext cx="7886700" cy="10017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24982A-23E6-9ED8-814B-8FD1B91880A8}"/>
              </a:ext>
            </a:extLst>
          </p:cNvPr>
          <p:cNvSpPr>
            <a:spLocks noGrp="1"/>
          </p:cNvSpPr>
          <p:nvPr>
            <p:ph type="body" idx="1"/>
          </p:nvPr>
        </p:nvSpPr>
        <p:spPr>
          <a:xfrm>
            <a:off x="628651" y="1379540"/>
            <a:ext cx="7886700" cy="3290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5A0B-89C1-B684-27A0-E3AC17E5314C}"/>
              </a:ext>
            </a:extLst>
          </p:cNvPr>
          <p:cNvSpPr>
            <a:spLocks noGrp="1"/>
          </p:cNvSpPr>
          <p:nvPr>
            <p:ph type="dt" sz="half" idx="2"/>
          </p:nvPr>
        </p:nvSpPr>
        <p:spPr>
          <a:xfrm>
            <a:off x="628650" y="4805365"/>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53FF-81B4-4AA3-B0E8-22C3F32F9C09}" type="datetimeFigureOut">
              <a:rPr lang="en-US" smtClean="0"/>
              <a:t>1/16/2025</a:t>
            </a:fld>
            <a:endParaRPr lang="en-US"/>
          </a:p>
        </p:txBody>
      </p:sp>
      <p:sp>
        <p:nvSpPr>
          <p:cNvPr id="5" name="Footer Placeholder 4">
            <a:extLst>
              <a:ext uri="{FF2B5EF4-FFF2-40B4-BE49-F238E27FC236}">
                <a16:creationId xmlns:a16="http://schemas.microsoft.com/office/drawing/2014/main" id="{52E5E64E-6252-AB03-CDEC-F8B0E8372F56}"/>
              </a:ext>
            </a:extLst>
          </p:cNvPr>
          <p:cNvSpPr>
            <a:spLocks noGrp="1"/>
          </p:cNvSpPr>
          <p:nvPr>
            <p:ph type="ftr" sz="quarter" idx="3"/>
          </p:nvPr>
        </p:nvSpPr>
        <p:spPr>
          <a:xfrm>
            <a:off x="3028950" y="4805365"/>
            <a:ext cx="3086101"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BFB6EE-DB4B-2718-143B-001E209748B8}"/>
              </a:ext>
            </a:extLst>
          </p:cNvPr>
          <p:cNvSpPr>
            <a:spLocks noGrp="1"/>
          </p:cNvSpPr>
          <p:nvPr>
            <p:ph type="sldNum" sz="quarter" idx="4"/>
          </p:nvPr>
        </p:nvSpPr>
        <p:spPr>
          <a:xfrm>
            <a:off x="6457950" y="4805365"/>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E6C91-3749-4653-A167-46FDE4CBCF46}" type="slidenum">
              <a:rPr lang="en-US" smtClean="0"/>
              <a:t>‹#›</a:t>
            </a:fld>
            <a:endParaRPr lang="en-US"/>
          </a:p>
        </p:txBody>
      </p:sp>
    </p:spTree>
    <p:extLst>
      <p:ext uri="{BB962C8B-B14F-4D97-AF65-F5344CB8AC3E}">
        <p14:creationId xmlns:p14="http://schemas.microsoft.com/office/powerpoint/2010/main" val="16416630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F8242A7-7CBF-497E-8EB5-B6C1DEF481E9}" type="datetime1">
              <a:rPr lang="en-US" smtClean="0"/>
              <a:t>1/16/2025</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rgbClr val="FFFFFF"/>
              </a:solidFill>
              <a:latin typeface="Gill Sans MT"/>
              <a:cs typeface="Gill Sans MT"/>
            </a:endParaRPr>
          </a:p>
        </p:txBody>
      </p:sp>
    </p:spTree>
    <p:extLst>
      <p:ext uri="{BB962C8B-B14F-4D97-AF65-F5344CB8AC3E}">
        <p14:creationId xmlns:p14="http://schemas.microsoft.com/office/powerpoint/2010/main" val="42707555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Lst>
  <p:hf hdr="0" ftr="0" dt="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mpay.gov.md/" TargetMode="External"/><Relationship Id="rId2" Type="http://schemas.openxmlformats.org/officeDocument/2006/relationships/hyperlink" Target="https://www.legis.md/cautare/getResults?doc_id=138534&amp;lang=ro" TargetMode="Externa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hyperlink" Target="https://instante.justice.md/achit%C4%83-taxele-pentru-instan%C8%9Bele-de-judecat%C4%83" TargetMode="External"/><Relationship Id="rId4" Type="http://schemas.openxmlformats.org/officeDocument/2006/relationships/hyperlink" Target="https://instante.justice.m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JDUngheni?__cft__%5b0%5d=AZWN2wbEPicCxEUOos5OlY_hAGvtsiYJBMqunMaAC_xnwQemaWxt4mqNNJ7zDkXikxVaBFZcuXi2ofUw0ibUlq42_RgJMBAgQA_CDU10nLMERXzV6Xc6dGw9bbyYHYxpV2rMH_wwHMDBNI8jyghaukq6p0VrYjcSIC08c9XXIMNoxfwoZeMuuvi1j_sZnV1RDNOnSMflDZImGLwPh9_lxEzX_RaIXEALsbGtw_kDem03hg&amp;__tn__=-%5dK-R" TargetMode="External"/><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hyperlink" Target="https://jun.instante.justice.md/ro/content/modele-de-ac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7917F6-E751-F946-92F4-7AB42C9D24D6}"/>
              </a:ext>
            </a:extLst>
          </p:cNvPr>
          <p:cNvSpPr>
            <a:spLocks noGrp="1"/>
          </p:cNvSpPr>
          <p:nvPr>
            <p:ph type="sldNum" sz="quarter" idx="4"/>
          </p:nvPr>
        </p:nvSpPr>
        <p:spPr/>
        <p:txBody>
          <a:bodyPr/>
          <a:lstStyle/>
          <a:p>
            <a:fld id="{42782948-4DBE-204D-AB9E-B65E067054AE}" type="slidenum">
              <a:rPr lang="en-US" smtClean="0">
                <a:latin typeface="+mn-lt"/>
              </a:rPr>
              <a:pPr/>
              <a:t>1</a:t>
            </a:fld>
            <a:endParaRPr lang="en-US">
              <a:latin typeface="+mn-lt"/>
            </a:endParaRPr>
          </a:p>
        </p:txBody>
      </p:sp>
      <p:sp>
        <p:nvSpPr>
          <p:cNvPr id="4" name="Title 3">
            <a:extLst>
              <a:ext uri="{FF2B5EF4-FFF2-40B4-BE49-F238E27FC236}">
                <a16:creationId xmlns:a16="http://schemas.microsoft.com/office/drawing/2014/main" id="{A73CA42B-B507-8344-A1BD-A9EAB61E810C}"/>
              </a:ext>
            </a:extLst>
          </p:cNvPr>
          <p:cNvSpPr>
            <a:spLocks noGrp="1"/>
          </p:cNvSpPr>
          <p:nvPr>
            <p:ph type="ctrTitle"/>
          </p:nvPr>
        </p:nvSpPr>
        <p:spPr>
          <a:xfrm>
            <a:off x="371474" y="1477379"/>
            <a:ext cx="4756150" cy="1279022"/>
          </a:xfrm>
        </p:spPr>
        <p:txBody>
          <a:bodyPr>
            <a:normAutofit/>
          </a:bodyPr>
          <a:lstStyle/>
          <a:p>
            <a:pPr algn="ctr"/>
            <a:r>
              <a:rPr lang="ro-MD" sz="1600" b="1" dirty="0">
                <a:solidFill>
                  <a:schemeClr val="bg1"/>
                </a:solidFill>
                <a:latin typeface="Arial" panose="020B0604020202020204" pitchFamily="34" charset="0"/>
                <a:cs typeface="Arial" panose="020B0604020202020204" pitchFamily="34" charset="0"/>
              </a:rPr>
              <a:t>Evaluarea și monitorizarea rezultatelor de implementare a Planului de dezvoltare strategică a Judecătoriei Model Ungheni în perioada ianuarie - iunie 2024</a:t>
            </a:r>
            <a:endParaRPr lang="en-US" sz="1600" dirty="0">
              <a:solidFill>
                <a:schemeClr val="bg1"/>
              </a:solidFill>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51D5FA94-597E-4C56-AB32-31AA0A628D03}"/>
              </a:ext>
            </a:extLst>
          </p:cNvPr>
          <p:cNvSpPr txBox="1">
            <a:spLocks/>
          </p:cNvSpPr>
          <p:nvPr/>
        </p:nvSpPr>
        <p:spPr>
          <a:xfrm>
            <a:off x="561092" y="3955983"/>
            <a:ext cx="2188457" cy="307777"/>
          </a:xfrm>
          <a:prstGeom prst="rect">
            <a:avLst/>
          </a:prstGeom>
        </p:spPr>
        <p:txBody>
          <a:bodyPr vert="horz" wrap="square" lIns="91440" tIns="45720" rIns="91440" bIns="45720" rtlCol="0" anchor="ctr">
            <a:spAutoFit/>
          </a:bodyPr>
          <a:lstStyle>
            <a:defPPr>
              <a:defRPr lang="en-US"/>
            </a:defPPr>
            <a:lvl1pPr marL="0" algn="l"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o-MD" sz="1400" b="1" i="1" dirty="0">
                <a:solidFill>
                  <a:schemeClr val="bg1"/>
                </a:solidFill>
                <a:latin typeface="Times New Roman" panose="02020603050405020304" pitchFamily="18" charset="0"/>
                <a:cs typeface="Times New Roman" panose="02020603050405020304" pitchFamily="18" charset="0"/>
              </a:rPr>
              <a:t>15 iulie 2024</a:t>
            </a:r>
            <a:endParaRPr lang="ro-RO" sz="1400" b="1" i="1" dirty="0">
              <a:solidFill>
                <a:schemeClr val="bg1"/>
              </a:solidFill>
              <a:latin typeface="Times New Roman" panose="02020603050405020304" pitchFamily="18" charset="0"/>
              <a:cs typeface="Times New Roman" panose="02020603050405020304" pitchFamily="18" charset="0"/>
            </a:endParaRPr>
          </a:p>
        </p:txBody>
      </p:sp>
      <p:pic>
        <p:nvPicPr>
          <p:cNvPr id="20482" name="Picture 2" descr="Evaluating the Impact of Learning Programs | Article">
            <a:extLst>
              <a:ext uri="{FF2B5EF4-FFF2-40B4-BE49-F238E27FC236}">
                <a16:creationId xmlns:a16="http://schemas.microsoft.com/office/drawing/2014/main" id="{9479C600-7852-6340-95F9-21FA5B986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553" y="1074305"/>
            <a:ext cx="3484678" cy="231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1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157287B4-7CE8-5DA7-F38E-3A6D43509240}"/>
              </a:ext>
            </a:extLst>
          </p:cNvPr>
          <p:cNvSpPr>
            <a:spLocks noGrp="1"/>
          </p:cNvSpPr>
          <p:nvPr>
            <p:ph sz="half" idx="1"/>
          </p:nvPr>
        </p:nvSpPr>
        <p:spPr>
          <a:xfrm>
            <a:off x="152399" y="1308100"/>
            <a:ext cx="4851401" cy="3333751"/>
          </a:xfrm>
        </p:spPr>
        <p:txBody>
          <a:bodyPr>
            <a:normAutofit fontScale="85000" lnSpcReduction="20000"/>
          </a:bodyPr>
          <a:lstStyle/>
          <a:p>
            <a:pPr marL="0" indent="0">
              <a:buNone/>
            </a:pPr>
            <a:endParaRPr lang="ro-RO" sz="1900" dirty="0">
              <a:latin typeface="Times New Roman" panose="02020603050405020304" pitchFamily="18" charset="0"/>
              <a:cs typeface="Times New Roman" panose="02020603050405020304" pitchFamily="18" charset="0"/>
            </a:endParaRPr>
          </a:p>
          <a:p>
            <a:pPr marL="0" indent="0" algn="just">
              <a:buNone/>
            </a:pPr>
            <a:r>
              <a:rPr lang="ro-RO" sz="1600" b="0" i="0" dirty="0">
                <a:solidFill>
                  <a:srgbClr val="050505"/>
                </a:solidFill>
                <a:effectLst/>
                <a:latin typeface="Times New Roman" panose="02020603050405020304" pitchFamily="18" charset="0"/>
                <a:cs typeface="Times New Roman" panose="02020603050405020304" pitchFamily="18" charset="0"/>
              </a:rPr>
              <a:t>   La 24 mai 2024, la sediul Judecătoriei Ungheni s-a desfășurat </a:t>
            </a:r>
            <a:r>
              <a:rPr lang="ro-RO" sz="1600" b="0" i="1" dirty="0">
                <a:solidFill>
                  <a:srgbClr val="050505"/>
                </a:solidFill>
                <a:effectLst/>
                <a:latin typeface="Times New Roman" panose="02020603050405020304" pitchFamily="18" charset="0"/>
                <a:cs typeface="Times New Roman" panose="02020603050405020304" pitchFamily="18" charset="0"/>
              </a:rPr>
              <a:t>ce-a de-a șaptea ședință a Consiliului Consultativ </a:t>
            </a:r>
            <a:r>
              <a:rPr lang="ro-RO" sz="1600" b="0" i="0" dirty="0">
                <a:solidFill>
                  <a:srgbClr val="050505"/>
                </a:solidFill>
                <a:effectLst/>
                <a:latin typeface="Times New Roman" panose="02020603050405020304" pitchFamily="18" charset="0"/>
                <a:cs typeface="Times New Roman" panose="02020603050405020304" pitchFamily="18" charset="0"/>
              </a:rPr>
              <a:t>la care s-au întrunit membrii grupului de lucru din cadrul instanței și reprezentanții următoarelor instituții: Procuratura Ungheni și Nisporeni, Inspectoratul de poliție Ungheni și Nisporeni, Biroul de Probațiune Ungheni și Nisporeni, Avocatul Poporului, Oficiul teritorial Ungheni al Cancelariei de Stat și Agenția Teritorială de Asistență Socială Centru-Vest. Totodată, la ședință a fost prezent ca invitat șeful Centrului de Sănătate Publică din Ungheni, Oleg </a:t>
            </a:r>
            <a:r>
              <a:rPr lang="ro-RO" sz="1600" b="0" i="0" dirty="0" err="1">
                <a:solidFill>
                  <a:srgbClr val="050505"/>
                </a:solidFill>
                <a:effectLst/>
                <a:latin typeface="Times New Roman" panose="02020603050405020304" pitchFamily="18" charset="0"/>
                <a:cs typeface="Times New Roman" panose="02020603050405020304" pitchFamily="18" charset="0"/>
              </a:rPr>
              <a:t>Belbas</a:t>
            </a:r>
            <a:r>
              <a:rPr lang="ro-RO" sz="1600" b="0" i="0" dirty="0">
                <a:solidFill>
                  <a:srgbClr val="050505"/>
                </a:solidFill>
                <a:effectLst/>
                <a:latin typeface="Times New Roman" panose="02020603050405020304" pitchFamily="18" charset="0"/>
                <a:cs typeface="Times New Roman" panose="02020603050405020304" pitchFamily="18" charset="0"/>
              </a:rPr>
              <a:t>.</a:t>
            </a:r>
          </a:p>
          <a:p>
            <a:pPr marL="0" indent="0" algn="just">
              <a:buNone/>
            </a:pPr>
            <a:r>
              <a:rPr lang="ro-RO" sz="1600" b="0" i="0" dirty="0">
                <a:solidFill>
                  <a:srgbClr val="050505"/>
                </a:solidFill>
                <a:effectLst/>
                <a:latin typeface="Times New Roman" panose="02020603050405020304" pitchFamily="18" charset="0"/>
                <a:cs typeface="Times New Roman" panose="02020603050405020304" pitchFamily="18" charset="0"/>
              </a:rPr>
              <a:t>    În cadrul ședinței au fost abordate subiecte de discuție și punctate idei cu privire la bunele practici de asigurare și menținere a conlucrării între instituții și a comunității locale prin eficientizarea și ușurarea activității, dar și buna funcționare în domeniul justiției. </a:t>
            </a:r>
          </a:p>
          <a:p>
            <a:endParaRPr lang="en-US" sz="1500"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FA0F7C3E-5412-1B3B-C5B5-FCD53A8B8529}"/>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272F6167-39CC-E47E-3B7D-AB1FB1165204}"/>
              </a:ext>
            </a:extLst>
          </p:cNvPr>
          <p:cNvSpPr>
            <a:spLocks noGrp="1"/>
          </p:cNvSpPr>
          <p:nvPr>
            <p:ph type="sldNum" sz="quarter" idx="12"/>
          </p:nvPr>
        </p:nvSpPr>
        <p:spPr/>
        <p:txBody>
          <a:bodyPr/>
          <a:lstStyle/>
          <a:p>
            <a:fld id="{42782948-4DBE-204D-AB9E-B65E067054AE}" type="slidenum">
              <a:rPr lang="en-US" smtClean="0"/>
              <a:pPr/>
              <a:t>10</a:t>
            </a:fld>
            <a:endParaRPr lang="en-US"/>
          </a:p>
        </p:txBody>
      </p:sp>
      <p:sp>
        <p:nvSpPr>
          <p:cNvPr id="7" name="Title 5">
            <a:extLst>
              <a:ext uri="{FF2B5EF4-FFF2-40B4-BE49-F238E27FC236}">
                <a16:creationId xmlns:a16="http://schemas.microsoft.com/office/drawing/2014/main" id="{19B1650D-724E-5410-7BDA-054C4F48E48F}"/>
              </a:ext>
            </a:extLst>
          </p:cNvPr>
          <p:cNvSpPr>
            <a:spLocks noGrp="1"/>
          </p:cNvSpPr>
          <p:nvPr>
            <p:ph type="title"/>
          </p:nvPr>
        </p:nvSpPr>
        <p:spPr>
          <a:xfrm>
            <a:off x="228600" y="134719"/>
            <a:ext cx="8229600" cy="646331"/>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026" name="Picture 2" descr="enlightened">
            <a:extLst>
              <a:ext uri="{FF2B5EF4-FFF2-40B4-BE49-F238E27FC236}">
                <a16:creationId xmlns:a16="http://schemas.microsoft.com/office/drawing/2014/main" id="{A3D1E76E-B4A8-0E85-7D29-D1149F93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236538"/>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5477283F-5932-0BF1-E91C-59103D594CDA}"/>
              </a:ext>
            </a:extLst>
          </p:cNvPr>
          <p:cNvPicPr>
            <a:picLocks noChangeAspect="1"/>
          </p:cNvPicPr>
          <p:nvPr/>
        </p:nvPicPr>
        <p:blipFill>
          <a:blip r:embed="rId3"/>
          <a:stretch>
            <a:fillRect/>
          </a:stretch>
        </p:blipFill>
        <p:spPr>
          <a:xfrm>
            <a:off x="396875" y="907583"/>
            <a:ext cx="7013576" cy="512108"/>
          </a:xfrm>
          <a:prstGeom prst="rect">
            <a:avLst/>
          </a:prstGeom>
        </p:spPr>
      </p:pic>
      <p:pic>
        <p:nvPicPr>
          <p:cNvPr id="10" name="Substituent conținut 9">
            <a:extLst>
              <a:ext uri="{FF2B5EF4-FFF2-40B4-BE49-F238E27FC236}">
                <a16:creationId xmlns:a16="http://schemas.microsoft.com/office/drawing/2014/main" id="{DB36CB35-BDCF-589F-836D-C78BE20BBC46}"/>
              </a:ext>
            </a:extLst>
          </p:cNvPr>
          <p:cNvPicPr>
            <a:picLocks noGrp="1" noChangeAspect="1"/>
          </p:cNvPicPr>
          <p:nvPr>
            <p:ph sz="half" idx="2"/>
          </p:nvPr>
        </p:nvPicPr>
        <p:blipFill>
          <a:blip r:embed="rId4"/>
          <a:stretch>
            <a:fillRect/>
          </a:stretch>
        </p:blipFill>
        <p:spPr>
          <a:xfrm>
            <a:off x="5105400" y="1546225"/>
            <a:ext cx="3810000" cy="2857500"/>
          </a:xfrm>
        </p:spPr>
      </p:pic>
    </p:spTree>
    <p:extLst>
      <p:ext uri="{BB962C8B-B14F-4D97-AF65-F5344CB8AC3E}">
        <p14:creationId xmlns:p14="http://schemas.microsoft.com/office/powerpoint/2010/main" val="337517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8127B-51E5-0B0A-E005-389CA9256B9A}"/>
              </a:ext>
            </a:extLst>
          </p:cNvPr>
          <p:cNvSpPr>
            <a:spLocks noGrp="1"/>
          </p:cNvSpPr>
          <p:nvPr>
            <p:ph sz="half" idx="1"/>
          </p:nvPr>
        </p:nvSpPr>
        <p:spPr>
          <a:xfrm>
            <a:off x="152402" y="1155700"/>
            <a:ext cx="5048249" cy="3752850"/>
          </a:xfrm>
        </p:spPr>
        <p:txBody>
          <a:bodyPr>
            <a:normAutofit/>
          </a:bodyPr>
          <a:lstStyle/>
          <a:p>
            <a:r>
              <a:rPr lang="ro-RO" sz="1400" b="1" dirty="0">
                <a:solidFill>
                  <a:schemeClr val="accent4">
                    <a:lumMod val="65000"/>
                    <a:lumOff val="35000"/>
                  </a:schemeClr>
                </a:solidFill>
                <a:latin typeface="Arial" panose="020B0604020202020204" pitchFamily="34" charset="0"/>
                <a:cs typeface="Arial" panose="020B0604020202020204" pitchFamily="34" charset="0"/>
              </a:rPr>
              <a:t> </a:t>
            </a:r>
            <a:r>
              <a:rPr lang="ro-RO" sz="1800" dirty="0">
                <a:solidFill>
                  <a:schemeClr val="accent4">
                    <a:lumMod val="65000"/>
                    <a:lumOff val="35000"/>
                  </a:schemeClr>
                </a:solidFill>
                <a:latin typeface="Times New Roman" panose="02020603050405020304" pitchFamily="18" charset="0"/>
                <a:cs typeface="Times New Roman" panose="02020603050405020304" pitchFamily="18" charset="0"/>
              </a:rPr>
              <a:t>Activitatea </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1.3.2.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Identificarea</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îmbunătățirilor</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ce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se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impun</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pentru</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o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mai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bună</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funcționare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Programului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Integrat</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de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Gestionare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Dosarelor</a:t>
            </a:r>
            <a:endParaRPr lang="ro-MD" sz="1800" dirty="0">
              <a:solidFill>
                <a:schemeClr val="accent4">
                  <a:lumMod val="65000"/>
                  <a:lumOff val="35000"/>
                </a:schemeClr>
              </a:solidFill>
              <a:latin typeface="Times New Roman" panose="02020603050405020304" pitchFamily="18" charset="0"/>
              <a:cs typeface="Times New Roman" panose="02020603050405020304" pitchFamily="18" charset="0"/>
            </a:endParaRPr>
          </a:p>
          <a:p>
            <a:pPr marL="0" indent="0">
              <a:buNone/>
            </a:pPr>
            <a:endParaRPr lang="ro-RO" sz="1400"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ro-RO" sz="1400" b="1" dirty="0">
                <a:solidFill>
                  <a:schemeClr val="tx1"/>
                </a:solidFill>
                <a:highlight>
                  <a:srgbClr val="FFFF00"/>
                </a:highlight>
                <a:latin typeface="Times New Roman" panose="02020603050405020304" pitchFamily="18" charset="0"/>
                <a:cs typeface="Times New Roman" panose="02020603050405020304" pitchFamily="18" charset="0"/>
              </a:rPr>
              <a:t>S-a actualizat filtrul de căutare a încheierilor și hotărârilor, cu adăugarea criteriului de căutare după Sediul instanței, în meniul PIGD.</a:t>
            </a:r>
          </a:p>
          <a:p>
            <a:pPr marL="0" indent="0">
              <a:buNone/>
            </a:pPr>
            <a:r>
              <a:rPr lang="ro-RO" sz="1400" b="1" dirty="0">
                <a:solidFill>
                  <a:schemeClr val="tx1"/>
                </a:solidFill>
                <a:highlight>
                  <a:srgbClr val="FFFF00"/>
                </a:highlight>
                <a:latin typeface="Times New Roman" panose="02020603050405020304" pitchFamily="18" charset="0"/>
                <a:cs typeface="Times New Roman" panose="02020603050405020304" pitchFamily="18" charset="0"/>
              </a:rPr>
              <a:t>Adăugarea funcționalității/butonului  VALIDEAZĂ SEMNĂTURA în PIGD. Integrarea cu Serviciul Guvernamental de semnătură electronică (https://msign.gov.md/#/verify/upload) în meniul cererii de chemare în judecată</a:t>
            </a:r>
            <a:endParaRPr lang="en-US" sz="1400" b="1" dirty="0">
              <a:solidFill>
                <a:schemeClr val="tx1"/>
              </a:solidFill>
              <a:highlight>
                <a:srgbClr val="FFFF00"/>
              </a:highlight>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2DBA693-0E6E-A21F-B764-680E5F0E5AB8}"/>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372EE3E4-F5D5-5588-E37C-A69B4C6DF78A}"/>
              </a:ext>
            </a:extLst>
          </p:cNvPr>
          <p:cNvSpPr>
            <a:spLocks noGrp="1"/>
          </p:cNvSpPr>
          <p:nvPr>
            <p:ph type="sldNum" sz="quarter" idx="12"/>
          </p:nvPr>
        </p:nvSpPr>
        <p:spPr/>
        <p:txBody>
          <a:bodyPr/>
          <a:lstStyle/>
          <a:p>
            <a:fld id="{42782948-4DBE-204D-AB9E-B65E067054AE}" type="slidenum">
              <a:rPr lang="en-US" smtClean="0"/>
              <a:pPr/>
              <a:t>11</a:t>
            </a:fld>
            <a:endParaRPr lang="en-US"/>
          </a:p>
        </p:txBody>
      </p:sp>
      <p:sp>
        <p:nvSpPr>
          <p:cNvPr id="6" name="Title 5">
            <a:extLst>
              <a:ext uri="{FF2B5EF4-FFF2-40B4-BE49-F238E27FC236}">
                <a16:creationId xmlns:a16="http://schemas.microsoft.com/office/drawing/2014/main" id="{AD2133C5-4BD9-65C7-DC06-1F2166AF10E0}"/>
              </a:ext>
            </a:extLst>
          </p:cNvPr>
          <p:cNvSpPr>
            <a:spLocks noGrp="1"/>
          </p:cNvSpPr>
          <p:nvPr>
            <p:ph type="title"/>
          </p:nvPr>
        </p:nvSpPr>
        <p:spPr>
          <a:xfrm>
            <a:off x="203201" y="164082"/>
            <a:ext cx="8788400" cy="674118"/>
          </a:xfrm>
        </p:spPr>
        <p:txBody>
          <a:bodyPr/>
          <a:lstStyle/>
          <a:p>
            <a:r>
              <a:rPr kumimoji="0" lang="ro-MD" sz="2400" b="1" i="0" u="none" strike="noStrike" kern="0" cap="none" spc="0" normalizeH="0" baseline="0" noProof="0" dirty="0">
                <a:ln>
                  <a:noFill/>
                </a:ln>
                <a:solidFill>
                  <a:srgbClr val="651D32"/>
                </a:solidFill>
                <a:effectLst/>
                <a:uLnTx/>
                <a:uFillTx/>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kumimoji="0" lang="en-US" sz="3200" b="0" i="0" u="none" strike="noStrike" kern="100" cap="none" spc="0" normalizeH="0" baseline="0" noProof="0" dirty="0">
                <a:ln>
                  <a:noFill/>
                </a:ln>
                <a:solidFill>
                  <a:srgbClr val="BA0C2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Obiectivul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strategic 1.3: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Dezvoltarea</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serviciilor</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online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în</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cadrul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judecătoriei</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endParaRPr lang="en-US" b="1" dirty="0"/>
          </a:p>
        </p:txBody>
      </p:sp>
      <p:pic>
        <p:nvPicPr>
          <p:cNvPr id="9" name="Content Placeholder 8" descr="A computer screen with a computer screen&#10;&#10;Description automatically generated">
            <a:extLst>
              <a:ext uri="{FF2B5EF4-FFF2-40B4-BE49-F238E27FC236}">
                <a16:creationId xmlns:a16="http://schemas.microsoft.com/office/drawing/2014/main" id="{C4487073-7EE0-B4EE-8528-B2BD5D847536}"/>
              </a:ext>
            </a:extLst>
          </p:cNvPr>
          <p:cNvPicPr>
            <a:picLocks noGrp="1" noChangeAspect="1"/>
          </p:cNvPicPr>
          <p:nvPr>
            <p:ph sz="half" idx="2"/>
          </p:nvPr>
        </p:nvPicPr>
        <p:blipFill>
          <a:blip r:embed="rId2"/>
          <a:stretch>
            <a:fillRect/>
          </a:stretch>
        </p:blipFill>
        <p:spPr>
          <a:xfrm>
            <a:off x="5200650" y="1368272"/>
            <a:ext cx="3790949" cy="2946294"/>
          </a:xfrm>
        </p:spPr>
      </p:pic>
    </p:spTree>
    <p:extLst>
      <p:ext uri="{BB962C8B-B14F-4D97-AF65-F5344CB8AC3E}">
        <p14:creationId xmlns:p14="http://schemas.microsoft.com/office/powerpoint/2010/main" val="268557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52401" y="1296987"/>
            <a:ext cx="4876799" cy="3200400"/>
          </a:xfrm>
        </p:spPr>
        <p:txBody>
          <a:bodyPr>
            <a:normAutofit/>
          </a:bodyPr>
          <a:lstStyle/>
          <a:p>
            <a:pPr>
              <a:buFont typeface="Arial" panose="020B0604020202020204" pitchFamily="34" charset="0"/>
              <a:buChar char="•"/>
            </a:pP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A</a:t>
            </a:r>
            <a:r>
              <a:rPr lang="ro-RO" sz="1800" dirty="0" err="1">
                <a:solidFill>
                  <a:schemeClr val="accent4">
                    <a:lumMod val="65000"/>
                    <a:lumOff val="35000"/>
                  </a:schemeClr>
                </a:solidFill>
                <a:latin typeface="Times New Roman" panose="02020603050405020304" pitchFamily="18" charset="0"/>
                <a:cs typeface="Times New Roman" panose="02020603050405020304" pitchFamily="18" charset="0"/>
              </a:rPr>
              <a:t>cțiunea</a:t>
            </a:r>
            <a:r>
              <a:rPr lang="ro-RO"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1.3.2.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Identificarea</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îmbunătățirilor</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ce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se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impun</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pentru</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o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mai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bună</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funcționare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Programului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Integrat</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de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Gestionare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Dosarelor</a:t>
            </a:r>
            <a:endParaRPr lang="ro-MD" sz="1800" dirty="0">
              <a:solidFill>
                <a:schemeClr val="accent4">
                  <a:lumMod val="65000"/>
                  <a:lumOff val="35000"/>
                </a:schemeClr>
              </a:solidFill>
              <a:latin typeface="Times New Roman" panose="02020603050405020304" pitchFamily="18" charset="0"/>
              <a:cs typeface="Times New Roman" panose="02020603050405020304" pitchFamily="18" charset="0"/>
            </a:endParaRPr>
          </a:p>
          <a:p>
            <a:pPr algn="just"/>
            <a:endParaRPr lang="ro-RO" sz="15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ro-RO" sz="1500" b="1" dirty="0">
                <a:solidFill>
                  <a:schemeClr val="tx1"/>
                </a:solidFill>
                <a:highlight>
                  <a:srgbClr val="FFFF00"/>
                </a:highlight>
                <a:latin typeface="Times New Roman" panose="02020603050405020304" pitchFamily="18" charset="0"/>
                <a:cs typeface="Times New Roman" panose="02020603050405020304" pitchFamily="18" charset="0"/>
              </a:rPr>
              <a:t>În versiunea 5.1 a fost dezvoltat un raport statistic nou, și anume - Raportul General privind înregistrările audio a ședințelor de judecată</a:t>
            </a:r>
          </a:p>
          <a:p>
            <a:pPr marL="0" indent="0" algn="just">
              <a:buNone/>
            </a:pPr>
            <a:r>
              <a:rPr lang="ro-RO" sz="1500" b="1" dirty="0">
                <a:solidFill>
                  <a:schemeClr val="tx1"/>
                </a:solidFill>
                <a:highlight>
                  <a:srgbClr val="FFFF00"/>
                </a:highlight>
                <a:latin typeface="Times New Roman" panose="02020603050405020304" pitchFamily="18" charset="0"/>
                <a:cs typeface="Times New Roman" panose="02020603050405020304" pitchFamily="18" charset="0"/>
              </a:rPr>
              <a:t>S-a realizat o modificare de sistem, care permite numai utilizatorilor PIGD  - </a:t>
            </a:r>
            <a:r>
              <a:rPr lang="ro-RO" sz="1500" b="1" dirty="0" err="1">
                <a:solidFill>
                  <a:schemeClr val="tx1"/>
                </a:solidFill>
                <a:highlight>
                  <a:srgbClr val="FFFF00"/>
                </a:highlight>
                <a:latin typeface="Times New Roman" panose="02020603050405020304" pitchFamily="18" charset="0"/>
                <a:cs typeface="Times New Roman" panose="02020603050405020304" pitchFamily="18" charset="0"/>
              </a:rPr>
              <a:t>Specialisti</a:t>
            </a:r>
            <a:r>
              <a:rPr lang="ro-RO" sz="1500" b="1" dirty="0">
                <a:solidFill>
                  <a:schemeClr val="tx1"/>
                </a:solidFill>
                <a:highlight>
                  <a:srgbClr val="FFFF00"/>
                </a:highlight>
                <a:latin typeface="Times New Roman" panose="02020603050405020304" pitchFamily="18" charset="0"/>
                <a:cs typeface="Times New Roman" panose="02020603050405020304" pitchFamily="18" charset="0"/>
              </a:rPr>
              <a:t> AAIJ - să excludă din Fișa de repartizare, și, respectiv, din complet numele judecătorului selectat (</a:t>
            </a:r>
            <a:r>
              <a:rPr lang="ro-RO" sz="1500" b="1" dirty="0" err="1">
                <a:solidFill>
                  <a:schemeClr val="tx1"/>
                </a:solidFill>
                <a:highlight>
                  <a:srgbClr val="FFFF00"/>
                </a:highlight>
                <a:latin typeface="Times New Roman" panose="02020603050405020304" pitchFamily="18" charset="0"/>
                <a:cs typeface="Times New Roman" panose="02020603050405020304" pitchFamily="18" charset="0"/>
              </a:rPr>
              <a:t>neraportor</a:t>
            </a:r>
            <a:r>
              <a:rPr lang="ro-RO" sz="1500" b="1" dirty="0">
                <a:solidFill>
                  <a:schemeClr val="tx1"/>
                </a:solidFill>
                <a:highlight>
                  <a:srgbClr val="FFFF00"/>
                </a:highlight>
                <a:latin typeface="Times New Roman" panose="02020603050405020304" pitchFamily="18" charset="0"/>
                <a:cs typeface="Times New Roman" panose="02020603050405020304" pitchFamily="18" charset="0"/>
              </a:rPr>
              <a:t>).</a:t>
            </a:r>
            <a:endParaRPr lang="en-US" sz="1500" b="1" dirty="0">
              <a:solidFill>
                <a:schemeClr val="tx1"/>
              </a:solidFill>
              <a:highlight>
                <a:srgbClr val="FFFF00"/>
              </a:highlight>
              <a:latin typeface="Times New Roman" panose="02020603050405020304" pitchFamily="18" charset="0"/>
              <a:cs typeface="Times New Roman" panose="02020603050405020304" pitchFamily="18" charset="0"/>
            </a:endParaRPr>
          </a:p>
          <a:p>
            <a:endParaRPr lang="en-US" dirty="0"/>
          </a:p>
        </p:txBody>
      </p:sp>
      <p:sp>
        <p:nvSpPr>
          <p:cNvPr id="4" name="Дата 3"/>
          <p:cNvSpPr>
            <a:spLocks noGrp="1"/>
          </p:cNvSpPr>
          <p:nvPr>
            <p:ph type="dt" sz="half" idx="10"/>
          </p:nvPr>
        </p:nvSpPr>
        <p:spPr/>
        <p:txBody>
          <a:bodyPr/>
          <a:lstStyle/>
          <a:p>
            <a:fld id="{D45063A1-27C1-5447-A2EF-82A9EC106839}" type="datetime1">
              <a:rPr lang="en-US" smtClean="0"/>
              <a:t>1/16/2025</a:t>
            </a:fld>
            <a:endParaRPr lang="en-US"/>
          </a:p>
        </p:txBody>
      </p:sp>
      <p:sp>
        <p:nvSpPr>
          <p:cNvPr id="5" name="Номер слайда 4"/>
          <p:cNvSpPr>
            <a:spLocks noGrp="1"/>
          </p:cNvSpPr>
          <p:nvPr>
            <p:ph type="sldNum" sz="quarter" idx="12"/>
          </p:nvPr>
        </p:nvSpPr>
        <p:spPr/>
        <p:txBody>
          <a:bodyPr/>
          <a:lstStyle/>
          <a:p>
            <a:fld id="{42782948-4DBE-204D-AB9E-B65E067054AE}" type="slidenum">
              <a:rPr lang="en-US" smtClean="0"/>
              <a:pPr/>
              <a:t>12</a:t>
            </a:fld>
            <a:endParaRPr lang="en-US"/>
          </a:p>
        </p:txBody>
      </p:sp>
      <p:sp>
        <p:nvSpPr>
          <p:cNvPr id="6" name="Заголовок 5"/>
          <p:cNvSpPr>
            <a:spLocks noGrp="1"/>
          </p:cNvSpPr>
          <p:nvPr>
            <p:ph type="title"/>
          </p:nvPr>
        </p:nvSpPr>
        <p:spPr>
          <a:xfrm>
            <a:off x="686105" y="323851"/>
            <a:ext cx="7772400" cy="679450"/>
          </a:xfrm>
        </p:spPr>
        <p:txBody>
          <a:bodyPr/>
          <a:lstStyle/>
          <a:p>
            <a:r>
              <a:rPr lang="ro-MD" sz="2000" b="1" kern="0" dirty="0">
                <a:solidFill>
                  <a:srgbClr val="651D32"/>
                </a:solidFill>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4800" kern="100" dirty="0">
                <a:latin typeface="Calibri" panose="020F0502020204030204" pitchFamily="34" charset="0"/>
                <a:ea typeface="Calibri" panose="020F0502020204030204" pitchFamily="34" charset="0"/>
                <a:cs typeface="Times New Roman" panose="02020603050405020304" pitchFamily="18" charset="0"/>
              </a:rPr>
            </a:br>
            <a:r>
              <a:rPr lang="en-US" sz="1600" dirty="0" err="1">
                <a:solidFill>
                  <a:srgbClr val="651D32"/>
                </a:solidFill>
                <a:latin typeface="Arial" panose="020B0604020202020204" pitchFamily="34" charset="0"/>
                <a:cs typeface="Arial" panose="020B0604020202020204" pitchFamily="34" charset="0"/>
              </a:rPr>
              <a:t>Obiectivul</a:t>
            </a:r>
            <a:r>
              <a:rPr lang="en-US" sz="1600" dirty="0">
                <a:solidFill>
                  <a:srgbClr val="651D32"/>
                </a:solidFill>
                <a:latin typeface="Arial" panose="020B0604020202020204" pitchFamily="34" charset="0"/>
                <a:cs typeface="Arial" panose="020B0604020202020204" pitchFamily="34" charset="0"/>
              </a:rPr>
              <a:t> strategic 1.3: </a:t>
            </a:r>
            <a:r>
              <a:rPr lang="en-US" sz="1600" dirty="0" err="1">
                <a:solidFill>
                  <a:srgbClr val="651D32"/>
                </a:solidFill>
                <a:latin typeface="Arial" panose="020B0604020202020204" pitchFamily="34" charset="0"/>
                <a:cs typeface="Arial" panose="020B0604020202020204" pitchFamily="34" charset="0"/>
              </a:rPr>
              <a:t>Dezvoltarea</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serviciilor</a:t>
            </a:r>
            <a:r>
              <a:rPr lang="en-US" sz="1600" dirty="0">
                <a:solidFill>
                  <a:srgbClr val="651D32"/>
                </a:solidFill>
                <a:latin typeface="Arial" panose="020B0604020202020204" pitchFamily="34" charset="0"/>
                <a:cs typeface="Arial" panose="020B0604020202020204" pitchFamily="34" charset="0"/>
              </a:rPr>
              <a:t> online </a:t>
            </a:r>
            <a:r>
              <a:rPr lang="en-US" sz="1600" dirty="0" err="1">
                <a:solidFill>
                  <a:srgbClr val="651D32"/>
                </a:solidFill>
                <a:latin typeface="Arial" panose="020B0604020202020204" pitchFamily="34" charset="0"/>
                <a:cs typeface="Arial" panose="020B0604020202020204" pitchFamily="34" charset="0"/>
              </a:rPr>
              <a:t>în</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cadrul</a:t>
            </a:r>
            <a:r>
              <a:rPr lang="en-US" sz="1600" dirty="0">
                <a:solidFill>
                  <a:srgbClr val="651D32"/>
                </a:solidFill>
                <a:latin typeface="Arial" panose="020B0604020202020204" pitchFamily="34" charset="0"/>
                <a:cs typeface="Arial" panose="020B0604020202020204" pitchFamily="34" charset="0"/>
              </a:rPr>
              <a:t> </a:t>
            </a:r>
            <a:r>
              <a:rPr lang="en-US" sz="1600" dirty="0" err="1">
                <a:solidFill>
                  <a:srgbClr val="651D32"/>
                </a:solidFill>
                <a:latin typeface="Arial" panose="020B0604020202020204" pitchFamily="34" charset="0"/>
                <a:cs typeface="Arial" panose="020B0604020202020204" pitchFamily="34" charset="0"/>
              </a:rPr>
              <a:t>judecătoriei</a:t>
            </a:r>
            <a:r>
              <a:rPr lang="en-US" sz="1600" dirty="0">
                <a:solidFill>
                  <a:srgbClr val="651D32"/>
                </a:solidFill>
                <a:latin typeface="Arial" panose="020B0604020202020204" pitchFamily="34" charset="0"/>
                <a:cs typeface="Arial" panose="020B0604020202020204" pitchFamily="34" charset="0"/>
              </a:rPr>
              <a:t> </a:t>
            </a:r>
            <a:endParaRPr lang="en-US" sz="1600" dirty="0"/>
          </a:p>
        </p:txBody>
      </p:sp>
      <p:pic>
        <p:nvPicPr>
          <p:cNvPr id="7" name="Content Placeholder 7" descr="A computer screen with a computer screen&#10;&#10;Description automatically generated">
            <a:extLst>
              <a:ext uri="{FF2B5EF4-FFF2-40B4-BE49-F238E27FC236}">
                <a16:creationId xmlns:a16="http://schemas.microsoft.com/office/drawing/2014/main" id="{D95AA348-D72A-5EE1-F055-568B9815C9DC}"/>
              </a:ext>
            </a:extLst>
          </p:cNvPr>
          <p:cNvPicPr>
            <a:picLocks noGrp="1" noChangeAspect="1"/>
          </p:cNvPicPr>
          <p:nvPr>
            <p:ph sz="half" idx="2"/>
          </p:nvPr>
        </p:nvPicPr>
        <p:blipFill>
          <a:blip r:embed="rId2"/>
          <a:stretch>
            <a:fillRect/>
          </a:stretch>
        </p:blipFill>
        <p:spPr>
          <a:xfrm>
            <a:off x="5029200" y="1530145"/>
            <a:ext cx="3962400" cy="2787650"/>
          </a:xfrm>
        </p:spPr>
      </p:pic>
    </p:spTree>
    <p:extLst>
      <p:ext uri="{BB962C8B-B14F-4D97-AF65-F5344CB8AC3E}">
        <p14:creationId xmlns:p14="http://schemas.microsoft.com/office/powerpoint/2010/main" val="3233798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F558EC-BDFB-3F51-213A-DA197EAE2005}"/>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3DA0A2-A4AA-EA40-B5C3-AA6C4A3A6E0E}" type="datetime1">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1/16/2025</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4" name="Slide Number Placeholder 3">
            <a:extLst>
              <a:ext uri="{FF2B5EF4-FFF2-40B4-BE49-F238E27FC236}">
                <a16:creationId xmlns:a16="http://schemas.microsoft.com/office/drawing/2014/main" id="{CB731D36-523F-DBD4-CF05-C76ED514E51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Text Placeholder 4">
            <a:extLst>
              <a:ext uri="{FF2B5EF4-FFF2-40B4-BE49-F238E27FC236}">
                <a16:creationId xmlns:a16="http://schemas.microsoft.com/office/drawing/2014/main" id="{AEF6D842-C1CB-1F6F-E05F-B35873FF72BC}"/>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F4538CDD-29E3-4185-3888-88B05A43ACF5}"/>
              </a:ext>
            </a:extLst>
          </p:cNvPr>
          <p:cNvSpPr>
            <a:spLocks noGrp="1"/>
          </p:cNvSpPr>
          <p:nvPr>
            <p:ph type="title"/>
          </p:nvPr>
        </p:nvSpPr>
        <p:spPr>
          <a:xfrm>
            <a:off x="4572000" y="1047389"/>
            <a:ext cx="4419599" cy="3754874"/>
          </a:xfrm>
        </p:spPr>
        <p:txBody>
          <a:bodyPr/>
          <a:lstStyle/>
          <a:p>
            <a:pPr marL="285750" indent="-285750">
              <a:spcAft>
                <a:spcPts val="0"/>
              </a:spcAft>
              <a:buFont typeface="Arial" panose="020B0604020202020204" pitchFamily="34" charset="0"/>
              <a:buChar char="•"/>
            </a:pPr>
            <a:r>
              <a:rPr lang="it-IT" sz="1400" b="1" dirty="0">
                <a:solidFill>
                  <a:schemeClr val="tx1"/>
                </a:solidFill>
                <a:highlight>
                  <a:srgbClr val="FFFF00"/>
                </a:highlight>
                <a:latin typeface="Arial" panose="020B0604020202020204" pitchFamily="34" charset="0"/>
                <a:cs typeface="Arial" panose="020B0604020202020204" pitchFamily="34" charset="0"/>
              </a:rPr>
              <a:t>Implementarea soluțiilor de videoconferință pentru organizarea ședințelor de judecată de la distanță </a:t>
            </a:r>
            <a:br>
              <a:rPr lang="en-US" sz="1400" b="1" dirty="0">
                <a:solidFill>
                  <a:schemeClr val="tx1"/>
                </a:solidFill>
                <a:highlight>
                  <a:srgbClr val="FFFF00"/>
                </a:highlight>
                <a:latin typeface="Arial" panose="020B0604020202020204" pitchFamily="34" charset="0"/>
                <a:cs typeface="Arial" panose="020B0604020202020204" pitchFamily="34" charset="0"/>
              </a:rPr>
            </a:br>
            <a:br>
              <a:rPr lang="en-US" sz="1400" b="1" dirty="0">
                <a:solidFill>
                  <a:schemeClr val="tx1"/>
                </a:solidFill>
                <a:highlight>
                  <a:srgbClr val="FFFF00"/>
                </a:highlight>
                <a:latin typeface="Arial" panose="020B0604020202020204" pitchFamily="34" charset="0"/>
                <a:cs typeface="Arial" panose="020B0604020202020204" pitchFamily="34" charset="0"/>
              </a:rPr>
            </a:br>
            <a:r>
              <a:rPr lang="en-US" sz="1400" dirty="0" err="1">
                <a:solidFill>
                  <a:schemeClr val="tx1"/>
                </a:solidFill>
                <a:highlight>
                  <a:srgbClr val="FFFF00"/>
                </a:highlight>
                <a:latin typeface="Arial" panose="020B0604020202020204" pitchFamily="34" charset="0"/>
                <a:cs typeface="Arial" panose="020B0604020202020204" pitchFamily="34" charset="0"/>
              </a:rPr>
              <a:t>Extinderea</a:t>
            </a:r>
            <a:r>
              <a:rPr lang="en-US" sz="1400" dirty="0">
                <a:solidFill>
                  <a:schemeClr val="tx1"/>
                </a:solidFill>
                <a:highlight>
                  <a:srgbClr val="FFFF00"/>
                </a:highlight>
                <a:latin typeface="Arial" panose="020B0604020202020204" pitchFamily="34" charset="0"/>
                <a:cs typeface="Arial" panose="020B0604020202020204" pitchFamily="34" charset="0"/>
              </a:rPr>
              <a:t> </a:t>
            </a:r>
            <a:r>
              <a:rPr lang="en-US" sz="1400" dirty="0" err="1">
                <a:solidFill>
                  <a:schemeClr val="tx1"/>
                </a:solidFill>
                <a:highlight>
                  <a:srgbClr val="FFFF00"/>
                </a:highlight>
                <a:latin typeface="Arial" panose="020B0604020202020204" pitchFamily="34" charset="0"/>
                <a:cs typeface="Arial" panose="020B0604020202020204" pitchFamily="34" charset="0"/>
              </a:rPr>
              <a:t>utiliz</a:t>
            </a:r>
            <a:r>
              <a:rPr lang="ro-RO" sz="1400" dirty="0" err="1">
                <a:solidFill>
                  <a:schemeClr val="tx1"/>
                </a:solidFill>
                <a:highlight>
                  <a:srgbClr val="FFFF00"/>
                </a:highlight>
                <a:latin typeface="Arial" panose="020B0604020202020204" pitchFamily="34" charset="0"/>
                <a:cs typeface="Arial" panose="020B0604020202020204" pitchFamily="34" charset="0"/>
              </a:rPr>
              <a:t>ării</a:t>
            </a:r>
            <a:r>
              <a:rPr lang="ro-RO" sz="1400" dirty="0">
                <a:solidFill>
                  <a:schemeClr val="tx1"/>
                </a:solidFill>
                <a:highlight>
                  <a:srgbClr val="FFFF00"/>
                </a:highlight>
                <a:latin typeface="Arial" panose="020B0604020202020204" pitchFamily="34" charset="0"/>
                <a:cs typeface="Arial" panose="020B0604020202020204" pitchFamily="34" charset="0"/>
              </a:rPr>
              <a:t> aplicației de videoconferință pentru mai multe categorii de participanți </a:t>
            </a:r>
            <a:r>
              <a:rPr lang="pt-BR" sz="1400" dirty="0">
                <a:solidFill>
                  <a:schemeClr val="tx1"/>
                </a:solidFill>
                <a:highlight>
                  <a:srgbClr val="FFFF00"/>
                </a:highlight>
                <a:latin typeface="Arial" panose="020B0604020202020204" pitchFamily="34" charset="0"/>
                <a:cs typeface="Arial" panose="020B0604020202020204" pitchFamily="34" charset="0"/>
              </a:rPr>
              <a:t>în cadrul judecătoriilor - model pilot</a:t>
            </a:r>
            <a:r>
              <a:rPr lang="ro-RO" sz="1400" dirty="0">
                <a:solidFill>
                  <a:schemeClr val="tx1"/>
                </a:solidFill>
                <a:highlight>
                  <a:srgbClr val="FFFF00"/>
                </a:highlight>
                <a:latin typeface="Arial" panose="020B0604020202020204" pitchFamily="34" charset="0"/>
                <a:cs typeface="Arial" panose="020B0604020202020204" pitchFamily="34" charset="0"/>
              </a:rPr>
              <a:t>, în baza </a:t>
            </a:r>
            <a:r>
              <a:rPr lang="ro-MD" sz="1400" dirty="0">
                <a:solidFill>
                  <a:schemeClr val="tx1"/>
                </a:solidFill>
                <a:highlight>
                  <a:srgbClr val="FFFF00"/>
                </a:highlight>
                <a:latin typeface="Arial" panose="020B0604020202020204" pitchFamily="34" charset="0"/>
                <a:cs typeface="Arial" panose="020B0604020202020204" pitchFamily="34" charset="0"/>
              </a:rPr>
              <a:t>Hotărârii CSM nr.239/19 din 23 noiembrie 2022</a:t>
            </a:r>
            <a:r>
              <a:rPr lang="pt-BR" sz="1400" dirty="0">
                <a:solidFill>
                  <a:schemeClr val="tx1"/>
                </a:solidFill>
                <a:highlight>
                  <a:srgbClr val="FFFF00"/>
                </a:highlight>
                <a:latin typeface="Arial" panose="020B0604020202020204" pitchFamily="34" charset="0"/>
                <a:cs typeface="Arial" panose="020B0604020202020204" pitchFamily="34" charset="0"/>
              </a:rPr>
              <a:t>;</a:t>
            </a:r>
            <a:br>
              <a:rPr lang="ro-RO" sz="1400" dirty="0">
                <a:solidFill>
                  <a:schemeClr val="tx1"/>
                </a:solidFill>
                <a:highlight>
                  <a:srgbClr val="FFFF00"/>
                </a:highlight>
                <a:latin typeface="Arial" panose="020B0604020202020204" pitchFamily="34" charset="0"/>
                <a:cs typeface="Arial" panose="020B0604020202020204" pitchFamily="34" charset="0"/>
              </a:rPr>
            </a:br>
            <a:br>
              <a:rPr lang="ro-RO" sz="1400" dirty="0">
                <a:solidFill>
                  <a:schemeClr val="tx1"/>
                </a:solidFill>
                <a:highlight>
                  <a:srgbClr val="FFFF00"/>
                </a:highlight>
                <a:latin typeface="Arial" panose="020B0604020202020204" pitchFamily="34" charset="0"/>
                <a:cs typeface="Arial" panose="020B0604020202020204" pitchFamily="34" charset="0"/>
              </a:rPr>
            </a:br>
            <a:r>
              <a:rPr lang="ro-RO" sz="1400" i="1" dirty="0">
                <a:solidFill>
                  <a:schemeClr val="tx1"/>
                </a:solidFill>
                <a:highlight>
                  <a:srgbClr val="FFFF00"/>
                </a:highlight>
                <a:latin typeface="Arial" panose="020B0604020202020204" pitchFamily="34" charset="0"/>
                <a:cs typeface="Arial" panose="020B0604020202020204" pitchFamily="34" charset="0"/>
              </a:rPr>
              <a:t>A avut loc p</a:t>
            </a:r>
            <a:r>
              <a:rPr lang="pt-BR" sz="1400" i="1" dirty="0">
                <a:solidFill>
                  <a:schemeClr val="tx1"/>
                </a:solidFill>
                <a:highlight>
                  <a:srgbClr val="FFFF00"/>
                </a:highlight>
                <a:latin typeface="Arial" panose="020B0604020202020204" pitchFamily="34" charset="0"/>
                <a:cs typeface="Arial" panose="020B0604020202020204" pitchFamily="34" charset="0"/>
              </a:rPr>
              <a:t>rocesul de monitorizarea a pilotării extinderii videoconferenței</a:t>
            </a:r>
            <a:r>
              <a:rPr lang="ro-RO" sz="1400" i="1" dirty="0">
                <a:solidFill>
                  <a:schemeClr val="tx1"/>
                </a:solidFill>
                <a:highlight>
                  <a:srgbClr val="FFFF00"/>
                </a:highlight>
                <a:latin typeface="Arial" panose="020B0604020202020204" pitchFamily="34" charset="0"/>
                <a:cs typeface="Arial" panose="020B0604020202020204" pitchFamily="34" charset="0"/>
              </a:rPr>
              <a:t>, după cum urmează:</a:t>
            </a:r>
            <a:br>
              <a:rPr lang="ro-RO" sz="1400" i="1" dirty="0">
                <a:solidFill>
                  <a:schemeClr val="tx1"/>
                </a:solidFill>
                <a:highlight>
                  <a:srgbClr val="FFFF00"/>
                </a:highlight>
                <a:latin typeface="Arial" panose="020B0604020202020204" pitchFamily="34" charset="0"/>
                <a:cs typeface="Arial" panose="020B0604020202020204" pitchFamily="34" charset="0"/>
              </a:rPr>
            </a:br>
            <a:r>
              <a:rPr lang="ro-RO" sz="1400" i="1" dirty="0">
                <a:solidFill>
                  <a:schemeClr val="tx1"/>
                </a:solidFill>
                <a:highlight>
                  <a:srgbClr val="FFFF00"/>
                </a:highlight>
                <a:latin typeface="Arial" panose="020B0604020202020204" pitchFamily="34" charset="0"/>
                <a:cs typeface="Arial" panose="020B0604020202020204" pitchFamily="34" charset="0"/>
              </a:rPr>
              <a:t>- </a:t>
            </a:r>
            <a:r>
              <a:rPr lang="pt-BR" sz="1400" i="1" dirty="0">
                <a:solidFill>
                  <a:schemeClr val="tx1"/>
                </a:solidFill>
                <a:highlight>
                  <a:srgbClr val="FFFF00"/>
                </a:highlight>
                <a:latin typeface="Arial" panose="020B0604020202020204" pitchFamily="34" charset="0"/>
                <a:cs typeface="Arial" panose="020B0604020202020204" pitchFamily="34" charset="0"/>
              </a:rPr>
              <a:t>1 dosar (2 ședințe desfășurate)- 27.02</a:t>
            </a:r>
            <a:r>
              <a:rPr lang="ro-MD" sz="1400" i="1" dirty="0">
                <a:solidFill>
                  <a:schemeClr val="tx1"/>
                </a:solidFill>
                <a:highlight>
                  <a:srgbClr val="FFFF00"/>
                </a:highlight>
                <a:latin typeface="Arial" panose="020B0604020202020204" pitchFamily="34" charset="0"/>
                <a:cs typeface="Arial" panose="020B0604020202020204" pitchFamily="34" charset="0"/>
              </a:rPr>
              <a:t>.2023;</a:t>
            </a:r>
            <a:br>
              <a:rPr lang="ro-MD" sz="1400" i="1" dirty="0">
                <a:solidFill>
                  <a:schemeClr val="tx1"/>
                </a:solidFill>
                <a:highlight>
                  <a:srgbClr val="FFFF00"/>
                </a:highlight>
                <a:latin typeface="Arial" panose="020B0604020202020204" pitchFamily="34" charset="0"/>
                <a:cs typeface="Arial" panose="020B0604020202020204" pitchFamily="34" charset="0"/>
              </a:rPr>
            </a:br>
            <a:r>
              <a:rPr lang="ro-MD" sz="1400" i="1" dirty="0">
                <a:solidFill>
                  <a:schemeClr val="tx1"/>
                </a:solidFill>
                <a:highlight>
                  <a:srgbClr val="FFFF00"/>
                </a:highlight>
                <a:latin typeface="Arial" panose="020B0604020202020204" pitchFamily="34" charset="0"/>
                <a:cs typeface="Arial" panose="020B0604020202020204" pitchFamily="34" charset="0"/>
              </a:rPr>
              <a:t>- 1 ședință desfășurată pe o cauză civilă – luna martie.</a:t>
            </a:r>
            <a:br>
              <a:rPr lang="pt-BR" sz="1400" i="1" dirty="0">
                <a:solidFill>
                  <a:schemeClr val="tx1"/>
                </a:solidFill>
                <a:highlight>
                  <a:srgbClr val="FFFF00"/>
                </a:highlight>
                <a:latin typeface="Arial" panose="020B0604020202020204" pitchFamily="34" charset="0"/>
                <a:cs typeface="Arial" panose="020B0604020202020204" pitchFamily="34" charset="0"/>
              </a:rPr>
            </a:br>
            <a:r>
              <a:rPr lang="pt-BR" sz="1400" i="1" dirty="0">
                <a:solidFill>
                  <a:schemeClr val="tx1"/>
                </a:solidFill>
                <a:highlight>
                  <a:srgbClr val="FFFF00"/>
                </a:highlight>
                <a:latin typeface="Arial" panose="020B0604020202020204" pitchFamily="34" charset="0"/>
                <a:cs typeface="Arial" panose="020B0604020202020204" pitchFamily="34" charset="0"/>
              </a:rPr>
              <a:t>Desemnarea judecător</a:t>
            </a:r>
            <a:r>
              <a:rPr lang="ro-RO" sz="1400" i="1" dirty="0">
                <a:solidFill>
                  <a:schemeClr val="tx1"/>
                </a:solidFill>
                <a:highlight>
                  <a:srgbClr val="FFFF00"/>
                </a:highlight>
                <a:latin typeface="Arial" panose="020B0604020202020204" pitchFamily="34" charset="0"/>
                <a:cs typeface="Arial" panose="020B0604020202020204" pitchFamily="34" charset="0"/>
              </a:rPr>
              <a:t>ului Valentina Stratulat</a:t>
            </a:r>
            <a:r>
              <a:rPr lang="pt-BR" sz="1400" i="1" dirty="0">
                <a:solidFill>
                  <a:schemeClr val="tx1"/>
                </a:solidFill>
                <a:highlight>
                  <a:srgbClr val="FFFF00"/>
                </a:highlight>
                <a:latin typeface="Arial" panose="020B0604020202020204" pitchFamily="34" charset="0"/>
                <a:cs typeface="Arial" panose="020B0604020202020204" pitchFamily="34" charset="0"/>
              </a:rPr>
              <a:t>, în calitate de persoana de contact. </a:t>
            </a:r>
            <a:br>
              <a:rPr lang="pt-BR" sz="1400" i="1" dirty="0">
                <a:solidFill>
                  <a:schemeClr val="tx1"/>
                </a:solidFill>
                <a:highlight>
                  <a:srgbClr val="FFFF00"/>
                </a:highlight>
                <a:latin typeface="Arial" panose="020B0604020202020204" pitchFamily="34" charset="0"/>
                <a:cs typeface="Arial" panose="020B0604020202020204" pitchFamily="34" charset="0"/>
              </a:rPr>
            </a:br>
            <a:r>
              <a:rPr lang="pt-BR" sz="1400" i="1" dirty="0">
                <a:solidFill>
                  <a:schemeClr val="tx1"/>
                </a:solidFill>
                <a:highlight>
                  <a:srgbClr val="FFFF00"/>
                </a:highlight>
                <a:latin typeface="Arial" panose="020B0604020202020204" pitchFamily="34" charset="0"/>
                <a:cs typeface="Arial" panose="020B0604020202020204" pitchFamily="34" charset="0"/>
              </a:rPr>
              <a:t>Perioada de pilotare: </a:t>
            </a:r>
            <a:r>
              <a:rPr lang="pt-BR" sz="1400" dirty="0">
                <a:solidFill>
                  <a:schemeClr val="tx1"/>
                </a:solidFill>
                <a:highlight>
                  <a:srgbClr val="FFFF00"/>
                </a:highlight>
                <a:latin typeface="Arial" panose="020B0604020202020204" pitchFamily="34" charset="0"/>
                <a:cs typeface="Arial" panose="020B0604020202020204" pitchFamily="34" charset="0"/>
              </a:rPr>
              <a:t>decembrie 2022 – mai 2023</a:t>
            </a:r>
            <a:r>
              <a:rPr lang="pt-BR" sz="1400" dirty="0">
                <a:solidFill>
                  <a:srgbClr val="6C6463"/>
                </a:solidFill>
                <a:latin typeface="Arial" panose="020B0604020202020204" pitchFamily="34" charset="0"/>
                <a:cs typeface="Arial" panose="020B0604020202020204" pitchFamily="34" charset="0"/>
              </a:rPr>
              <a:t>.</a:t>
            </a:r>
          </a:p>
        </p:txBody>
      </p:sp>
      <p:pic>
        <p:nvPicPr>
          <p:cNvPr id="15" name="Picture Placeholder 14" descr="Icon&#10;&#10;Description automatically generated">
            <a:extLst>
              <a:ext uri="{FF2B5EF4-FFF2-40B4-BE49-F238E27FC236}">
                <a16:creationId xmlns:a16="http://schemas.microsoft.com/office/drawing/2014/main" id="{E050CD4E-E0D9-7D53-86D5-E1D9262AAD12}"/>
              </a:ext>
            </a:extLst>
          </p:cNvPr>
          <p:cNvPicPr>
            <a:picLocks noGrp="1" noChangeAspect="1"/>
          </p:cNvPicPr>
          <p:nvPr>
            <p:ph type="pic" sz="quarter" idx="10"/>
          </p:nvPr>
        </p:nvPicPr>
        <p:blipFill>
          <a:blip r:embed="rId2"/>
          <a:srcRect l="26282" r="26282"/>
          <a:stretch>
            <a:fillRect/>
          </a:stretch>
        </p:blipFill>
        <p:spPr/>
      </p:pic>
      <p:sp>
        <p:nvSpPr>
          <p:cNvPr id="11" name="TextBox 10">
            <a:extLst>
              <a:ext uri="{FF2B5EF4-FFF2-40B4-BE49-F238E27FC236}">
                <a16:creationId xmlns:a16="http://schemas.microsoft.com/office/drawing/2014/main" id="{4698AB6B-1915-E97D-4C04-7467A55F1B9F}"/>
              </a:ext>
            </a:extLst>
          </p:cNvPr>
          <p:cNvSpPr txBox="1"/>
          <p:nvPr/>
        </p:nvSpPr>
        <p:spPr>
          <a:xfrm>
            <a:off x="4648201" y="153989"/>
            <a:ext cx="4343398"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srgbClr val="651D32"/>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Îmbunătățirea capacității Judecătoriei Ungheni de a oferi cetățenilor servicii online de acces la justiție</a:t>
            </a:r>
            <a:endParaRPr kumimoji="0" lang="en-US" sz="1800" b="0" i="0" u="none" strike="noStrike" kern="1200" cap="none" spc="0" normalizeH="0" baseline="0" noProof="0" dirty="0">
              <a:ln>
                <a:noFill/>
              </a:ln>
              <a:solidFill>
                <a:prstClr val="black"/>
              </a:solidFill>
              <a:effectLst/>
              <a:highlight>
                <a:srgbClr val="FFFF00"/>
              </a:highlight>
              <a:uLnTx/>
              <a:uFillTx/>
              <a:latin typeface="Gill Sans MT"/>
              <a:ea typeface="+mn-ea"/>
              <a:cs typeface="+mn-cs"/>
            </a:endParaRPr>
          </a:p>
        </p:txBody>
      </p:sp>
    </p:spTree>
    <p:extLst>
      <p:ext uri="{BB962C8B-B14F-4D97-AF65-F5344CB8AC3E}">
        <p14:creationId xmlns:p14="http://schemas.microsoft.com/office/powerpoint/2010/main" val="2434237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63B203-8E25-A931-329F-97D09BAB9E84}"/>
              </a:ext>
            </a:extLst>
          </p:cNvPr>
          <p:cNvSpPr>
            <a:spLocks noGrp="1"/>
          </p:cNvSpPr>
          <p:nvPr>
            <p:ph sz="half" idx="1"/>
          </p:nvPr>
        </p:nvSpPr>
        <p:spPr>
          <a:xfrm>
            <a:off x="355600" y="2099879"/>
            <a:ext cx="4139896" cy="2450690"/>
          </a:xfrm>
        </p:spPr>
        <p:txBody>
          <a:bodyPr/>
          <a:lstStyle/>
          <a:p>
            <a:pPr marL="0" indent="0">
              <a:buNone/>
            </a:pPr>
            <a:endParaRPr lang="ro-MD" sz="1400" b="1" dirty="0">
              <a:solidFill>
                <a:schemeClr val="tx1"/>
              </a:solidFill>
              <a:latin typeface="Arial" panose="020B0604020202020204" pitchFamily="34" charset="0"/>
              <a:cs typeface="Arial" panose="020B0604020202020204" pitchFamily="34" charset="0"/>
            </a:endParaRPr>
          </a:p>
          <a:p>
            <a:pPr marL="0" indent="0">
              <a:buNone/>
            </a:pPr>
            <a:r>
              <a:rPr lang="ro-MD" sz="1400" b="1" dirty="0">
                <a:solidFill>
                  <a:schemeClr val="tx1"/>
                </a:solidFill>
                <a:latin typeface="Arial" panose="020B0604020202020204" pitchFamily="34" charset="0"/>
                <a:cs typeface="Arial" panose="020B0604020202020204" pitchFamily="34" charset="0"/>
              </a:rPr>
              <a:t>  </a:t>
            </a:r>
            <a:r>
              <a:rPr lang="en-US" sz="1400" b="1" dirty="0" err="1">
                <a:solidFill>
                  <a:schemeClr val="tx1"/>
                </a:solidFill>
                <a:highlight>
                  <a:srgbClr val="FFFF00"/>
                </a:highlight>
                <a:latin typeface="Arial" panose="020B0604020202020204" pitchFamily="34" charset="0"/>
                <a:cs typeface="Arial" panose="020B0604020202020204" pitchFamily="34" charset="0"/>
              </a:rPr>
              <a:t>Extinderea</a:t>
            </a:r>
            <a:r>
              <a:rPr lang="en-US" sz="1400" b="1" dirty="0">
                <a:solidFill>
                  <a:schemeClr val="tx1"/>
                </a:solidFill>
                <a:highlight>
                  <a:srgbClr val="FFFF00"/>
                </a:highlight>
                <a:latin typeface="Arial" panose="020B0604020202020204" pitchFamily="34" charset="0"/>
                <a:cs typeface="Arial" panose="020B0604020202020204" pitchFamily="34" charset="0"/>
              </a:rPr>
              <a:t> utilizării aplicației e-Dosar judiciar în circumscripția Judecătoriei Ungheni</a:t>
            </a:r>
          </a:p>
          <a:p>
            <a:pPr marL="0" indent="0">
              <a:spcAft>
                <a:spcPts val="0"/>
              </a:spcAft>
              <a:buNone/>
              <a:defRPr/>
            </a:pPr>
            <a:endParaRPr lang="ro-MD" sz="1400" b="1" dirty="0">
              <a:solidFill>
                <a:schemeClr val="tx1"/>
              </a:solidFill>
              <a:highlight>
                <a:srgbClr val="FFFF00"/>
              </a:highlight>
              <a:latin typeface="Arial" panose="020B0604020202020204" pitchFamily="34" charset="0"/>
              <a:cs typeface="Arial" panose="020B0604020202020204" pitchFamily="34" charset="0"/>
            </a:endParaRPr>
          </a:p>
          <a:p>
            <a:pPr marL="457200" lvl="1" indent="0">
              <a:spcAft>
                <a:spcPts val="0"/>
              </a:spcAft>
              <a:buFont typeface="Wingdings" panose="05000000000000000000" pitchFamily="2" charset="2"/>
              <a:buChar char="Ø"/>
              <a:defRPr/>
            </a:pPr>
            <a:r>
              <a:rPr lang="en-US" sz="1400" b="1" dirty="0">
                <a:solidFill>
                  <a:schemeClr val="tx1"/>
                </a:solidFill>
                <a:highlight>
                  <a:srgbClr val="FFFF00"/>
                </a:highlight>
                <a:latin typeface="Arial" panose="020B0604020202020204" pitchFamily="34" charset="0"/>
                <a:cs typeface="Arial" panose="020B0604020202020204" pitchFamily="34" charset="0"/>
              </a:rPr>
              <a:t> </a:t>
            </a:r>
            <a:r>
              <a:rPr lang="ro-MD" sz="1400" b="1" dirty="0">
                <a:solidFill>
                  <a:schemeClr val="tx1"/>
                </a:solidFill>
                <a:highlight>
                  <a:srgbClr val="FFFF00"/>
                </a:highlight>
                <a:latin typeface="Arial" panose="020B0604020202020204" pitchFamily="34" charset="0"/>
                <a:cs typeface="Arial" panose="020B0604020202020204" pitchFamily="34" charset="0"/>
              </a:rPr>
              <a:t>3</a:t>
            </a:r>
            <a:r>
              <a:rPr lang="it-IT" sz="1400" b="1" dirty="0">
                <a:solidFill>
                  <a:schemeClr val="tx1"/>
                </a:solidFill>
                <a:highlight>
                  <a:srgbClr val="FFFF00"/>
                </a:highlight>
                <a:latin typeface="Arial" panose="020B0604020202020204" pitchFamily="34" charset="0"/>
                <a:cs typeface="Arial" panose="020B0604020202020204" pitchFamily="34" charset="0"/>
              </a:rPr>
              <a:t> acțiun</a:t>
            </a:r>
            <a:r>
              <a:rPr lang="en-US" sz="1400" b="1" dirty="0">
                <a:solidFill>
                  <a:schemeClr val="tx1"/>
                </a:solidFill>
                <a:highlight>
                  <a:srgbClr val="FFFF00"/>
                </a:highlight>
                <a:latin typeface="Arial" panose="020B0604020202020204" pitchFamily="34" charset="0"/>
                <a:cs typeface="Arial" panose="020B0604020202020204" pitchFamily="34" charset="0"/>
              </a:rPr>
              <a:t>i</a:t>
            </a:r>
            <a:r>
              <a:rPr lang="it-IT" sz="1400" b="1" dirty="0">
                <a:solidFill>
                  <a:schemeClr val="tx1"/>
                </a:solidFill>
                <a:highlight>
                  <a:srgbClr val="FFFF00"/>
                </a:highlight>
                <a:latin typeface="Arial" panose="020B0604020202020204" pitchFamily="34" charset="0"/>
                <a:cs typeface="Arial" panose="020B0604020202020204" pitchFamily="34" charset="0"/>
              </a:rPr>
              <a:t> civil</a:t>
            </a:r>
            <a:r>
              <a:rPr lang="en-US" sz="1400" b="1" dirty="0">
                <a:solidFill>
                  <a:schemeClr val="tx1"/>
                </a:solidFill>
                <a:highlight>
                  <a:srgbClr val="FFFF00"/>
                </a:highlight>
                <a:latin typeface="Arial" panose="020B0604020202020204" pitchFamily="34" charset="0"/>
                <a:cs typeface="Arial" panose="020B0604020202020204" pitchFamily="34" charset="0"/>
              </a:rPr>
              <a:t>e</a:t>
            </a:r>
            <a:r>
              <a:rPr lang="it-IT" sz="1400" b="1" dirty="0">
                <a:solidFill>
                  <a:schemeClr val="tx1"/>
                </a:solidFill>
                <a:highlight>
                  <a:srgbClr val="FFFF00"/>
                </a:highlight>
                <a:latin typeface="Arial" panose="020B0604020202020204" pitchFamily="34" charset="0"/>
                <a:cs typeface="Arial" panose="020B0604020202020204" pitchFamily="34" charset="0"/>
              </a:rPr>
              <a:t> depus</a:t>
            </a:r>
            <a:r>
              <a:rPr lang="en-US" sz="1400" b="1" dirty="0">
                <a:solidFill>
                  <a:schemeClr val="tx1"/>
                </a:solidFill>
                <a:highlight>
                  <a:srgbClr val="FFFF00"/>
                </a:highlight>
                <a:latin typeface="Arial" panose="020B0604020202020204" pitchFamily="34" charset="0"/>
                <a:cs typeface="Arial" panose="020B0604020202020204" pitchFamily="34" charset="0"/>
              </a:rPr>
              <a:t>e</a:t>
            </a:r>
            <a:r>
              <a:rPr lang="ro-RO" sz="1400" b="1" dirty="0">
                <a:solidFill>
                  <a:schemeClr val="tx1"/>
                </a:solidFill>
                <a:highlight>
                  <a:srgbClr val="FFFF00"/>
                </a:highlight>
                <a:latin typeface="Arial" panose="020B0604020202020204" pitchFamily="34" charset="0"/>
                <a:cs typeface="Arial" panose="020B0604020202020204" pitchFamily="34" charset="0"/>
              </a:rPr>
              <a:t> în anul 2022;</a:t>
            </a:r>
            <a:endParaRPr lang="en-US" sz="1400" b="1" dirty="0">
              <a:solidFill>
                <a:schemeClr val="tx1"/>
              </a:solidFill>
              <a:highlight>
                <a:srgbClr val="FFFF00"/>
              </a:highlight>
              <a:latin typeface="Arial" panose="020B0604020202020204" pitchFamily="34" charset="0"/>
              <a:cs typeface="Arial" panose="020B0604020202020204" pitchFamily="34" charset="0"/>
            </a:endParaRPr>
          </a:p>
          <a:p>
            <a:pPr marL="457200" lvl="1" indent="0">
              <a:spcAft>
                <a:spcPts val="0"/>
              </a:spcAft>
              <a:buFont typeface="Wingdings" panose="05000000000000000000" pitchFamily="2" charset="2"/>
              <a:buChar char="Ø"/>
              <a:defRPr/>
            </a:pPr>
            <a:r>
              <a:rPr lang="en-US" sz="1400" b="1" dirty="0">
                <a:solidFill>
                  <a:schemeClr val="tx1"/>
                </a:solidFill>
                <a:highlight>
                  <a:srgbClr val="FFFF00"/>
                </a:highlight>
                <a:latin typeface="Arial" panose="020B0604020202020204" pitchFamily="34" charset="0"/>
                <a:cs typeface="Arial" panose="020B0604020202020204" pitchFamily="34" charset="0"/>
              </a:rPr>
              <a:t>1 ac</a:t>
            </a:r>
            <a:r>
              <a:rPr lang="ro-RO" sz="1400" b="1" dirty="0">
                <a:solidFill>
                  <a:schemeClr val="tx1"/>
                </a:solidFill>
                <a:highlight>
                  <a:srgbClr val="FFFF00"/>
                </a:highlight>
                <a:latin typeface="Arial" panose="020B0604020202020204" pitchFamily="34" charset="0"/>
                <a:cs typeface="Arial" panose="020B0604020202020204" pitchFamily="34" charset="0"/>
              </a:rPr>
              <a:t>țiune civilă depusă în anul 2023</a:t>
            </a:r>
            <a:r>
              <a:rPr lang="ro-MD" sz="1400" dirty="0">
                <a:solidFill>
                  <a:schemeClr val="tx1"/>
                </a:solidFill>
                <a:highlight>
                  <a:srgbClr val="FFFF00"/>
                </a:highlight>
                <a:latin typeface="Arial" panose="020B0604020202020204" pitchFamily="34" charset="0"/>
                <a:cs typeface="Arial" panose="020B0604020202020204" pitchFamily="34" charset="0"/>
              </a:rPr>
              <a:t>;</a:t>
            </a:r>
          </a:p>
          <a:p>
            <a:endParaRPr lang="en-US" dirty="0">
              <a:solidFill>
                <a:srgbClr val="FF0000"/>
              </a:solidFill>
            </a:endParaRPr>
          </a:p>
        </p:txBody>
      </p:sp>
      <p:pic>
        <p:nvPicPr>
          <p:cNvPr id="7" name="Content Placeholder 6">
            <a:extLst>
              <a:ext uri="{FF2B5EF4-FFF2-40B4-BE49-F238E27FC236}">
                <a16:creationId xmlns:a16="http://schemas.microsoft.com/office/drawing/2014/main" id="{95B13859-4354-C60B-F6CA-884A87679F8C}"/>
              </a:ext>
            </a:extLst>
          </p:cNvPr>
          <p:cNvPicPr>
            <a:picLocks noGrp="1" noChangeAspect="1"/>
          </p:cNvPicPr>
          <p:nvPr>
            <p:ph sz="half" idx="2"/>
          </p:nvPr>
        </p:nvPicPr>
        <p:blipFill>
          <a:blip r:embed="rId2"/>
          <a:stretch>
            <a:fillRect/>
          </a:stretch>
        </p:blipFill>
        <p:spPr>
          <a:xfrm>
            <a:off x="4648506" y="1110044"/>
            <a:ext cx="3810000" cy="2456688"/>
          </a:xfrm>
          <a:prstGeom prst="rect">
            <a:avLst/>
          </a:prstGeom>
        </p:spPr>
      </p:pic>
      <p:sp>
        <p:nvSpPr>
          <p:cNvPr id="4" name="Date Placeholder 3">
            <a:extLst>
              <a:ext uri="{FF2B5EF4-FFF2-40B4-BE49-F238E27FC236}">
                <a16:creationId xmlns:a16="http://schemas.microsoft.com/office/drawing/2014/main" id="{91E00D21-4472-21A2-0F86-F0BDE5E637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190158-54EF-8E48-B4E5-B3B8E66B4050}"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1/16/2025</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61C8A827-D1ED-5E00-23B1-AA59B0FF6CB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7B470DAE-8C6A-5E9F-EB23-30FDE0CBD174}"/>
              </a:ext>
            </a:extLst>
          </p:cNvPr>
          <p:cNvSpPr>
            <a:spLocks noGrp="1"/>
          </p:cNvSpPr>
          <p:nvPr>
            <p:ph type="title"/>
          </p:nvPr>
        </p:nvSpPr>
        <p:spPr>
          <a:xfrm>
            <a:off x="355600" y="564049"/>
            <a:ext cx="3962400" cy="1388795"/>
          </a:xfrm>
        </p:spPr>
        <p:txBody>
          <a:bodyPr/>
          <a:lstStyle/>
          <a:p>
            <a:br>
              <a:rPr lang="ro-MD" sz="3600" b="1" dirty="0">
                <a:solidFill>
                  <a:srgbClr val="651D32"/>
                </a:solidFill>
                <a:latin typeface="Arial" panose="020B0604020202020204" pitchFamily="34" charset="0"/>
                <a:cs typeface="Arial" panose="020B0604020202020204" pitchFamily="34" charset="0"/>
              </a:rPr>
            </a:br>
            <a:r>
              <a:rPr lang="ro-RO" dirty="0">
                <a:solidFill>
                  <a:srgbClr val="651D32"/>
                </a:solidFill>
                <a:highlight>
                  <a:srgbClr val="FFFFFF"/>
                </a:highlight>
                <a:latin typeface="Arial" panose="020B0604020202020204" pitchFamily="34" charset="0"/>
                <a:ea typeface="Times New Roman" panose="02020603050405020304" pitchFamily="18" charset="0"/>
                <a:cs typeface="Arial" panose="020B0604020202020204" pitchFamily="34" charset="0"/>
              </a:rPr>
              <a:t>Îmbunătățirea capacității Judecătoriei Ungheni de a oferi cetățenilor servicii online de acces la justiție</a:t>
            </a:r>
            <a:endParaRPr lang="en-US" dirty="0">
              <a:solidFill>
                <a:srgbClr val="651D32"/>
              </a:solidFill>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2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1" y="1003301"/>
            <a:ext cx="5759449" cy="4027486"/>
          </a:xfrm>
        </p:spPr>
        <p:txBody>
          <a:bodyPr>
            <a:normAutofit fontScale="25000" lnSpcReduction="20000"/>
          </a:bodyPr>
          <a:lstStyle/>
          <a:p>
            <a:pPr marL="0" indent="0" algn="just">
              <a:buNone/>
            </a:pPr>
            <a:r>
              <a:rPr lang="ro-RO" sz="5600" dirty="0">
                <a:solidFill>
                  <a:srgbClr val="050505"/>
                </a:solidFill>
                <a:latin typeface="Times New Roman" panose="02020603050405020304" pitchFamily="18" charset="0"/>
                <a:cs typeface="Times New Roman" panose="02020603050405020304" pitchFamily="18" charset="0"/>
              </a:rPr>
              <a:t>     Judecătoria Ungheni a informat cetățenii </a:t>
            </a:r>
            <a:r>
              <a:rPr lang="ro-RO" sz="5600" b="0" i="0" dirty="0">
                <a:solidFill>
                  <a:srgbClr val="050505"/>
                </a:solidFill>
                <a:effectLst/>
                <a:latin typeface="Times New Roman" panose="02020603050405020304" pitchFamily="18" charset="0"/>
                <a:cs typeface="Times New Roman" panose="02020603050405020304" pitchFamily="18" charset="0"/>
              </a:rPr>
              <a:t>despre intrarea în vigoare începând cu 08 ianuarie 2024 a Legii privind accesul la informații de interes public nr. 148 din 09.06.2023.</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Conform prezentei legi, </a:t>
            </a:r>
            <a:r>
              <a:rPr lang="ro-RO" sz="5600" b="0" i="0" dirty="0" err="1">
                <a:solidFill>
                  <a:srgbClr val="050505"/>
                </a:solidFill>
                <a:effectLst/>
                <a:latin typeface="Times New Roman" panose="02020603050405020304" pitchFamily="18" charset="0"/>
                <a:cs typeface="Times New Roman" panose="02020603050405020304" pitchFamily="18" charset="0"/>
              </a:rPr>
              <a:t>informaţii</a:t>
            </a:r>
            <a:r>
              <a:rPr lang="ro-RO" sz="5600" b="0" i="0" dirty="0">
                <a:solidFill>
                  <a:srgbClr val="050505"/>
                </a:solidFill>
                <a:effectLst/>
                <a:latin typeface="Times New Roman" panose="02020603050405020304" pitchFamily="18" charset="0"/>
                <a:cs typeface="Times New Roman" panose="02020603050405020304" pitchFamily="18" charset="0"/>
              </a:rPr>
              <a:t> de interes public sunt toate </a:t>
            </a:r>
            <a:r>
              <a:rPr lang="ro-RO" sz="5600" b="0" i="0" dirty="0" err="1">
                <a:solidFill>
                  <a:srgbClr val="050505"/>
                </a:solidFill>
                <a:effectLst/>
                <a:latin typeface="Times New Roman" panose="02020603050405020304" pitchFamily="18" charset="0"/>
                <a:cs typeface="Times New Roman" panose="02020603050405020304" pitchFamily="18" charset="0"/>
              </a:rPr>
              <a:t>informaţiile</a:t>
            </a:r>
            <a:r>
              <a:rPr lang="ro-RO" sz="5600" b="0" i="0" dirty="0">
                <a:solidFill>
                  <a:srgbClr val="050505"/>
                </a:solidFill>
                <a:effectLst/>
                <a:latin typeface="Times New Roman" panose="02020603050405020304" pitchFamily="18" charset="0"/>
                <a:cs typeface="Times New Roman" panose="02020603050405020304" pitchFamily="18" charset="0"/>
              </a:rPr>
              <a:t> </a:t>
            </a:r>
            <a:r>
              <a:rPr lang="ro-RO" sz="5600" b="0" i="0" dirty="0" err="1">
                <a:solidFill>
                  <a:srgbClr val="050505"/>
                </a:solidFill>
                <a:effectLst/>
                <a:latin typeface="Times New Roman" panose="02020603050405020304" pitchFamily="18" charset="0"/>
                <a:cs typeface="Times New Roman" panose="02020603050405020304" pitchFamily="18" charset="0"/>
              </a:rPr>
              <a:t>deţinute</a:t>
            </a:r>
            <a:r>
              <a:rPr lang="ro-RO" sz="5600" b="0" i="0" dirty="0">
                <a:solidFill>
                  <a:srgbClr val="050505"/>
                </a:solidFill>
                <a:effectLst/>
                <a:latin typeface="Times New Roman" panose="02020603050405020304" pitchFamily="18" charset="0"/>
                <a:cs typeface="Times New Roman" panose="02020603050405020304" pitchFamily="18" charset="0"/>
              </a:rPr>
              <a:t> de furnizorii de </a:t>
            </a:r>
            <a:r>
              <a:rPr lang="ro-RO" sz="5600" b="0" i="0" dirty="0" err="1">
                <a:solidFill>
                  <a:srgbClr val="050505"/>
                </a:solidFill>
                <a:effectLst/>
                <a:latin typeface="Times New Roman" panose="02020603050405020304" pitchFamily="18" charset="0"/>
                <a:cs typeface="Times New Roman" panose="02020603050405020304" pitchFamily="18" charset="0"/>
              </a:rPr>
              <a:t>informaţii</a:t>
            </a:r>
            <a:r>
              <a:rPr lang="ro-RO" sz="5600" b="0" i="0" dirty="0">
                <a:solidFill>
                  <a:srgbClr val="050505"/>
                </a:solidFill>
                <a:effectLst/>
                <a:latin typeface="Times New Roman" panose="02020603050405020304" pitchFamily="18" charset="0"/>
                <a:cs typeface="Times New Roman" panose="02020603050405020304" pitchFamily="18" charset="0"/>
              </a:rPr>
              <a:t>, indiferent de suportul de stocare (pe hârtie, în formă electronică sau în orice alt format).</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Orice persoană fizică sau juridică are dreptul la accesul la </a:t>
            </a:r>
            <a:r>
              <a:rPr lang="ro-RO" sz="5600" b="0" i="0" dirty="0" err="1">
                <a:solidFill>
                  <a:srgbClr val="050505"/>
                </a:solidFill>
                <a:effectLst/>
                <a:latin typeface="Times New Roman" panose="02020603050405020304" pitchFamily="18" charset="0"/>
                <a:cs typeface="Times New Roman" panose="02020603050405020304" pitchFamily="18" charset="0"/>
              </a:rPr>
              <a:t>informaţiile</a:t>
            </a:r>
            <a:r>
              <a:rPr lang="ro-RO" sz="5600" b="0" i="0" dirty="0">
                <a:solidFill>
                  <a:srgbClr val="050505"/>
                </a:solidFill>
                <a:effectLst/>
                <a:latin typeface="Times New Roman" panose="02020603050405020304" pitchFamily="18" charset="0"/>
                <a:cs typeface="Times New Roman" panose="02020603050405020304" pitchFamily="18" charset="0"/>
              </a:rPr>
              <a:t> de interes public, în formele </a:t>
            </a:r>
            <a:r>
              <a:rPr lang="ro-RO" sz="5600" b="0" i="0" dirty="0" err="1">
                <a:solidFill>
                  <a:srgbClr val="050505"/>
                </a:solidFill>
                <a:effectLst/>
                <a:latin typeface="Times New Roman" panose="02020603050405020304" pitchFamily="18" charset="0"/>
                <a:cs typeface="Times New Roman" panose="02020603050405020304" pitchFamily="18" charset="0"/>
              </a:rPr>
              <a:t>şi</a:t>
            </a:r>
            <a:r>
              <a:rPr lang="ro-RO" sz="5600" b="0" i="0" dirty="0">
                <a:solidFill>
                  <a:srgbClr val="050505"/>
                </a:solidFill>
                <a:effectLst/>
                <a:latin typeface="Times New Roman" panose="02020603050405020304" pitchFamily="18" charset="0"/>
                <a:cs typeface="Times New Roman" panose="02020603050405020304" pitchFamily="18" charset="0"/>
              </a:rPr>
              <a:t> </a:t>
            </a:r>
            <a:r>
              <a:rPr lang="ro-RO" sz="5600" b="0" i="0" dirty="0" err="1">
                <a:solidFill>
                  <a:srgbClr val="050505"/>
                </a:solidFill>
                <a:effectLst/>
                <a:latin typeface="Times New Roman" panose="02020603050405020304" pitchFamily="18" charset="0"/>
                <a:cs typeface="Times New Roman" panose="02020603050405020304" pitchFamily="18" charset="0"/>
              </a:rPr>
              <a:t>condiţiile</a:t>
            </a:r>
            <a:r>
              <a:rPr lang="ro-RO" sz="5600" b="0" i="0" dirty="0">
                <a:solidFill>
                  <a:srgbClr val="050505"/>
                </a:solidFill>
                <a:effectLst/>
                <a:latin typeface="Times New Roman" panose="02020603050405020304" pitchFamily="18" charset="0"/>
                <a:cs typeface="Times New Roman" panose="02020603050405020304" pitchFamily="18" charset="0"/>
              </a:rPr>
              <a:t> prevăzute de lege.</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Cererea privind accesul la </a:t>
            </a:r>
            <a:r>
              <a:rPr lang="ro-RO" sz="5600" b="0" i="0" dirty="0" err="1">
                <a:solidFill>
                  <a:srgbClr val="050505"/>
                </a:solidFill>
                <a:effectLst/>
                <a:latin typeface="Times New Roman" panose="02020603050405020304" pitchFamily="18" charset="0"/>
                <a:cs typeface="Times New Roman" panose="02020603050405020304" pitchFamily="18" charset="0"/>
              </a:rPr>
              <a:t>informaţiile</a:t>
            </a:r>
            <a:r>
              <a:rPr lang="ro-RO" sz="5600" b="0" i="0" dirty="0">
                <a:solidFill>
                  <a:srgbClr val="050505"/>
                </a:solidFill>
                <a:effectLst/>
                <a:latin typeface="Times New Roman" panose="02020603050405020304" pitchFamily="18" charset="0"/>
                <a:cs typeface="Times New Roman" panose="02020603050405020304" pitchFamily="18" charset="0"/>
              </a:rPr>
              <a:t> de interes public trebuire să </a:t>
            </a:r>
            <a:r>
              <a:rPr lang="ro-RO" sz="5600" b="0" i="0" dirty="0" err="1">
                <a:solidFill>
                  <a:srgbClr val="050505"/>
                </a:solidFill>
                <a:effectLst/>
                <a:latin typeface="Times New Roman" panose="02020603050405020304" pitchFamily="18" charset="0"/>
                <a:cs typeface="Times New Roman" panose="02020603050405020304" pitchFamily="18" charset="0"/>
              </a:rPr>
              <a:t>conţină</a:t>
            </a:r>
            <a:r>
              <a:rPr lang="ro-RO" sz="5600" b="0" i="0" dirty="0">
                <a:solidFill>
                  <a:srgbClr val="050505"/>
                </a:solidFill>
                <a:effectLst/>
                <a:latin typeface="Times New Roman" panose="02020603050405020304" pitchFamily="18" charset="0"/>
                <a:cs typeface="Times New Roman" panose="02020603050405020304" pitchFamily="18" charset="0"/>
              </a:rPr>
              <a:t> următoarele elemente obligatorii:</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a) numele </a:t>
            </a:r>
            <a:r>
              <a:rPr lang="ro-RO" sz="5600" b="0" i="0" dirty="0" err="1">
                <a:solidFill>
                  <a:srgbClr val="050505"/>
                </a:solidFill>
                <a:effectLst/>
                <a:latin typeface="Times New Roman" panose="02020603050405020304" pitchFamily="18" charset="0"/>
                <a:cs typeface="Times New Roman" panose="02020603050405020304" pitchFamily="18" charset="0"/>
              </a:rPr>
              <a:t>şi</a:t>
            </a:r>
            <a:r>
              <a:rPr lang="ro-RO" sz="5600" b="0" i="0" dirty="0">
                <a:solidFill>
                  <a:srgbClr val="050505"/>
                </a:solidFill>
                <a:effectLst/>
                <a:latin typeface="Times New Roman" panose="02020603050405020304" pitchFamily="18" charset="0"/>
                <a:cs typeface="Times New Roman" panose="02020603050405020304" pitchFamily="18" charset="0"/>
              </a:rPr>
              <a:t> prenumele sau denumirea solicitantului;</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b) adresa </a:t>
            </a:r>
            <a:r>
              <a:rPr lang="ro-RO" sz="5600" b="0" i="0" dirty="0" err="1">
                <a:solidFill>
                  <a:srgbClr val="050505"/>
                </a:solidFill>
                <a:effectLst/>
                <a:latin typeface="Times New Roman" panose="02020603050405020304" pitchFamily="18" charset="0"/>
                <a:cs typeface="Times New Roman" panose="02020603050405020304" pitchFamily="18" charset="0"/>
              </a:rPr>
              <a:t>poştală</a:t>
            </a:r>
            <a:r>
              <a:rPr lang="ro-RO" sz="5600" b="0" i="0" dirty="0">
                <a:solidFill>
                  <a:srgbClr val="050505"/>
                </a:solidFill>
                <a:effectLst/>
                <a:latin typeface="Times New Roman" panose="02020603050405020304" pitchFamily="18" charset="0"/>
                <a:cs typeface="Times New Roman" panose="02020603050405020304" pitchFamily="18" charset="0"/>
              </a:rPr>
              <a:t> a solicitantului, precum </a:t>
            </a:r>
            <a:r>
              <a:rPr lang="ro-RO" sz="5600" b="0" i="0" dirty="0" err="1">
                <a:solidFill>
                  <a:srgbClr val="050505"/>
                </a:solidFill>
                <a:effectLst/>
                <a:latin typeface="Times New Roman" panose="02020603050405020304" pitchFamily="18" charset="0"/>
                <a:cs typeface="Times New Roman" panose="02020603050405020304" pitchFamily="18" charset="0"/>
              </a:rPr>
              <a:t>şi</a:t>
            </a:r>
            <a:r>
              <a:rPr lang="ro-RO" sz="5600" b="0" i="0" dirty="0">
                <a:solidFill>
                  <a:srgbClr val="050505"/>
                </a:solidFill>
                <a:effectLst/>
                <a:latin typeface="Times New Roman" panose="02020603050405020304" pitchFamily="18" charset="0"/>
                <a:cs typeface="Times New Roman" panose="02020603050405020304" pitchFamily="18" charset="0"/>
              </a:rPr>
              <a:t> adresa </a:t>
            </a:r>
            <a:r>
              <a:rPr lang="ro-RO" sz="5600" b="0" i="0" dirty="0" err="1">
                <a:solidFill>
                  <a:srgbClr val="050505"/>
                </a:solidFill>
                <a:effectLst/>
                <a:latin typeface="Times New Roman" panose="02020603050405020304" pitchFamily="18" charset="0"/>
                <a:cs typeface="Times New Roman" panose="02020603050405020304" pitchFamily="18" charset="0"/>
              </a:rPr>
              <a:t>poştei</a:t>
            </a:r>
            <a:r>
              <a:rPr lang="ro-RO" sz="5600" b="0" i="0" dirty="0">
                <a:solidFill>
                  <a:srgbClr val="050505"/>
                </a:solidFill>
                <a:effectLst/>
                <a:latin typeface="Times New Roman" panose="02020603050405020304" pitchFamily="18" charset="0"/>
                <a:cs typeface="Times New Roman" panose="02020603050405020304" pitchFamily="18" charset="0"/>
              </a:rPr>
              <a:t> electronice dacă se solicită răspuns pe această cale;</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c) denumirea furnizorului de </a:t>
            </a:r>
            <a:r>
              <a:rPr lang="ro-RO" sz="5600" b="0" i="0" dirty="0" err="1">
                <a:solidFill>
                  <a:srgbClr val="050505"/>
                </a:solidFill>
                <a:effectLst/>
                <a:latin typeface="Times New Roman" panose="02020603050405020304" pitchFamily="18" charset="0"/>
                <a:cs typeface="Times New Roman" panose="02020603050405020304" pitchFamily="18" charset="0"/>
              </a:rPr>
              <a:t>informaţii</a:t>
            </a:r>
            <a:r>
              <a:rPr lang="ro-RO" sz="5600" b="0" i="0" dirty="0">
                <a:solidFill>
                  <a:srgbClr val="050505"/>
                </a:solidFill>
                <a:effectLst/>
                <a:latin typeface="Times New Roman" panose="02020603050405020304" pitchFamily="18" charset="0"/>
                <a:cs typeface="Times New Roman" panose="02020603050405020304" pitchFamily="18" charset="0"/>
              </a:rPr>
              <a:t>;</a:t>
            </a:r>
          </a:p>
          <a:p>
            <a:pPr marL="0" indent="0" algn="just">
              <a:buNone/>
            </a:pPr>
            <a:r>
              <a:rPr lang="ro-RO" sz="5600" b="0" i="0" dirty="0">
                <a:solidFill>
                  <a:srgbClr val="050505"/>
                </a:solidFill>
                <a:effectLst/>
                <a:latin typeface="Times New Roman" panose="02020603050405020304" pitchFamily="18" charset="0"/>
                <a:cs typeface="Times New Roman" panose="02020603050405020304" pitchFamily="18" charset="0"/>
              </a:rPr>
              <a:t>d) specificarea </a:t>
            </a:r>
            <a:r>
              <a:rPr lang="ro-RO" sz="5600" b="0" i="0" dirty="0" err="1">
                <a:solidFill>
                  <a:srgbClr val="050505"/>
                </a:solidFill>
                <a:effectLst/>
                <a:latin typeface="Times New Roman" panose="02020603050405020304" pitchFamily="18" charset="0"/>
                <a:cs typeface="Times New Roman" panose="02020603050405020304" pitchFamily="18" charset="0"/>
              </a:rPr>
              <a:t>informaţiei</a:t>
            </a:r>
            <a:r>
              <a:rPr lang="ro-RO" sz="5600" b="0" i="0" dirty="0">
                <a:solidFill>
                  <a:srgbClr val="050505"/>
                </a:solidFill>
                <a:effectLst/>
                <a:latin typeface="Times New Roman" panose="02020603050405020304" pitchFamily="18" charset="0"/>
                <a:cs typeface="Times New Roman" panose="02020603050405020304" pitchFamily="18" charset="0"/>
              </a:rPr>
              <a:t> de interes public solicitate, cu detalii suficiente </a:t>
            </a:r>
            <a:r>
              <a:rPr lang="ro-RO" sz="5600" b="0" i="0" dirty="0" err="1">
                <a:solidFill>
                  <a:srgbClr val="050505"/>
                </a:solidFill>
                <a:effectLst/>
                <a:latin typeface="Times New Roman" panose="02020603050405020304" pitchFamily="18" charset="0"/>
                <a:cs typeface="Times New Roman" panose="02020603050405020304" pitchFamily="18" charset="0"/>
              </a:rPr>
              <a:t>şi</a:t>
            </a:r>
            <a:r>
              <a:rPr lang="ro-RO" sz="5600" b="0" i="0" dirty="0">
                <a:solidFill>
                  <a:srgbClr val="050505"/>
                </a:solidFill>
                <a:effectLst/>
                <a:latin typeface="Times New Roman" panose="02020603050405020304" pitchFamily="18" charset="0"/>
                <a:cs typeface="Times New Roman" panose="02020603050405020304" pitchFamily="18" charset="0"/>
              </a:rPr>
              <a:t> concludente, care să permită identificarea acesteia de către furnizorul de </a:t>
            </a:r>
            <a:r>
              <a:rPr lang="ro-RO" sz="5600" b="0" i="0" dirty="0" err="1">
                <a:solidFill>
                  <a:srgbClr val="050505"/>
                </a:solidFill>
                <a:effectLst/>
                <a:latin typeface="Times New Roman" panose="02020603050405020304" pitchFamily="18" charset="0"/>
                <a:cs typeface="Times New Roman" panose="02020603050405020304" pitchFamily="18" charset="0"/>
              </a:rPr>
              <a:t>informaţii</a:t>
            </a:r>
            <a:r>
              <a:rPr lang="ro-RO" sz="5600" b="0" i="0" dirty="0">
                <a:solidFill>
                  <a:srgbClr val="050505"/>
                </a:solidFill>
                <a:effectLst/>
                <a:latin typeface="Times New Roman" panose="02020603050405020304" pitchFamily="18" charset="0"/>
                <a:cs typeface="Times New Roman" panose="02020603050405020304" pitchFamily="18" charset="0"/>
              </a:rPr>
              <a:t>.</a:t>
            </a: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1/16/2025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15</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10" name="Substituent conținut 9">
            <a:extLst>
              <a:ext uri="{FF2B5EF4-FFF2-40B4-BE49-F238E27FC236}">
                <a16:creationId xmlns:a16="http://schemas.microsoft.com/office/drawing/2014/main" id="{0FEE2C96-7920-CAD8-B3D6-86FA79C0BDD1}"/>
              </a:ext>
            </a:extLst>
          </p:cNvPr>
          <p:cNvPicPr>
            <a:picLocks noGrp="1" noChangeAspect="1"/>
          </p:cNvPicPr>
          <p:nvPr>
            <p:ph sz="half" idx="1"/>
          </p:nvPr>
        </p:nvPicPr>
        <p:blipFill>
          <a:blip r:embed="rId2"/>
          <a:stretch>
            <a:fillRect/>
          </a:stretch>
        </p:blipFill>
        <p:spPr>
          <a:xfrm>
            <a:off x="5911849" y="962612"/>
            <a:ext cx="3042911" cy="3939587"/>
          </a:xfrm>
        </p:spPr>
      </p:pic>
    </p:spTree>
    <p:extLst>
      <p:ext uri="{BB962C8B-B14F-4D97-AF65-F5344CB8AC3E}">
        <p14:creationId xmlns:p14="http://schemas.microsoft.com/office/powerpoint/2010/main" val="1982659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1" y="1003301"/>
            <a:ext cx="4876799" cy="4027486"/>
          </a:xfrm>
        </p:spPr>
        <p:txBody>
          <a:bodyPr>
            <a:normAutofit fontScale="25000" lnSpcReduction="20000"/>
          </a:bodyPr>
          <a:lstStyle/>
          <a:p>
            <a:pPr marL="0" indent="0" algn="just">
              <a:lnSpc>
                <a:spcPct val="120000"/>
              </a:lnSpc>
              <a:buNone/>
            </a:pPr>
            <a:r>
              <a:rPr lang="ro-RO" sz="5600" dirty="0">
                <a:solidFill>
                  <a:srgbClr val="050505"/>
                </a:solidFill>
                <a:latin typeface="Times New Roman" panose="02020603050405020304" pitchFamily="18" charset="0"/>
                <a:cs typeface="Times New Roman" panose="02020603050405020304" pitchFamily="18" charset="0"/>
              </a:rPr>
              <a:t>     Judecătoria Ungheni este </a:t>
            </a:r>
            <a:r>
              <a:rPr lang="ro-RO" sz="5600" i="0" dirty="0">
                <a:solidFill>
                  <a:srgbClr val="050505"/>
                </a:solidFill>
                <a:effectLst/>
                <a:latin typeface="Times New Roman" panose="02020603050405020304" pitchFamily="18" charset="0"/>
                <a:cs typeface="Times New Roman" panose="02020603050405020304" pitchFamily="18" charset="0"/>
              </a:rPr>
              <a:t>operator de prelucrare a datelor cu caracter personal</a:t>
            </a:r>
          </a:p>
          <a:p>
            <a:pPr marL="0" indent="0" algn="just">
              <a:lnSpc>
                <a:spcPct val="120000"/>
              </a:lnSpc>
              <a:buNone/>
            </a:pPr>
            <a:endParaRPr lang="ro-RO" sz="5600" i="0" dirty="0">
              <a:solidFill>
                <a:srgbClr val="050505"/>
              </a:solidFill>
              <a:effectLst/>
              <a:latin typeface="Times New Roman" panose="02020603050405020304" pitchFamily="18" charset="0"/>
              <a:cs typeface="Times New Roman" panose="02020603050405020304" pitchFamily="18" charset="0"/>
            </a:endParaRPr>
          </a:p>
          <a:p>
            <a:pPr marL="0" indent="0" algn="just">
              <a:lnSpc>
                <a:spcPct val="120000"/>
              </a:lnSpc>
              <a:buNone/>
            </a:pPr>
            <a:r>
              <a:rPr lang="ro-RO" sz="5600" i="0" dirty="0">
                <a:solidFill>
                  <a:srgbClr val="050505"/>
                </a:solidFill>
                <a:effectLst/>
                <a:latin typeface="Times New Roman" panose="02020603050405020304" pitchFamily="18" charset="0"/>
                <a:cs typeface="Times New Roman" panose="02020603050405020304" pitchFamily="18" charset="0"/>
              </a:rPr>
              <a:t>Judecătoria Ungheni, potrivit deciziei Centrului Național pentru Protecția Datelor cu Caracter Personal nr. 581 din 10 septembrie 2015 cu privire la aprobarea formularului tipizat de informare privind efectuarea supravegherii prin mijloace video, înștiințează despre afișarea informației cu privire la monitorizarea și supravegherea video și audio în cadrul instanței de judecată.</a:t>
            </a:r>
          </a:p>
          <a:p>
            <a:pPr marL="0" indent="0" algn="just">
              <a:lnSpc>
                <a:spcPct val="120000"/>
              </a:lnSpc>
              <a:buNone/>
            </a:pPr>
            <a:r>
              <a:rPr lang="ro-RO" sz="5600" i="0" dirty="0">
                <a:solidFill>
                  <a:srgbClr val="050505"/>
                </a:solidFill>
                <a:effectLst/>
                <a:latin typeface="Times New Roman" panose="02020603050405020304" pitchFamily="18" charset="0"/>
                <a:cs typeface="Times New Roman" panose="02020603050405020304" pitchFamily="18" charset="0"/>
              </a:rPr>
              <a:t>În calitate de operator de prelucrare a datelor cu caracter personal, Judecătoria Ungheni prelucrează aceste date cu respectarea cerințelor de confidențialitate și securitate.</a:t>
            </a:r>
          </a:p>
          <a:p>
            <a:pPr marL="0" indent="0" algn="just">
              <a:lnSpc>
                <a:spcPct val="120000"/>
              </a:lnSpc>
              <a:buNone/>
            </a:pPr>
            <a:r>
              <a:rPr lang="ro-RO" sz="5600" dirty="0">
                <a:solidFill>
                  <a:srgbClr val="050505"/>
                </a:solidFill>
                <a:latin typeface="Times New Roman" panose="02020603050405020304" pitchFamily="18" charset="0"/>
                <a:cs typeface="Times New Roman" panose="02020603050405020304" pitchFamily="18" charset="0"/>
              </a:rPr>
              <a:t>Totodată, a fost creat registru electronic a cererilor de comunicare a informațiilor de interes public.</a:t>
            </a:r>
            <a:endParaRPr lang="ro-RO" sz="5600" i="0" dirty="0">
              <a:solidFill>
                <a:srgbClr val="050505"/>
              </a:solidFill>
              <a:effectLst/>
              <a:latin typeface="Times New Roman" panose="02020603050405020304" pitchFamily="18" charset="0"/>
              <a:cs typeface="Times New Roman" panose="02020603050405020304" pitchFamily="18" charset="0"/>
            </a:endParaRP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1/16/2025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16</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9" name="Substituent conținut 8">
            <a:extLst>
              <a:ext uri="{FF2B5EF4-FFF2-40B4-BE49-F238E27FC236}">
                <a16:creationId xmlns:a16="http://schemas.microsoft.com/office/drawing/2014/main" id="{ECE1BED0-6C4F-5E9B-C905-14A1473F5152}"/>
              </a:ext>
            </a:extLst>
          </p:cNvPr>
          <p:cNvPicPr>
            <a:picLocks noGrp="1" noChangeAspect="1"/>
          </p:cNvPicPr>
          <p:nvPr>
            <p:ph sz="half" idx="1"/>
          </p:nvPr>
        </p:nvPicPr>
        <p:blipFill>
          <a:blip r:embed="rId2"/>
          <a:stretch>
            <a:fillRect/>
          </a:stretch>
        </p:blipFill>
        <p:spPr>
          <a:xfrm>
            <a:off x="5130800" y="1398059"/>
            <a:ext cx="3810000" cy="2693458"/>
          </a:xfrm>
        </p:spPr>
      </p:pic>
    </p:spTree>
    <p:extLst>
      <p:ext uri="{BB962C8B-B14F-4D97-AF65-F5344CB8AC3E}">
        <p14:creationId xmlns:p14="http://schemas.microsoft.com/office/powerpoint/2010/main" val="425862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1" y="1003301"/>
            <a:ext cx="5759449" cy="3841338"/>
          </a:xfrm>
        </p:spPr>
        <p:txBody>
          <a:bodyPr>
            <a:normAutofit fontScale="40000" lnSpcReduction="20000"/>
          </a:bodyPr>
          <a:lstStyle/>
          <a:p>
            <a:pPr algn="just"/>
            <a:r>
              <a:rPr lang="ro-RO" sz="3700" i="0" dirty="0">
                <a:solidFill>
                  <a:srgbClr val="393F4C"/>
                </a:solidFill>
                <a:effectLst/>
                <a:latin typeface="Times New Roman" panose="02020603050405020304" pitchFamily="18" charset="0"/>
                <a:cs typeface="Times New Roman" panose="02020603050405020304" pitchFamily="18" charset="0"/>
              </a:rPr>
              <a:t>Potrivit, noilor prevederi a </a:t>
            </a:r>
            <a:r>
              <a:rPr lang="ro-RO" sz="3700" i="0" u="none" strike="noStrike" dirty="0">
                <a:solidFill>
                  <a:srgbClr val="0862AE"/>
                </a:solidFill>
                <a:effectLst/>
                <a:latin typeface="Times New Roman" panose="02020603050405020304" pitchFamily="18" charset="0"/>
                <a:cs typeface="Times New Roman" panose="02020603050405020304" pitchFamily="18" charset="0"/>
                <a:hlinkClick r:id="rId2"/>
              </a:rPr>
              <a:t> legii taxei de stat  nr. 213 din 31-07-2023</a:t>
            </a:r>
            <a:r>
              <a:rPr lang="ro-RO" sz="3700" i="0" dirty="0">
                <a:solidFill>
                  <a:srgbClr val="393F4C"/>
                </a:solidFill>
                <a:effectLst/>
                <a:latin typeface="Times New Roman" panose="02020603050405020304" pitchFamily="18" charset="0"/>
                <a:cs typeface="Times New Roman" panose="02020603050405020304" pitchFamily="18" charset="0"/>
              </a:rPr>
              <a:t> începând cu 01 ianuarie 2024, achitarea este disponibilă prin serviciul de plăți electronice  </a:t>
            </a:r>
            <a:r>
              <a:rPr lang="ro-RO" sz="3700" i="0" u="none" strike="noStrike" dirty="0">
                <a:solidFill>
                  <a:srgbClr val="0862AE"/>
                </a:solidFill>
                <a:effectLst/>
                <a:latin typeface="Times New Roman" panose="02020603050405020304" pitchFamily="18" charset="0"/>
                <a:cs typeface="Times New Roman" panose="02020603050405020304" pitchFamily="18" charset="0"/>
                <a:hlinkClick r:id="rId3"/>
              </a:rPr>
              <a:t>https://mpay.gov.md/</a:t>
            </a:r>
            <a:r>
              <a:rPr lang="ro-RO" sz="3700" i="0" dirty="0">
                <a:solidFill>
                  <a:srgbClr val="393F4C"/>
                </a:solidFill>
                <a:effectLst/>
                <a:latin typeface="Times New Roman" panose="02020603050405020304" pitchFamily="18" charset="0"/>
                <a:cs typeface="Times New Roman" panose="02020603050405020304" pitchFamily="18" charset="0"/>
              </a:rPr>
              <a:t>  și pe site-ul </a:t>
            </a:r>
            <a:r>
              <a:rPr lang="ro-RO" sz="3700" i="0" u="none" strike="noStrike" dirty="0">
                <a:solidFill>
                  <a:srgbClr val="0862AE"/>
                </a:solidFill>
                <a:effectLst/>
                <a:latin typeface="Times New Roman" panose="02020603050405020304" pitchFamily="18" charset="0"/>
                <a:cs typeface="Times New Roman" panose="02020603050405020304" pitchFamily="18" charset="0"/>
                <a:hlinkClick r:id="rId4"/>
              </a:rPr>
              <a:t>https://instante.justice.md/</a:t>
            </a:r>
            <a:r>
              <a:rPr lang="ro-RO" sz="3700" i="0" dirty="0">
                <a:solidFill>
                  <a:srgbClr val="393F4C"/>
                </a:solidFill>
                <a:effectLst/>
                <a:latin typeface="Times New Roman" panose="02020603050405020304" pitchFamily="18" charset="0"/>
                <a:cs typeface="Times New Roman" panose="02020603050405020304" pitchFamily="18" charset="0"/>
              </a:rPr>
              <a:t> </a:t>
            </a:r>
          </a:p>
          <a:p>
            <a:pPr algn="l"/>
            <a:r>
              <a:rPr lang="ro-RO" sz="3700" i="0" dirty="0">
                <a:solidFill>
                  <a:srgbClr val="393F4C"/>
                </a:solidFill>
                <a:effectLst/>
                <a:latin typeface="Times New Roman" panose="02020603050405020304" pitchFamily="18" charset="0"/>
                <a:cs typeface="Times New Roman" panose="02020603050405020304" pitchFamily="18" charset="0"/>
              </a:rPr>
              <a:t> </a:t>
            </a:r>
          </a:p>
          <a:p>
            <a:pPr algn="l"/>
            <a:r>
              <a:rPr lang="ro-RO" sz="3700" i="0" dirty="0">
                <a:solidFill>
                  <a:srgbClr val="393F4C"/>
                </a:solidFill>
                <a:effectLst/>
                <a:latin typeface="Times New Roman" panose="02020603050405020304" pitchFamily="18" charset="0"/>
                <a:cs typeface="Times New Roman" panose="02020603050405020304" pitchFamily="18" charset="0"/>
              </a:rPr>
              <a:t>La demersul Ministerului Justiției al Republicii Moldova, în vederea simplificării procedurilor de plată, Judecătoria Ungheni a informat cetățenii că plățile pentru taxele de stat și taxele de timbru vor fi efectuate </a:t>
            </a:r>
            <a:r>
              <a:rPr lang="ro-RO" sz="3700" i="1" u="sng" dirty="0">
                <a:solidFill>
                  <a:srgbClr val="393F4C"/>
                </a:solidFill>
                <a:effectLst/>
                <a:latin typeface="Times New Roman" panose="02020603050405020304" pitchFamily="18" charset="0"/>
                <a:cs typeface="Times New Roman" panose="02020603050405020304" pitchFamily="18" charset="0"/>
              </a:rPr>
              <a:t>exclusiv</a:t>
            </a:r>
            <a:r>
              <a:rPr lang="ro-RO" sz="3700" i="0" dirty="0">
                <a:solidFill>
                  <a:srgbClr val="393F4C"/>
                </a:solidFill>
                <a:effectLst/>
                <a:latin typeface="Times New Roman" panose="02020603050405020304" pitchFamily="18" charset="0"/>
                <a:cs typeface="Times New Roman" panose="02020603050405020304" pitchFamily="18" charset="0"/>
              </a:rPr>
              <a:t> prin intermediul serviciului guvernamental de plăți electronice </a:t>
            </a:r>
            <a:r>
              <a:rPr lang="ro-RO" sz="3700" i="0" dirty="0" err="1">
                <a:solidFill>
                  <a:srgbClr val="393F4C"/>
                </a:solidFill>
                <a:effectLst/>
                <a:latin typeface="Times New Roman" panose="02020603050405020304" pitchFamily="18" charset="0"/>
                <a:cs typeface="Times New Roman" panose="02020603050405020304" pitchFamily="18" charset="0"/>
              </a:rPr>
              <a:t>MPay</a:t>
            </a:r>
            <a:r>
              <a:rPr lang="ro-RO" sz="3700" i="0" dirty="0">
                <a:solidFill>
                  <a:srgbClr val="393F4C"/>
                </a:solidFill>
                <a:effectLst/>
                <a:latin typeface="Times New Roman" panose="02020603050405020304" pitchFamily="18" charset="0"/>
                <a:cs typeface="Times New Roman" panose="02020603050405020304" pitchFamily="18" charset="0"/>
              </a:rPr>
              <a:t>.</a:t>
            </a:r>
          </a:p>
          <a:p>
            <a:pPr algn="l"/>
            <a:r>
              <a:rPr lang="ro-RO" sz="3700" i="0" dirty="0">
                <a:solidFill>
                  <a:srgbClr val="393F4C"/>
                </a:solidFill>
                <a:effectLst/>
                <a:latin typeface="Times New Roman" panose="02020603050405020304" pitchFamily="18" charset="0"/>
                <a:cs typeface="Times New Roman" panose="02020603050405020304" pitchFamily="18" charset="0"/>
              </a:rPr>
              <a:t>Astfel, justițiabilii vor achita taxele prin </a:t>
            </a:r>
            <a:r>
              <a:rPr lang="ro-RO" sz="3700" i="0" dirty="0" err="1">
                <a:solidFill>
                  <a:srgbClr val="393F4C"/>
                </a:solidFill>
                <a:effectLst/>
                <a:latin typeface="Times New Roman" panose="02020603050405020304" pitchFamily="18" charset="0"/>
                <a:cs typeface="Times New Roman" panose="02020603050405020304" pitchFamily="18" charset="0"/>
              </a:rPr>
              <a:t>MPay</a:t>
            </a:r>
            <a:r>
              <a:rPr lang="ro-RO" sz="3700" i="0" dirty="0">
                <a:solidFill>
                  <a:srgbClr val="393F4C"/>
                </a:solidFill>
                <a:effectLst/>
                <a:latin typeface="Times New Roman" panose="02020603050405020304" pitchFamily="18" charset="0"/>
                <a:cs typeface="Times New Roman" panose="02020603050405020304" pitchFamily="18" charset="0"/>
              </a:rPr>
              <a:t>, accesând link-</a:t>
            </a:r>
            <a:r>
              <a:rPr lang="ro-RO" sz="3700" i="0" dirty="0" err="1">
                <a:solidFill>
                  <a:srgbClr val="393F4C"/>
                </a:solidFill>
                <a:effectLst/>
                <a:latin typeface="Times New Roman" panose="02020603050405020304" pitchFamily="18" charset="0"/>
                <a:cs typeface="Times New Roman" panose="02020603050405020304" pitchFamily="18" charset="0"/>
              </a:rPr>
              <a:t>ul</a:t>
            </a:r>
            <a:r>
              <a:rPr lang="ro-RO" sz="3700" i="0" dirty="0">
                <a:solidFill>
                  <a:srgbClr val="393F4C"/>
                </a:solidFill>
                <a:effectLst/>
                <a:latin typeface="Times New Roman" panose="02020603050405020304" pitchFamily="18" charset="0"/>
                <a:cs typeface="Times New Roman" panose="02020603050405020304" pitchFamily="18" charset="0"/>
              </a:rPr>
              <a:t>: </a:t>
            </a:r>
            <a:r>
              <a:rPr lang="ro-RO" sz="3700" i="0" u="none" strike="noStrike" dirty="0">
                <a:solidFill>
                  <a:srgbClr val="0862AE"/>
                </a:solidFill>
                <a:effectLst/>
                <a:latin typeface="Times New Roman" panose="02020603050405020304" pitchFamily="18" charset="0"/>
                <a:cs typeface="Times New Roman" panose="02020603050405020304" pitchFamily="18" charset="0"/>
                <a:hlinkClick r:id="rId5"/>
              </a:rPr>
              <a:t>Achită taxele pentru instanțele de judecată | Portalul Național al Instanțelor de Judecată (justice.md)</a:t>
            </a:r>
            <a:endParaRPr lang="ro-RO" sz="3700" i="0" dirty="0">
              <a:solidFill>
                <a:srgbClr val="393F4C"/>
              </a:solidFill>
              <a:effectLst/>
              <a:latin typeface="Times New Roman" panose="02020603050405020304" pitchFamily="18" charset="0"/>
              <a:cs typeface="Times New Roman" panose="02020603050405020304" pitchFamily="18" charset="0"/>
            </a:endParaRPr>
          </a:p>
          <a:p>
            <a:pPr algn="l"/>
            <a:r>
              <a:rPr lang="ro-RO" sz="3700" i="0" dirty="0">
                <a:solidFill>
                  <a:srgbClr val="393F4C"/>
                </a:solidFill>
                <a:effectLst/>
                <a:latin typeface="Times New Roman" panose="02020603050405020304" pitchFamily="18" charset="0"/>
                <a:cs typeface="Times New Roman" panose="02020603050405020304" pitchFamily="18" charset="0"/>
              </a:rPr>
              <a:t>În cazul plăților în numerar, contribuabilii se pot adresa la ghișeele băncilor conectate sau terminalele de plată disponibile, inclusiv la cel din incinta instanței de judecată.</a:t>
            </a: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1/16/2025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17</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9" name="Substituent conținut 8">
            <a:extLst>
              <a:ext uri="{FF2B5EF4-FFF2-40B4-BE49-F238E27FC236}">
                <a16:creationId xmlns:a16="http://schemas.microsoft.com/office/drawing/2014/main" id="{0F3AC205-C762-F822-FCA7-4A1C695BEC79}"/>
              </a:ext>
            </a:extLst>
          </p:cNvPr>
          <p:cNvPicPr>
            <a:picLocks noGrp="1" noChangeAspect="1"/>
          </p:cNvPicPr>
          <p:nvPr>
            <p:ph sz="half" idx="1"/>
          </p:nvPr>
        </p:nvPicPr>
        <p:blipFill>
          <a:blip r:embed="rId6"/>
          <a:stretch>
            <a:fillRect/>
          </a:stretch>
        </p:blipFill>
        <p:spPr>
          <a:xfrm>
            <a:off x="5786077" y="2092914"/>
            <a:ext cx="3161072" cy="1662112"/>
          </a:xfrm>
        </p:spPr>
      </p:pic>
    </p:spTree>
    <p:extLst>
      <p:ext uri="{BB962C8B-B14F-4D97-AF65-F5344CB8AC3E}">
        <p14:creationId xmlns:p14="http://schemas.microsoft.com/office/powerpoint/2010/main" val="272870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D3A4E5E-6176-C67C-BAF6-E07BA5836F10}"/>
              </a:ext>
            </a:extLst>
          </p:cNvPr>
          <p:cNvSpPr>
            <a:spLocks noGrp="1"/>
          </p:cNvSpPr>
          <p:nvPr>
            <p:ph sz="half" idx="1"/>
          </p:nvPr>
        </p:nvSpPr>
        <p:spPr>
          <a:xfrm>
            <a:off x="152402" y="1462485"/>
            <a:ext cx="4800600" cy="3034902"/>
          </a:xfrm>
        </p:spPr>
        <p:txBody>
          <a:bodyPr/>
          <a:lstStyle/>
          <a:p>
            <a:endParaRPr lang="ro-RO" dirty="0">
              <a:latin typeface="Times New Roman" panose="02020603050405020304" pitchFamily="18" charset="0"/>
              <a:cs typeface="Times New Roman" panose="02020603050405020304" pitchFamily="18" charset="0"/>
            </a:endParaRPr>
          </a:p>
          <a:p>
            <a:pPr marL="0" indent="0">
              <a:buNone/>
            </a:pPr>
            <a:r>
              <a:rPr lang="ro-RO" b="1" dirty="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a:p>
            <a:pPr marL="0" indent="0" algn="just">
              <a:buNone/>
            </a:pPr>
            <a:r>
              <a:rPr lang="ro-RO" sz="1400" b="1" dirty="0">
                <a:solidFill>
                  <a:schemeClr val="tx1"/>
                </a:solidFill>
                <a:latin typeface="Times New Roman" panose="02020603050405020304" pitchFamily="18" charset="0"/>
                <a:cs typeface="Times New Roman" panose="02020603050405020304" pitchFamily="18" charset="0"/>
              </a:rPr>
              <a:t>De la instituirea Biroului informațional din 2022, doi angajați din cadrul Secției Sistematizare, Generalizare, Monitorizare a Practicii Judiciare și Relații Publice oferă zilnic informații și ghidează  justițiabilii, totodată, cetățenii au posibilitatea de a contacta și prin telefon pentru detalii.</a:t>
            </a:r>
            <a:endParaRPr lang="ro-RO" b="1" dirty="0">
              <a:solidFill>
                <a:schemeClr val="tx1"/>
              </a:solidFill>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C3C70FAE-07B5-AE8E-7EAD-E8414A3F941C}"/>
              </a:ext>
            </a:extLst>
          </p:cNvPr>
          <p:cNvPicPr>
            <a:picLocks noGrp="1" noChangeAspect="1"/>
          </p:cNvPicPr>
          <p:nvPr>
            <p:ph sz="half" idx="2"/>
          </p:nvPr>
        </p:nvPicPr>
        <p:blipFill>
          <a:blip r:embed="rId2"/>
          <a:stretch>
            <a:fillRect/>
          </a:stretch>
        </p:blipFill>
        <p:spPr>
          <a:xfrm>
            <a:off x="5067301" y="1462485"/>
            <a:ext cx="3810000" cy="2869406"/>
          </a:xfrm>
        </p:spPr>
      </p:pic>
      <p:sp>
        <p:nvSpPr>
          <p:cNvPr id="4" name="Substituent dată 3">
            <a:extLst>
              <a:ext uri="{FF2B5EF4-FFF2-40B4-BE49-F238E27FC236}">
                <a16:creationId xmlns:a16="http://schemas.microsoft.com/office/drawing/2014/main" id="{3086CCEB-08E3-9458-B253-71E7E56C71B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FBAF50BC-748D-94C7-56EE-F042036CBF91}"/>
              </a:ext>
            </a:extLst>
          </p:cNvPr>
          <p:cNvSpPr>
            <a:spLocks noGrp="1"/>
          </p:cNvSpPr>
          <p:nvPr>
            <p:ph type="sldNum" sz="quarter" idx="12"/>
          </p:nvPr>
        </p:nvSpPr>
        <p:spPr/>
        <p:txBody>
          <a:bodyPr/>
          <a:lstStyle/>
          <a:p>
            <a:fld id="{42782948-4DBE-204D-AB9E-B65E067054AE}" type="slidenum">
              <a:rPr lang="en-US" smtClean="0"/>
              <a:pPr/>
              <a:t>18</a:t>
            </a:fld>
            <a:endParaRPr lang="en-US"/>
          </a:p>
        </p:txBody>
      </p:sp>
      <p:sp>
        <p:nvSpPr>
          <p:cNvPr id="6" name="Titlu 5">
            <a:extLst>
              <a:ext uri="{FF2B5EF4-FFF2-40B4-BE49-F238E27FC236}">
                <a16:creationId xmlns:a16="http://schemas.microsoft.com/office/drawing/2014/main" id="{7A42500D-CD99-839C-7D89-98208511B471}"/>
              </a:ext>
            </a:extLst>
          </p:cNvPr>
          <p:cNvSpPr>
            <a:spLocks noGrp="1"/>
          </p:cNvSpPr>
          <p:nvPr>
            <p:ph type="title"/>
          </p:nvPr>
        </p:nvSpPr>
        <p:spPr>
          <a:xfrm>
            <a:off x="152401" y="137121"/>
            <a:ext cx="8928101" cy="615553"/>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sp>
        <p:nvSpPr>
          <p:cNvPr id="7" name="CasetăText 6">
            <a:extLst>
              <a:ext uri="{FF2B5EF4-FFF2-40B4-BE49-F238E27FC236}">
                <a16:creationId xmlns:a16="http://schemas.microsoft.com/office/drawing/2014/main" id="{F7CAC228-8478-D8A8-A077-22ED52C5BEEC}"/>
              </a:ext>
            </a:extLst>
          </p:cNvPr>
          <p:cNvSpPr txBox="1"/>
          <p:nvPr/>
        </p:nvSpPr>
        <p:spPr>
          <a:xfrm>
            <a:off x="152400" y="949737"/>
            <a:ext cx="8991599" cy="369332"/>
          </a:xfrm>
          <a:prstGeom prst="rect">
            <a:avLst/>
          </a:prstGeom>
          <a:noFill/>
        </p:spPr>
        <p:txBody>
          <a:bodyPr wrap="square">
            <a:spAutoFit/>
          </a:bodyPr>
          <a:lstStyle/>
          <a:p>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it-IT" sz="1800" dirty="0">
                <a:solidFill>
                  <a:schemeClr val="accent5">
                    <a:lumMod val="50000"/>
                  </a:schemeClr>
                </a:solidFill>
                <a:latin typeface="Times New Roman" panose="02020603050405020304" pitchFamily="18" charset="0"/>
                <a:cs typeface="Times New Roman" panose="02020603050405020304" pitchFamily="18" charset="0"/>
              </a:rPr>
              <a:t>2.1.1. Desemnarea unei persoane responsabile pentru oferirea consultațiilor juridice</a:t>
            </a:r>
            <a:endParaRPr lang="ro-RO" sz="18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60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ubstituent conținut 11">
            <a:extLst>
              <a:ext uri="{FF2B5EF4-FFF2-40B4-BE49-F238E27FC236}">
                <a16:creationId xmlns:a16="http://schemas.microsoft.com/office/drawing/2014/main" id="{4943311C-75D0-9B4C-B2CC-8550D221EAD6}"/>
              </a:ext>
            </a:extLst>
          </p:cNvPr>
          <p:cNvPicPr>
            <a:picLocks noGrp="1" noChangeAspect="1"/>
          </p:cNvPicPr>
          <p:nvPr>
            <p:ph sz="half" idx="2"/>
          </p:nvPr>
        </p:nvPicPr>
        <p:blipFill>
          <a:blip r:embed="rId2"/>
          <a:stretch>
            <a:fillRect/>
          </a:stretch>
        </p:blipFill>
        <p:spPr>
          <a:xfrm>
            <a:off x="5727699" y="1530349"/>
            <a:ext cx="3200400" cy="3200400"/>
          </a:xfrm>
        </p:spPr>
      </p:pic>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19</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901" y="1530350"/>
            <a:ext cx="5511798" cy="3136900"/>
          </a:xfrm>
        </p:spPr>
        <p:txBody>
          <a:bodyPr>
            <a:normAutofit fontScale="85000" lnSpcReduction="20000"/>
          </a:bodyPr>
          <a:lstStyle/>
          <a:p>
            <a:r>
              <a:rPr lang="ro-RO" sz="1900" b="1" i="0" dirty="0">
                <a:solidFill>
                  <a:srgbClr val="050505"/>
                </a:solidFill>
                <a:effectLst/>
                <a:latin typeface="Times New Roman" panose="02020603050405020304" pitchFamily="18" charset="0"/>
                <a:cs typeface="Times New Roman" panose="02020603050405020304" pitchFamily="18" charset="0"/>
              </a:rPr>
              <a:t>Pe Portalul Judecătoriei </a:t>
            </a:r>
            <a:r>
              <a:rPr lang="ro-RO" sz="1900" b="1" i="0" u="none" strike="noStrike" dirty="0">
                <a:solidFill>
                  <a:srgbClr val="050505"/>
                </a:solidFill>
                <a:effectLst/>
                <a:latin typeface="Times New Roman" panose="02020603050405020304" pitchFamily="18" charset="0"/>
                <a:cs typeface="Times New Roman" panose="02020603050405020304" pitchFamily="18" charset="0"/>
                <a:hlinkClick r:id="rId3"/>
              </a:rPr>
              <a:t>Ungheni</a:t>
            </a:r>
            <a:r>
              <a:rPr lang="ro-RO" sz="1900" b="1" i="0" dirty="0">
                <a:solidFill>
                  <a:srgbClr val="050505"/>
                </a:solidFill>
                <a:effectLst/>
                <a:latin typeface="Times New Roman" panose="02020603050405020304" pitchFamily="18" charset="0"/>
                <a:cs typeface="Times New Roman" panose="02020603050405020304" pitchFamily="18" charset="0"/>
              </a:rPr>
              <a:t> găsiți și modele de cereri de chemare în judecată</a:t>
            </a:r>
          </a:p>
          <a:p>
            <a:r>
              <a:rPr lang="ro-RO" sz="1900" b="1" i="0" dirty="0">
                <a:solidFill>
                  <a:srgbClr val="050505"/>
                </a:solidFill>
                <a:effectLst/>
                <a:latin typeface="Times New Roman" panose="02020603050405020304" pitchFamily="18" charset="0"/>
                <a:cs typeface="Times New Roman" panose="02020603050405020304" pitchFamily="18" charset="0"/>
              </a:rPr>
              <a:t>Judecătoria Ungheni pune la dispoziția cetățenilor diverse modele de acte și mai multe modele de cereri de chemare în judecată, prototip elaborate de către magistrații instanței judecătorești care sunt plasate și pot fi accesate direct pe Portalul Judecătoriei Ungheni la compartimentul Informații de interes public &gt; modele de acte sau la următorul link: </a:t>
            </a:r>
            <a:r>
              <a:rPr lang="ro-RO" sz="1900" b="1" i="0" u="none" strike="noStrike" dirty="0">
                <a:solidFill>
                  <a:srgbClr val="050505"/>
                </a:solidFill>
                <a:effectLst/>
                <a:latin typeface="Times New Roman" panose="02020603050405020304" pitchFamily="18" charset="0"/>
                <a:cs typeface="Times New Roman" panose="02020603050405020304" pitchFamily="18" charset="0"/>
                <a:hlinkClick r:id="rId4"/>
              </a:rPr>
              <a:t>https://jun.instante.justice.md/ro/content/modele-de-acte</a:t>
            </a:r>
            <a:endParaRPr lang="en-US" sz="1900" b="1" i="0" u="none" strike="noStrike" dirty="0">
              <a:solidFill>
                <a:srgbClr val="050505"/>
              </a:solidFill>
              <a:effectLst/>
              <a:latin typeface="Times New Roman" panose="02020603050405020304" pitchFamily="18" charset="0"/>
              <a:cs typeface="Times New Roman" panose="02020603050405020304" pitchFamily="18" charset="0"/>
            </a:endParaRPr>
          </a:p>
          <a:p>
            <a:pPr marL="0" indent="0">
              <a:buNone/>
            </a:pPr>
            <a:endParaRPr lang="ro-RO" sz="1900" b="1" dirty="0">
              <a:solidFill>
                <a:srgbClr val="050505"/>
              </a:solidFill>
              <a:latin typeface="Times New Roman" panose="02020603050405020304" pitchFamily="18" charset="0"/>
              <a:cs typeface="Times New Roman" panose="02020603050405020304" pitchFamily="18" charset="0"/>
            </a:endParaRPr>
          </a:p>
          <a:p>
            <a:r>
              <a:rPr lang="ro-RO" sz="1900" b="0" i="1" dirty="0">
                <a:solidFill>
                  <a:schemeClr val="bg2">
                    <a:lumMod val="75000"/>
                  </a:schemeClr>
                </a:solidFill>
                <a:effectLst/>
                <a:latin typeface="inherit"/>
              </a:rPr>
              <a:t>Informație publicată pe rețelele de </a:t>
            </a:r>
            <a:r>
              <a:rPr lang="ro-RO" sz="1900" b="0" i="1" dirty="0" err="1">
                <a:solidFill>
                  <a:schemeClr val="bg2">
                    <a:lumMod val="75000"/>
                  </a:schemeClr>
                </a:solidFill>
                <a:effectLst/>
                <a:latin typeface="inherit"/>
              </a:rPr>
              <a:t>Fb</a:t>
            </a:r>
            <a:r>
              <a:rPr lang="ro-RO" sz="1900" b="0" i="1" dirty="0">
                <a:solidFill>
                  <a:schemeClr val="bg2">
                    <a:lumMod val="75000"/>
                  </a:schemeClr>
                </a:solidFill>
                <a:effectLst/>
                <a:latin typeface="inherit"/>
              </a:rPr>
              <a:t>, </a:t>
            </a:r>
            <a:r>
              <a:rPr lang="ro-RO" sz="1900" b="0" i="1" dirty="0" err="1">
                <a:solidFill>
                  <a:schemeClr val="bg2">
                    <a:lumMod val="75000"/>
                  </a:schemeClr>
                </a:solidFill>
                <a:effectLst/>
                <a:latin typeface="inherit"/>
              </a:rPr>
              <a:t>Instagram</a:t>
            </a:r>
            <a:r>
              <a:rPr lang="ro-RO" sz="1900" i="1" dirty="0">
                <a:solidFill>
                  <a:schemeClr val="bg2">
                    <a:lumMod val="75000"/>
                  </a:schemeClr>
                </a:solidFill>
                <a:latin typeface="inherit"/>
              </a:rPr>
              <a:t> și Pagina Web a Judecătoriei Ungheni la 01 decembrie 2023, fiind republicată.</a:t>
            </a:r>
            <a:endParaRPr lang="ro-RO" dirty="0"/>
          </a:p>
        </p:txBody>
      </p:sp>
      <p:sp>
        <p:nvSpPr>
          <p:cNvPr id="3" name="CasetăText 2">
            <a:extLst>
              <a:ext uri="{FF2B5EF4-FFF2-40B4-BE49-F238E27FC236}">
                <a16:creationId xmlns:a16="http://schemas.microsoft.com/office/drawing/2014/main" id="{8FBCDA4E-CCC2-7B2F-DD1C-E970662279E1}"/>
              </a:ext>
            </a:extLst>
          </p:cNvPr>
          <p:cNvSpPr txBox="1"/>
          <p:nvPr/>
        </p:nvSpPr>
        <p:spPr>
          <a:xfrm>
            <a:off x="215901" y="771591"/>
            <a:ext cx="8775700" cy="646331"/>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2.1.2. Informarea cetățenilor pe pagina instanței despre modul de înaintare a unei cereri, pregătirea modelelor de cerere</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47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EA2003-7CF4-914C-AF20-8651ACC5570D}"/>
              </a:ext>
            </a:extLst>
          </p:cNvPr>
          <p:cNvSpPr>
            <a:spLocks noGrp="1"/>
          </p:cNvSpPr>
          <p:nvPr>
            <p:ph sz="half" idx="1"/>
          </p:nvPr>
        </p:nvSpPr>
        <p:spPr/>
        <p:txBody>
          <a:bodyPr vert="horz" lIns="91440" tIns="45720" rIns="91440" bIns="45720" rtlCol="0" anchor="t">
            <a:normAutofit/>
          </a:bodyPr>
          <a:lstStyle/>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activităților realizate și progreselor atinse;</a:t>
            </a:r>
            <a:endParaRPr lang="en-US" sz="1400" dirty="0">
              <a:latin typeface="Arial" panose="020B0604020202020204" pitchFamily="34" charset="0"/>
              <a:cs typeface="Arial" panose="020B0604020202020204" pitchFamily="34" charset="0"/>
            </a:endParaRP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performanței instanței și resurselor avute în gestiune;</a:t>
            </a: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Identificarea barierelor și problemelor care au împiedicat sau reținut realizarea anumitor progrese;</a:t>
            </a:r>
          </a:p>
          <a:p>
            <a:pPr marL="229870" indent="-229870">
              <a:buFont typeface="Wingdings" pitchFamily="2" charset="2"/>
              <a:buChar char="q"/>
            </a:pPr>
            <a:r>
              <a:rPr lang="ro-MD" sz="1400" dirty="0">
                <a:solidFill>
                  <a:srgbClr val="FF0000"/>
                </a:solidFill>
                <a:latin typeface="Arial"/>
                <a:cs typeface="Arial"/>
              </a:rPr>
              <a:t>Identificarea priorităților pentru semestrul II din 2024 (</a:t>
            </a:r>
            <a:r>
              <a:rPr lang="ro-RO" sz="1400" dirty="0">
                <a:solidFill>
                  <a:srgbClr val="FF0000"/>
                </a:solidFill>
                <a:latin typeface="Arial"/>
                <a:cs typeface="Arial"/>
              </a:rPr>
              <a:t>iulie</a:t>
            </a:r>
            <a:r>
              <a:rPr lang="en-US" sz="1400" dirty="0">
                <a:solidFill>
                  <a:srgbClr val="FF0000"/>
                </a:solidFill>
                <a:latin typeface="Arial"/>
                <a:cs typeface="Arial"/>
              </a:rPr>
              <a:t> </a:t>
            </a:r>
            <a:r>
              <a:rPr lang="ro-MD" sz="1400" dirty="0">
                <a:solidFill>
                  <a:srgbClr val="FF0000"/>
                </a:solidFill>
                <a:latin typeface="Arial"/>
                <a:cs typeface="Arial"/>
              </a:rPr>
              <a:t>– </a:t>
            </a:r>
            <a:r>
              <a:rPr lang="ro-RO" sz="1400" dirty="0">
                <a:solidFill>
                  <a:srgbClr val="FF0000"/>
                </a:solidFill>
                <a:latin typeface="Arial"/>
                <a:cs typeface="Arial"/>
              </a:rPr>
              <a:t>decembrie</a:t>
            </a:r>
            <a:r>
              <a:rPr lang="ro-MD" sz="1400" dirty="0">
                <a:solidFill>
                  <a:srgbClr val="FF0000"/>
                </a:solidFill>
                <a:latin typeface="Arial"/>
                <a:cs typeface="Arial"/>
              </a:rPr>
              <a:t> 2024);</a:t>
            </a:r>
            <a:endParaRPr lang="en-MD" sz="1400" dirty="0">
              <a:solidFill>
                <a:srgbClr val="FF0000"/>
              </a:solidFill>
              <a:latin typeface="Arial"/>
              <a:cs typeface="Arial"/>
            </a:endParaRPr>
          </a:p>
          <a:p>
            <a:pPr marL="229870" indent="-229870">
              <a:buFont typeface="Wingdings" pitchFamily="2" charset="2"/>
              <a:buChar char="q"/>
            </a:pPr>
            <a:endParaRPr lang="en-MD" dirty="0">
              <a:solidFill>
                <a:srgbClr val="C00000"/>
              </a:solidFill>
            </a:endParaRPr>
          </a:p>
        </p:txBody>
      </p:sp>
      <p:sp>
        <p:nvSpPr>
          <p:cNvPr id="17" name="Date Placeholder 16">
            <a:extLst>
              <a:ext uri="{FF2B5EF4-FFF2-40B4-BE49-F238E27FC236}">
                <a16:creationId xmlns:a16="http://schemas.microsoft.com/office/drawing/2014/main" id="{180C09F2-A202-5C41-B408-1D3B33ADABBC}"/>
              </a:ext>
            </a:extLst>
          </p:cNvPr>
          <p:cNvSpPr>
            <a:spLocks noGrp="1"/>
          </p:cNvSpPr>
          <p:nvPr>
            <p:ph type="dt" sz="half" idx="10"/>
          </p:nvPr>
        </p:nvSpPr>
        <p:spPr/>
        <p:txBody>
          <a:bodyPr anchor="ctr">
            <a:normAutofit/>
          </a:bodyPr>
          <a:lstStyle/>
          <a:p>
            <a:pPr>
              <a:spcAft>
                <a:spcPts val="600"/>
              </a:spcAft>
            </a:pPr>
            <a:fld id="{B0D7C345-7FE2-454C-96DA-411386C9577F}" type="datetime1">
              <a:rPr lang="en-US" smtClean="0"/>
              <a:pPr>
                <a:spcAft>
                  <a:spcPts val="600"/>
                </a:spcAft>
              </a:pPr>
              <a:t>1/16/2025</a:t>
            </a:fld>
            <a:endParaRPr lang="en-US"/>
          </a:p>
        </p:txBody>
      </p:sp>
      <p:sp>
        <p:nvSpPr>
          <p:cNvPr id="18" name="Slide Number Placeholder 17">
            <a:extLst>
              <a:ext uri="{FF2B5EF4-FFF2-40B4-BE49-F238E27FC236}">
                <a16:creationId xmlns:a16="http://schemas.microsoft.com/office/drawing/2014/main" id="{191D1940-F8E7-474F-84BD-F72E982286C8}"/>
              </a:ext>
            </a:extLst>
          </p:cNvPr>
          <p:cNvSpPr>
            <a:spLocks noGrp="1"/>
          </p:cNvSpPr>
          <p:nvPr>
            <p:ph type="sldNum" sz="quarter" idx="12"/>
          </p:nvPr>
        </p:nvSpPr>
        <p:spPr/>
        <p:txBody>
          <a:bodyPr anchor="ctr">
            <a:normAutofit/>
          </a:bodyPr>
          <a:lstStyle/>
          <a:p>
            <a:pPr>
              <a:spcAft>
                <a:spcPts val="600"/>
              </a:spcAft>
            </a:pPr>
            <a:fld id="{42782948-4DBE-204D-AB9E-B65E067054AE}" type="slidenum">
              <a:rPr lang="en-US" smtClean="0"/>
              <a:pPr>
                <a:spcAft>
                  <a:spcPts val="600"/>
                </a:spcAft>
              </a:pPr>
              <a:t>2</a:t>
            </a:fld>
            <a:endParaRPr lang="en-US"/>
          </a:p>
        </p:txBody>
      </p:sp>
      <p:sp>
        <p:nvSpPr>
          <p:cNvPr id="8" name="Title 7"/>
          <p:cNvSpPr>
            <a:spLocks noGrp="1"/>
          </p:cNvSpPr>
          <p:nvPr>
            <p:ph type="title"/>
          </p:nvPr>
        </p:nvSpPr>
        <p:spPr/>
        <p:txBody>
          <a:bodyPr anchor="b">
            <a:normAutofit/>
          </a:bodyPr>
          <a:lstStyle/>
          <a:p>
            <a:r>
              <a:rPr lang="ro-MD" dirty="0">
                <a:solidFill>
                  <a:srgbClr val="651D32"/>
                </a:solidFill>
                <a:latin typeface="Arial" panose="020B0604020202020204" pitchFamily="34" charset="0"/>
                <a:cs typeface="Arial" panose="020B0604020202020204" pitchFamily="34" charset="0"/>
              </a:rPr>
              <a:t>OBIECTIVELE ȘEDINȚEI</a:t>
            </a:r>
            <a:endParaRPr lang="en-MD" dirty="0">
              <a:solidFill>
                <a:srgbClr val="651D3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20D58CA-150E-6B6E-55CF-47E8ED2A5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596" y="153989"/>
            <a:ext cx="4097004"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20</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31274" y="1161263"/>
            <a:ext cx="8696827" cy="3683376"/>
          </a:xfrm>
        </p:spPr>
        <p:txBody>
          <a:bodyPr>
            <a:normAutofit/>
          </a:bodyPr>
          <a:lstStyle/>
          <a:p>
            <a:pPr marL="454025" lvl="1" indent="0">
              <a:spcAft>
                <a:spcPts val="0"/>
              </a:spcAft>
              <a:buNone/>
              <a:defRPr/>
            </a:pPr>
            <a:r>
              <a:rPr lang="ro-RO" sz="1200" b="1" dirty="0">
                <a:latin typeface="Times New Roman" panose="02020603050405020304" pitchFamily="18" charset="0"/>
                <a:cs typeface="Times New Roman" panose="02020603050405020304" pitchFamily="18" charset="0"/>
              </a:rPr>
              <a:t>    La 27 februarie 2024  </a:t>
            </a:r>
            <a:r>
              <a:rPr lang="ro-RO" sz="1200" dirty="0">
                <a:latin typeface="Times New Roman" panose="02020603050405020304" pitchFamily="18" charset="0"/>
                <a:cs typeface="Times New Roman" panose="02020603050405020304" pitchFamily="18" charset="0"/>
              </a:rPr>
              <a:t>judecătorul și purtătorul de cuvânt din cadrul  judecătoriei Ungheni a participat în calitate de formator la Atelierul de lucru: “ Interacțiunea instanțelor de judecată cu mass-media și promovarea încrederii în justiție. Interacțiunea cu justițiabilii. Social Media ” , organizat de Institutul Național al Justiției.</a:t>
            </a:r>
          </a:p>
          <a:p>
            <a:pPr marL="454025" lvl="1" indent="0">
              <a:buNone/>
            </a:pPr>
            <a:r>
              <a:rPr lang="ro-RO" sz="1200" dirty="0">
                <a:latin typeface="Times New Roman" panose="02020603050405020304" pitchFamily="18" charset="0"/>
                <a:cs typeface="Times New Roman" panose="02020603050405020304" pitchFamily="18" charset="0"/>
              </a:rPr>
              <a:t>   În cadrul activității, au fost prezentate bunele practici implementate de Judecătoriile Model Ungheni și Bălți în următoarele domenii:</a:t>
            </a:r>
          </a:p>
          <a:p>
            <a:pPr marL="0" indent="0">
              <a:buNone/>
            </a:pPr>
            <a:r>
              <a:rPr lang="ro-RO" sz="1200" b="1" dirty="0">
                <a:latin typeface="Times New Roman" panose="02020603050405020304" pitchFamily="18" charset="0"/>
                <a:cs typeface="Times New Roman" panose="02020603050405020304" pitchFamily="18" charset="0"/>
              </a:rPr>
              <a:t>	- Interacțiunea cu mass-media</a:t>
            </a:r>
          </a:p>
          <a:p>
            <a:pPr marL="0" indent="0">
              <a:buNone/>
            </a:pPr>
            <a:r>
              <a:rPr lang="ro-RO" sz="1200" b="1" dirty="0">
                <a:latin typeface="Times New Roman" panose="02020603050405020304" pitchFamily="18" charset="0"/>
                <a:cs typeface="Times New Roman" panose="02020603050405020304" pitchFamily="18" charset="0"/>
              </a:rPr>
              <a:t>	- Social Media</a:t>
            </a:r>
          </a:p>
          <a:p>
            <a:pPr marL="0" indent="0">
              <a:buNone/>
            </a:pPr>
            <a:r>
              <a:rPr lang="ro-RO" sz="1200" b="1" dirty="0">
                <a:latin typeface="Times New Roman" panose="02020603050405020304" pitchFamily="18" charset="0"/>
                <a:cs typeface="Times New Roman" panose="02020603050405020304" pitchFamily="18" charset="0"/>
              </a:rPr>
              <a:t>	- Justiția centrată pe oameni</a:t>
            </a:r>
            <a:r>
              <a:rPr lang="ro-RO" dirty="0">
                <a:latin typeface="Times New Roman" panose="02020603050405020304" pitchFamily="18" charset="0"/>
                <a:cs typeface="Times New Roman" panose="02020603050405020304" pitchFamily="18" charset="0"/>
              </a:rPr>
              <a:t> </a:t>
            </a:r>
          </a:p>
        </p:txBody>
      </p:sp>
      <p:sp>
        <p:nvSpPr>
          <p:cNvPr id="3" name="CasetăText 2">
            <a:extLst>
              <a:ext uri="{FF2B5EF4-FFF2-40B4-BE49-F238E27FC236}">
                <a16:creationId xmlns:a16="http://schemas.microsoft.com/office/drawing/2014/main" id="{8FBCDA4E-CCC2-7B2F-DD1C-E970662279E1}"/>
              </a:ext>
            </a:extLst>
          </p:cNvPr>
          <p:cNvSpPr txBox="1"/>
          <p:nvPr/>
        </p:nvSpPr>
        <p:spPr>
          <a:xfrm>
            <a:off x="152401" y="791931"/>
            <a:ext cx="8775700" cy="369332"/>
          </a:xfrm>
          <a:prstGeom prst="rect">
            <a:avLst/>
          </a:prstGeom>
          <a:noFill/>
        </p:spPr>
        <p:txBody>
          <a:bodyPr wrap="square">
            <a:spAutoFit/>
          </a:bodyPr>
          <a:lstStyle/>
          <a:p>
            <a:pPr algn="just"/>
            <a:r>
              <a:rPr lang="en-US" sz="1800" dirty="0" err="1">
                <a:solidFill>
                  <a:schemeClr val="accent5">
                    <a:lumMod val="50000"/>
                  </a:schemeClr>
                </a:solidFill>
                <a:effectLst/>
                <a:latin typeface="Times New Roman" panose="02020603050405020304" pitchFamily="18" charset="0"/>
                <a:ea typeface="Calibri" panose="020F0502020204030204" pitchFamily="34" charset="0"/>
              </a:rPr>
              <a:t>Activitatea</a:t>
            </a:r>
            <a:r>
              <a:rPr lang="en-US" sz="1800" dirty="0">
                <a:solidFill>
                  <a:schemeClr val="accent5">
                    <a:lumMod val="50000"/>
                  </a:schemeClr>
                </a:solidFill>
                <a:effectLst/>
                <a:latin typeface="Times New Roman" panose="02020603050405020304" pitchFamily="18" charset="0"/>
                <a:ea typeface="Calibri" panose="020F050202020403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2.1.3. Elaborarea și expedierea comunicatelor de presă către mass-media </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6" name="Imagine 5">
            <a:extLst>
              <a:ext uri="{FF2B5EF4-FFF2-40B4-BE49-F238E27FC236}">
                <a16:creationId xmlns:a16="http://schemas.microsoft.com/office/drawing/2014/main" id="{B0013495-EBD2-267C-4FEE-45DDD48C7338}"/>
              </a:ext>
            </a:extLst>
          </p:cNvPr>
          <p:cNvPicPr>
            <a:picLocks noChangeAspect="1"/>
          </p:cNvPicPr>
          <p:nvPr/>
        </p:nvPicPr>
        <p:blipFill>
          <a:blip r:embed="rId2"/>
          <a:stretch>
            <a:fillRect/>
          </a:stretch>
        </p:blipFill>
        <p:spPr>
          <a:xfrm>
            <a:off x="2978155" y="2255799"/>
            <a:ext cx="2549021" cy="2137045"/>
          </a:xfrm>
          <a:prstGeom prst="rect">
            <a:avLst/>
          </a:prstGeom>
        </p:spPr>
      </p:pic>
      <p:pic>
        <p:nvPicPr>
          <p:cNvPr id="12" name="Imagine 11">
            <a:extLst>
              <a:ext uri="{FF2B5EF4-FFF2-40B4-BE49-F238E27FC236}">
                <a16:creationId xmlns:a16="http://schemas.microsoft.com/office/drawing/2014/main" id="{AD8B7A3B-96C5-E8D3-A3CD-4A2E840A977E}"/>
              </a:ext>
            </a:extLst>
          </p:cNvPr>
          <p:cNvPicPr>
            <a:picLocks noChangeAspect="1"/>
          </p:cNvPicPr>
          <p:nvPr/>
        </p:nvPicPr>
        <p:blipFill>
          <a:blip r:embed="rId3"/>
          <a:stretch>
            <a:fillRect/>
          </a:stretch>
        </p:blipFill>
        <p:spPr>
          <a:xfrm>
            <a:off x="5628775" y="2083363"/>
            <a:ext cx="3197727" cy="2680907"/>
          </a:xfrm>
          <a:prstGeom prst="rect">
            <a:avLst/>
          </a:prstGeom>
        </p:spPr>
      </p:pic>
    </p:spTree>
    <p:extLst>
      <p:ext uri="{BB962C8B-B14F-4D97-AF65-F5344CB8AC3E}">
        <p14:creationId xmlns:p14="http://schemas.microsoft.com/office/powerpoint/2010/main" val="1504487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21</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898" y="1243726"/>
            <a:ext cx="8566151" cy="3423523"/>
          </a:xfrm>
        </p:spPr>
        <p:txBody>
          <a:bodyPr>
            <a:norm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b="1" dirty="0">
                <a:solidFill>
                  <a:schemeClr val="tx1"/>
                </a:solidFill>
                <a:latin typeface="Times New Roman" panose="02020603050405020304" pitchFamily="18" charset="0"/>
                <a:cs typeface="Times New Roman" panose="02020603050405020304" pitchFamily="18" charset="0"/>
              </a:rPr>
              <a:t>Prin d</a:t>
            </a:r>
            <a:r>
              <a:rPr kumimoji="0" lang="it-IT"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ezvoltarea unei relații constructive cu mass-media </a:t>
            </a:r>
            <a:r>
              <a:rPr lang="ro-MD" sz="1400" b="1" dirty="0">
                <a:solidFill>
                  <a:schemeClr val="tx1"/>
                </a:solidFill>
                <a:latin typeface="Times New Roman" panose="02020603050405020304" pitchFamily="18" charset="0"/>
                <a:cs typeface="Times New Roman" panose="02020603050405020304" pitchFamily="18" charset="0"/>
              </a:rPr>
              <a:t>și </a:t>
            </a:r>
            <a:r>
              <a:rPr kumimoji="0" lang="it-IT"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colaborare continuă</a:t>
            </a:r>
            <a:r>
              <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o-RO" sz="1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instanț</a:t>
            </a:r>
            <a:r>
              <a:rPr lang="ro-RO" sz="1400" b="1" dirty="0">
                <a:solidFill>
                  <a:schemeClr val="tx1"/>
                </a:solidFill>
                <a:latin typeface="Times New Roman" panose="02020603050405020304" pitchFamily="18" charset="0"/>
                <a:cs typeface="Times New Roman" panose="02020603050405020304" pitchFamily="18" charset="0"/>
              </a:rPr>
              <a:t>a de judecată a remis în adresa mass-mediei locale informații de interes public, care au fost preluate și distribuite pe canalele de socializare și informare a redacțiilor de presă locale, precum: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1">
              <a:spcAft>
                <a:spcPts val="0"/>
              </a:spcAft>
              <a:buFont typeface="Wingdings" panose="05000000000000000000" pitchFamily="2" charset="2"/>
              <a:buChar char="v"/>
              <a:defRPr/>
            </a:pP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454025" lvl="1" indent="0">
              <a:spcAft>
                <a:spcPts val="0"/>
              </a:spcAft>
              <a:buNone/>
              <a:defRPr/>
            </a:pPr>
            <a:r>
              <a:rPr lang="ro-RO" sz="1400" b="1" dirty="0">
                <a:solidFill>
                  <a:schemeClr val="tx1"/>
                </a:solidFill>
                <a:latin typeface="Times New Roman" panose="02020603050405020304" pitchFamily="18" charset="0"/>
                <a:cs typeface="Times New Roman" panose="02020603050405020304" pitchFamily="18" charset="0"/>
              </a:rPr>
              <a:t>	</a:t>
            </a:r>
            <a:endParaRPr kumimoji="0" lang="ro-RO" sz="1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endParaRPr lang="ro-RO" dirty="0"/>
          </a:p>
        </p:txBody>
      </p:sp>
      <p:sp>
        <p:nvSpPr>
          <p:cNvPr id="3" name="CasetăText 2">
            <a:extLst>
              <a:ext uri="{FF2B5EF4-FFF2-40B4-BE49-F238E27FC236}">
                <a16:creationId xmlns:a16="http://schemas.microsoft.com/office/drawing/2014/main" id="{8FBCDA4E-CCC2-7B2F-DD1C-E970662279E1}"/>
              </a:ext>
            </a:extLst>
          </p:cNvPr>
          <p:cNvSpPr txBox="1"/>
          <p:nvPr/>
        </p:nvSpPr>
        <p:spPr>
          <a:xfrm>
            <a:off x="152401" y="791931"/>
            <a:ext cx="8775700" cy="369332"/>
          </a:xfrm>
          <a:prstGeom prst="rect">
            <a:avLst/>
          </a:prstGeom>
          <a:noFill/>
        </p:spPr>
        <p:txBody>
          <a:bodyPr wrap="square">
            <a:spAutoFit/>
          </a:bodyPr>
          <a:lstStyle/>
          <a:p>
            <a:pPr algn="just"/>
            <a:r>
              <a:rPr lang="en-US" sz="1800" dirty="0" err="1">
                <a:solidFill>
                  <a:schemeClr val="accent5">
                    <a:lumMod val="50000"/>
                  </a:schemeClr>
                </a:solidFill>
                <a:effectLst/>
                <a:latin typeface="Times New Roman" panose="02020603050405020304" pitchFamily="18" charset="0"/>
                <a:ea typeface="Calibri" panose="020F0502020204030204" pitchFamily="34" charset="0"/>
              </a:rPr>
              <a:t>Activitatea</a:t>
            </a:r>
            <a:r>
              <a:rPr lang="en-US" sz="1800" dirty="0">
                <a:solidFill>
                  <a:schemeClr val="accent5">
                    <a:lumMod val="50000"/>
                  </a:schemeClr>
                </a:solidFill>
                <a:effectLst/>
                <a:latin typeface="Times New Roman" panose="02020603050405020304" pitchFamily="18" charset="0"/>
                <a:ea typeface="Calibri" panose="020F050202020403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2.1.3. Elaborarea și expedierea comunicatelor de presă către mass-media </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20" name="Imagine 19">
            <a:extLst>
              <a:ext uri="{FF2B5EF4-FFF2-40B4-BE49-F238E27FC236}">
                <a16:creationId xmlns:a16="http://schemas.microsoft.com/office/drawing/2014/main" id="{F6673C0D-D3A4-52EB-209F-0E711A290C53}"/>
              </a:ext>
            </a:extLst>
          </p:cNvPr>
          <p:cNvPicPr>
            <a:picLocks noChangeAspect="1"/>
          </p:cNvPicPr>
          <p:nvPr/>
        </p:nvPicPr>
        <p:blipFill>
          <a:blip r:embed="rId2"/>
          <a:stretch>
            <a:fillRect/>
          </a:stretch>
        </p:blipFill>
        <p:spPr>
          <a:xfrm>
            <a:off x="5476711" y="2014670"/>
            <a:ext cx="3305338" cy="2263495"/>
          </a:xfrm>
          <a:prstGeom prst="rect">
            <a:avLst/>
          </a:prstGeom>
        </p:spPr>
      </p:pic>
      <p:sp>
        <p:nvSpPr>
          <p:cNvPr id="24" name="CasetăText 23">
            <a:extLst>
              <a:ext uri="{FF2B5EF4-FFF2-40B4-BE49-F238E27FC236}">
                <a16:creationId xmlns:a16="http://schemas.microsoft.com/office/drawing/2014/main" id="{47A1AA74-FA58-9276-5F67-314C8F989D6D}"/>
              </a:ext>
            </a:extLst>
          </p:cNvPr>
          <p:cNvSpPr txBox="1"/>
          <p:nvPr/>
        </p:nvSpPr>
        <p:spPr>
          <a:xfrm>
            <a:off x="590548" y="2247436"/>
            <a:ext cx="4749801" cy="1815882"/>
          </a:xfrm>
          <a:prstGeom prst="rect">
            <a:avLst/>
          </a:prstGeom>
          <a:noFill/>
        </p:spPr>
        <p:txBody>
          <a:bodyPr wrap="square">
            <a:spAutoFit/>
          </a:bodyPr>
          <a:lstStyle/>
          <a:p>
            <a:pPr marL="285750" indent="-285750" algn="just">
              <a:buFont typeface="Wingdings" panose="05000000000000000000" pitchFamily="2" charset="2"/>
              <a:buChar char="v"/>
            </a:pPr>
            <a:r>
              <a:rPr lang="ro-RO" sz="1400" b="1" dirty="0">
                <a:latin typeface="Times New Roman" panose="02020603050405020304" pitchFamily="18" charset="0"/>
                <a:cs typeface="Times New Roman" panose="02020603050405020304" pitchFamily="18" charset="0"/>
              </a:rPr>
              <a:t>13 martie 2024 – comunicat de pronunțare a sentinței de condamnare pentru acte de delapidare a averii străine;</a:t>
            </a:r>
          </a:p>
          <a:p>
            <a:pPr algn="just"/>
            <a:endParaRPr lang="ro-RO" sz="14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o-RO" sz="1400" b="1" dirty="0">
                <a:latin typeface="Times New Roman" panose="02020603050405020304" pitchFamily="18" charset="0"/>
                <a:cs typeface="Times New Roman" panose="02020603050405020304" pitchFamily="18" charset="0"/>
              </a:rPr>
              <a:t>11 aprilie 2024 – raportul de totalizare a activității instanței de judecată pentru perioada anului 2023 (Retrospectiva);</a:t>
            </a:r>
          </a:p>
          <a:p>
            <a:pPr marL="285750" indent="-285750" algn="just">
              <a:buFont typeface="Wingdings" panose="05000000000000000000" pitchFamily="2" charset="2"/>
              <a:buChar char="v"/>
            </a:pPr>
            <a:r>
              <a:rPr lang="ro-RO" sz="1400" b="1" dirty="0">
                <a:latin typeface="Times New Roman" panose="02020603050405020304" pitchFamily="18" charset="0"/>
                <a:cs typeface="Times New Roman" panose="02020603050405020304" pitchFamily="18" charset="0"/>
              </a:rPr>
              <a:t> 20 iunie 2024 - comunicat de pronunțare a sentinței de condamnare pentru omor săvârșit cu premeditare.</a:t>
            </a:r>
            <a:endParaRPr lang="ro-RO" dirty="0"/>
          </a:p>
        </p:txBody>
      </p:sp>
    </p:spTree>
    <p:extLst>
      <p:ext uri="{BB962C8B-B14F-4D97-AF65-F5344CB8AC3E}">
        <p14:creationId xmlns:p14="http://schemas.microsoft.com/office/powerpoint/2010/main" val="2492294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22</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81000" y="760820"/>
            <a:ext cx="7766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120650" y="1287249"/>
            <a:ext cx="9175750" cy="523220"/>
          </a:xfrm>
          <a:prstGeom prst="rect">
            <a:avLst/>
          </a:prstGeom>
          <a:noFill/>
        </p:spPr>
        <p:txBody>
          <a:bodyPr wrap="square">
            <a:spAutoFit/>
          </a:bodyPr>
          <a:lstStyle/>
          <a:p>
            <a:pPr marL="739775" lvl="1" indent="-285750">
              <a:buFont typeface="Wingdings" panose="05000000000000000000" pitchFamily="2" charset="2"/>
              <a:buChar char="Ø"/>
              <a:defRPr/>
            </a:pPr>
            <a:r>
              <a:rPr lang="ro-RO" sz="1400" b="1" dirty="0">
                <a:solidFill>
                  <a:srgbClr val="050505"/>
                </a:solidFill>
                <a:latin typeface="Times New Roman" panose="02020603050405020304" pitchFamily="18" charset="0"/>
                <a:cs typeface="Times New Roman" panose="02020603050405020304" pitchFamily="18" charset="0"/>
              </a:rPr>
              <a:t>23 ianuarie 2024</a:t>
            </a:r>
            <a:r>
              <a:rPr kumimoji="0" lang="ro-MD"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 </a:t>
            </a:r>
            <a:r>
              <a:rPr lang="ro-RO" sz="1400" i="0" dirty="0">
                <a:solidFill>
                  <a:srgbClr val="050505"/>
                </a:solidFill>
                <a:effectLst/>
                <a:latin typeface="Times New Roman" panose="02020603050405020304" pitchFamily="18" charset="0"/>
                <a:cs typeface="Times New Roman" panose="02020603050405020304" pitchFamily="18" charset="0"/>
              </a:rPr>
              <a:t>Un grup de elevi ai anului I de studii din cadrul Centrului de Excelență în Securitatea Frontierei din mun. Ungheni, au vizitat instanța de judecată, fiind </a:t>
            </a:r>
            <a:r>
              <a:rPr kumimoji="0" lang="ro-MD" sz="1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ghidați de către judecătorul Dumitru Racoviță.</a:t>
            </a:r>
            <a:endParaRPr kumimoji="0" lang="en-US" sz="1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0B9A759F-5D21-2501-FDFF-FA6DCCEE0310}"/>
              </a:ext>
            </a:extLst>
          </p:cNvPr>
          <p:cNvPicPr>
            <a:picLocks noGrp="1" noChangeAspect="1"/>
          </p:cNvPicPr>
          <p:nvPr>
            <p:ph sz="half" idx="2"/>
          </p:nvPr>
        </p:nvPicPr>
        <p:blipFill>
          <a:blip r:embed="rId2"/>
          <a:stretch>
            <a:fillRect/>
          </a:stretch>
        </p:blipFill>
        <p:spPr>
          <a:xfrm>
            <a:off x="571500" y="2006526"/>
            <a:ext cx="3810000" cy="2857500"/>
          </a:xfrm>
        </p:spPr>
      </p:pic>
      <p:pic>
        <p:nvPicPr>
          <p:cNvPr id="11" name="Imagine 10">
            <a:extLst>
              <a:ext uri="{FF2B5EF4-FFF2-40B4-BE49-F238E27FC236}">
                <a16:creationId xmlns:a16="http://schemas.microsoft.com/office/drawing/2014/main" id="{91D5DD2E-CF54-CCFA-2B1E-85E901125950}"/>
              </a:ext>
            </a:extLst>
          </p:cNvPr>
          <p:cNvPicPr>
            <a:picLocks noChangeAspect="1"/>
          </p:cNvPicPr>
          <p:nvPr/>
        </p:nvPicPr>
        <p:blipFill>
          <a:blip r:embed="rId3"/>
          <a:stretch>
            <a:fillRect/>
          </a:stretch>
        </p:blipFill>
        <p:spPr>
          <a:xfrm>
            <a:off x="4610100" y="2006526"/>
            <a:ext cx="3810001" cy="2857501"/>
          </a:xfrm>
          <a:prstGeom prst="rect">
            <a:avLst/>
          </a:prstGeom>
        </p:spPr>
      </p:pic>
    </p:spTree>
    <p:extLst>
      <p:ext uri="{BB962C8B-B14F-4D97-AF65-F5344CB8AC3E}">
        <p14:creationId xmlns:p14="http://schemas.microsoft.com/office/powerpoint/2010/main" val="221820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23</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285750" y="1134717"/>
            <a:ext cx="9163050" cy="523220"/>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i="0" dirty="0">
                <a:solidFill>
                  <a:srgbClr val="050505"/>
                </a:solidFill>
                <a:effectLst/>
                <a:latin typeface="Times New Roman" panose="02020603050405020304" pitchFamily="18" charset="0"/>
                <a:cs typeface="Times New Roman" panose="02020603050405020304" pitchFamily="18" charset="0"/>
              </a:rPr>
              <a:t>09 aprilie 2024 - </a:t>
            </a:r>
            <a:r>
              <a:rPr lang="ro-RO" sz="1400" i="0" dirty="0">
                <a:solidFill>
                  <a:srgbClr val="050505"/>
                </a:solidFill>
                <a:effectLst/>
                <a:latin typeface="Times New Roman" panose="02020603050405020304" pitchFamily="18" charset="0"/>
                <a:cs typeface="Times New Roman" panose="02020603050405020304" pitchFamily="18" charset="0"/>
              </a:rPr>
              <a:t>Un grup de elevi ai clasei a VIII-a ,,C” din cadrul Liceului Teoretic „Vasile Alecsandri” din mun. Ungheni au vizitat instanța de judecată,</a:t>
            </a:r>
            <a:r>
              <a:rPr lang="ro-MD" sz="1400" dirty="0">
                <a:latin typeface="Times New Roman" panose="02020603050405020304" pitchFamily="18" charset="0"/>
                <a:cs typeface="Times New Roman" panose="02020603050405020304" pitchFamily="18" charset="0"/>
              </a:rPr>
              <a:t> fiind </a:t>
            </a:r>
            <a:r>
              <a:rPr kumimoji="0" lang="ro-MD" sz="1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ghidați de către </a:t>
            </a:r>
            <a:r>
              <a:rPr lang="ro-MD" sz="1400" dirty="0">
                <a:latin typeface="Times New Roman" panose="02020603050405020304" pitchFamily="18" charset="0"/>
                <a:cs typeface="Times New Roman" panose="02020603050405020304" pitchFamily="18" charset="0"/>
              </a:rPr>
              <a:t>președintele interimar Petru </a:t>
            </a:r>
            <a:r>
              <a:rPr lang="ro-MD" sz="1400" dirty="0" err="1">
                <a:latin typeface="Times New Roman" panose="02020603050405020304" pitchFamily="18" charset="0"/>
                <a:cs typeface="Times New Roman" panose="02020603050405020304" pitchFamily="18" charset="0"/>
              </a:rPr>
              <a:t>Triboi</a:t>
            </a:r>
            <a:r>
              <a:rPr lang="ro-MD" sz="1400" dirty="0">
                <a:latin typeface="Times New Roman" panose="02020603050405020304" pitchFamily="18" charset="0"/>
                <a:cs typeface="Times New Roman" panose="02020603050405020304" pitchFamily="18" charset="0"/>
              </a:rPr>
              <a:t>.</a:t>
            </a:r>
            <a:endParaRPr kumimoji="0" lang="en-US" sz="1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Substituent conținut 8">
            <a:extLst>
              <a:ext uri="{FF2B5EF4-FFF2-40B4-BE49-F238E27FC236}">
                <a16:creationId xmlns:a16="http://schemas.microsoft.com/office/drawing/2014/main" id="{ACB70421-265B-A191-C8AD-5D92D0D0BDDA}"/>
              </a:ext>
            </a:extLst>
          </p:cNvPr>
          <p:cNvPicPr>
            <a:picLocks noGrp="1" noChangeAspect="1"/>
          </p:cNvPicPr>
          <p:nvPr>
            <p:ph sz="half" idx="2"/>
          </p:nvPr>
        </p:nvPicPr>
        <p:blipFill>
          <a:blip r:embed="rId2"/>
          <a:stretch>
            <a:fillRect/>
          </a:stretch>
        </p:blipFill>
        <p:spPr>
          <a:xfrm>
            <a:off x="4622801" y="1873381"/>
            <a:ext cx="4191000" cy="2792253"/>
          </a:xfrm>
        </p:spPr>
      </p:pic>
      <p:pic>
        <p:nvPicPr>
          <p:cNvPr id="11" name="Imagine 10">
            <a:extLst>
              <a:ext uri="{FF2B5EF4-FFF2-40B4-BE49-F238E27FC236}">
                <a16:creationId xmlns:a16="http://schemas.microsoft.com/office/drawing/2014/main" id="{95F8A59F-6091-94C7-C6BE-30B57F891A58}"/>
              </a:ext>
            </a:extLst>
          </p:cNvPr>
          <p:cNvPicPr>
            <a:picLocks noChangeAspect="1"/>
          </p:cNvPicPr>
          <p:nvPr/>
        </p:nvPicPr>
        <p:blipFill>
          <a:blip r:embed="rId3"/>
          <a:stretch>
            <a:fillRect/>
          </a:stretch>
        </p:blipFill>
        <p:spPr>
          <a:xfrm>
            <a:off x="368303" y="1873381"/>
            <a:ext cx="4190999" cy="2792253"/>
          </a:xfrm>
          <a:prstGeom prst="rect">
            <a:avLst/>
          </a:prstGeom>
        </p:spPr>
      </p:pic>
    </p:spTree>
    <p:extLst>
      <p:ext uri="{BB962C8B-B14F-4D97-AF65-F5344CB8AC3E}">
        <p14:creationId xmlns:p14="http://schemas.microsoft.com/office/powerpoint/2010/main" val="74576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24</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57150" y="1134717"/>
            <a:ext cx="9004300" cy="523220"/>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i="0" dirty="0">
                <a:solidFill>
                  <a:srgbClr val="050505"/>
                </a:solidFill>
                <a:effectLst/>
                <a:latin typeface="Times New Roman" panose="02020603050405020304" pitchFamily="18" charset="0"/>
                <a:cs typeface="Times New Roman" panose="02020603050405020304" pitchFamily="18" charset="0"/>
              </a:rPr>
              <a:t>02 mai 2024 - </a:t>
            </a:r>
            <a:r>
              <a:rPr lang="ro-RO" sz="1400" b="0" i="0" dirty="0">
                <a:solidFill>
                  <a:srgbClr val="050505"/>
                </a:solidFill>
                <a:effectLst/>
                <a:latin typeface="Times New Roman" panose="02020603050405020304" pitchFamily="18" charset="0"/>
                <a:cs typeface="Times New Roman" panose="02020603050405020304" pitchFamily="18" charset="0"/>
              </a:rPr>
              <a:t>Judecătoria-model Ungheni a găzduit o vizită de studiu a studenților anului III Facultatea de Drept USM, fiind ghidați de cătr</a:t>
            </a:r>
            <a:r>
              <a:rPr lang="ro-RO" sz="1400" dirty="0">
                <a:solidFill>
                  <a:srgbClr val="050505"/>
                </a:solidFill>
                <a:latin typeface="Times New Roman" panose="02020603050405020304" pitchFamily="18" charset="0"/>
                <a:cs typeface="Times New Roman" panose="02020603050405020304" pitchFamily="18" charset="0"/>
              </a:rPr>
              <a:t>e judecătorii Constantin Chilian, Mariana Stratan, Anatolie Rusu și Valentina </a:t>
            </a:r>
            <a:r>
              <a:rPr lang="ro-RO" sz="1400" dirty="0" err="1">
                <a:solidFill>
                  <a:srgbClr val="050505"/>
                </a:solidFill>
                <a:latin typeface="Times New Roman" panose="02020603050405020304" pitchFamily="18" charset="0"/>
                <a:cs typeface="Times New Roman" panose="02020603050405020304" pitchFamily="18" charset="0"/>
              </a:rPr>
              <a:t>Stratulat</a:t>
            </a:r>
            <a:r>
              <a:rPr lang="ro-RO" sz="1400" dirty="0">
                <a:solidFill>
                  <a:srgbClr val="050505"/>
                </a:solidFill>
                <a:latin typeface="Times New Roman" panose="02020603050405020304" pitchFamily="18" charset="0"/>
                <a:cs typeface="Times New Roman" panose="02020603050405020304" pitchFamily="18" charset="0"/>
              </a:rPr>
              <a:t>.</a:t>
            </a: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C2D50204-FBF6-ED1F-64E2-E65608D9ECDF}"/>
              </a:ext>
            </a:extLst>
          </p:cNvPr>
          <p:cNvPicPr>
            <a:picLocks noGrp="1" noChangeAspect="1"/>
          </p:cNvPicPr>
          <p:nvPr>
            <p:ph sz="half" idx="2"/>
          </p:nvPr>
        </p:nvPicPr>
        <p:blipFill>
          <a:blip r:embed="rId2"/>
          <a:stretch>
            <a:fillRect/>
          </a:stretch>
        </p:blipFill>
        <p:spPr>
          <a:xfrm>
            <a:off x="4654552" y="1987138"/>
            <a:ext cx="3810000" cy="2857500"/>
          </a:xfrm>
        </p:spPr>
      </p:pic>
      <p:pic>
        <p:nvPicPr>
          <p:cNvPr id="12" name="Imagine 11">
            <a:extLst>
              <a:ext uri="{FF2B5EF4-FFF2-40B4-BE49-F238E27FC236}">
                <a16:creationId xmlns:a16="http://schemas.microsoft.com/office/drawing/2014/main" id="{81EEBE44-2A41-EC63-141E-56504239F971}"/>
              </a:ext>
            </a:extLst>
          </p:cNvPr>
          <p:cNvPicPr>
            <a:picLocks noChangeAspect="1"/>
          </p:cNvPicPr>
          <p:nvPr/>
        </p:nvPicPr>
        <p:blipFill>
          <a:blip r:embed="rId3"/>
          <a:stretch>
            <a:fillRect/>
          </a:stretch>
        </p:blipFill>
        <p:spPr>
          <a:xfrm>
            <a:off x="612776" y="1987138"/>
            <a:ext cx="3810001" cy="2857501"/>
          </a:xfrm>
          <a:prstGeom prst="rect">
            <a:avLst/>
          </a:prstGeom>
        </p:spPr>
      </p:pic>
    </p:spTree>
    <p:extLst>
      <p:ext uri="{BB962C8B-B14F-4D97-AF65-F5344CB8AC3E}">
        <p14:creationId xmlns:p14="http://schemas.microsoft.com/office/powerpoint/2010/main" val="206147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25</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349250" y="2126868"/>
            <a:ext cx="5549900" cy="1815882"/>
          </a:xfrm>
          <a:prstGeom prst="rect">
            <a:avLst/>
          </a:prstGeom>
          <a:noFill/>
        </p:spPr>
        <p:txBody>
          <a:bodyPr wrap="square">
            <a:spAutoFit/>
          </a:bodyPr>
          <a:lstStyle/>
          <a:p>
            <a:pPr marL="285750" indent="-285750" algn="just">
              <a:buFont typeface="Wingdings" panose="05000000000000000000" pitchFamily="2" charset="2"/>
              <a:buChar char="Ø"/>
            </a:pPr>
            <a:r>
              <a:rPr lang="ro-RO" sz="1400" b="1" dirty="0">
                <a:solidFill>
                  <a:srgbClr val="050505"/>
                </a:solidFill>
                <a:latin typeface="Times New Roman" panose="02020603050405020304" pitchFamily="18" charset="0"/>
                <a:cs typeface="Times New Roman" panose="02020603050405020304" pitchFamily="18" charset="0"/>
              </a:rPr>
              <a:t>29</a:t>
            </a:r>
            <a:r>
              <a:rPr lang="ro-RO" sz="1400" b="1" i="0" dirty="0">
                <a:solidFill>
                  <a:srgbClr val="050505"/>
                </a:solidFill>
                <a:effectLst/>
                <a:latin typeface="Times New Roman" panose="02020603050405020304" pitchFamily="18" charset="0"/>
                <a:cs typeface="Times New Roman" panose="02020603050405020304" pitchFamily="18" charset="0"/>
              </a:rPr>
              <a:t> mai 2024 - </a:t>
            </a:r>
            <a:r>
              <a:rPr lang="ro-RO" sz="1400" dirty="0">
                <a:solidFill>
                  <a:srgbClr val="050505"/>
                </a:solidFill>
                <a:latin typeface="Times New Roman" panose="02020603050405020304" pitchFamily="18" charset="0"/>
                <a:cs typeface="Times New Roman" panose="02020603050405020304" pitchFamily="18" charset="0"/>
              </a:rPr>
              <a:t>O</a:t>
            </a:r>
            <a:r>
              <a:rPr lang="ro-RO" sz="1400" b="0" i="0" dirty="0">
                <a:solidFill>
                  <a:srgbClr val="050505"/>
                </a:solidFill>
                <a:effectLst/>
                <a:latin typeface="Times New Roman" panose="02020603050405020304" pitchFamily="18" charset="0"/>
                <a:cs typeface="Times New Roman" panose="02020603050405020304" pitchFamily="18" charset="0"/>
              </a:rPr>
              <a:t> delegație de cursanți ai unui program de perfecționare cu genericul Servicii ale securității naționale – Probleme actuale ale securității naționale, desfășurat sub egida Ministerului Apărării, au vizitat instanța de judecată.</a:t>
            </a:r>
          </a:p>
          <a:p>
            <a:pPr marL="285750" indent="-285750" algn="just">
              <a:buFont typeface="Wingdings" panose="05000000000000000000" pitchFamily="2" charset="2"/>
              <a:buChar char="Ø"/>
            </a:pPr>
            <a:endParaRPr lang="ro-RO" sz="1400" b="0" i="0" dirty="0">
              <a:solidFill>
                <a:srgbClr val="050505"/>
              </a:solidFill>
              <a:effectLst/>
              <a:latin typeface="Times New Roman" panose="02020603050405020304" pitchFamily="18" charset="0"/>
              <a:cs typeface="Times New Roman" panose="02020603050405020304" pitchFamily="18" charset="0"/>
            </a:endParaRPr>
          </a:p>
          <a:p>
            <a:pPr algn="just"/>
            <a:r>
              <a:rPr lang="ro-RO" sz="1400" b="0" i="0" dirty="0">
                <a:solidFill>
                  <a:srgbClr val="050505"/>
                </a:solidFill>
                <a:effectLst/>
                <a:latin typeface="Times New Roman" panose="02020603050405020304" pitchFamily="18" charset="0"/>
                <a:cs typeface="Times New Roman" panose="02020603050405020304" pitchFamily="18" charset="0"/>
              </a:rPr>
              <a:t>Participanții fac parte din diferite structuri de stat ale Republicii   Moldova, asociații și ONG-uri.</a:t>
            </a:r>
          </a:p>
          <a:p>
            <a:pPr marL="739775" lvl="1" indent="-285750" algn="just">
              <a:buFont typeface="Wingdings" panose="05000000000000000000" pitchFamily="2" charset="2"/>
              <a:buChar char="Ø"/>
              <a:defRPr/>
            </a:pP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Substituent conținut 8">
            <a:extLst>
              <a:ext uri="{FF2B5EF4-FFF2-40B4-BE49-F238E27FC236}">
                <a16:creationId xmlns:a16="http://schemas.microsoft.com/office/drawing/2014/main" id="{0FF99794-54DE-06E8-DA35-CE1493935230}"/>
              </a:ext>
            </a:extLst>
          </p:cNvPr>
          <p:cNvPicPr>
            <a:picLocks noGrp="1" noChangeAspect="1"/>
          </p:cNvPicPr>
          <p:nvPr>
            <p:ph sz="half" idx="2"/>
          </p:nvPr>
        </p:nvPicPr>
        <p:blipFill>
          <a:blip r:embed="rId2"/>
          <a:stretch>
            <a:fillRect/>
          </a:stretch>
        </p:blipFill>
        <p:spPr>
          <a:xfrm>
            <a:off x="6103833" y="1159609"/>
            <a:ext cx="2370560" cy="3534955"/>
          </a:xfrm>
        </p:spPr>
      </p:pic>
    </p:spTree>
    <p:extLst>
      <p:ext uri="{BB962C8B-B14F-4D97-AF65-F5344CB8AC3E}">
        <p14:creationId xmlns:p14="http://schemas.microsoft.com/office/powerpoint/2010/main" val="1734981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402" y="1330112"/>
            <a:ext cx="8762998" cy="3673277"/>
          </a:xfrm>
        </p:spPr>
        <p:txBody>
          <a:bodyPr>
            <a:normAutofit/>
          </a:bodyPr>
          <a:lstStyle/>
          <a:p>
            <a:pPr algn="just">
              <a:buFont typeface="Wingdings" panose="05000000000000000000" pitchFamily="2" charset="2"/>
              <a:buChar char="Ø"/>
            </a:pPr>
            <a:r>
              <a:rPr lang="ro-RO" sz="1200" b="1" dirty="0">
                <a:solidFill>
                  <a:srgbClr val="050505"/>
                </a:solidFill>
                <a:latin typeface="Times New Roman" panose="02020603050405020304" pitchFamily="18" charset="0"/>
                <a:cs typeface="Times New Roman" panose="02020603050405020304" pitchFamily="18" charset="0"/>
              </a:rPr>
              <a:t> 15 ianuarie 2024 -  </a:t>
            </a:r>
            <a:r>
              <a:rPr lang="ro-RO" sz="1200" dirty="0">
                <a:solidFill>
                  <a:srgbClr val="050505"/>
                </a:solidFill>
                <a:latin typeface="Times New Roman" panose="02020603050405020304" pitchFamily="18" charset="0"/>
                <a:cs typeface="Times New Roman" panose="02020603050405020304" pitchFamily="18" charset="0"/>
              </a:rPr>
              <a:t>Judecătoria Ungheni a </a:t>
            </a:r>
            <a:r>
              <a:rPr lang="ro-RO" sz="1200" b="0" i="0" dirty="0">
                <a:solidFill>
                  <a:srgbClr val="050505"/>
                </a:solidFill>
                <a:effectLst/>
                <a:latin typeface="Times New Roman" panose="02020603050405020304" pitchFamily="18" charset="0"/>
                <a:cs typeface="Times New Roman" panose="02020603050405020304" pitchFamily="18" charset="0"/>
              </a:rPr>
              <a:t>fost gazda primei vizite în teritoriu din anul 2024 a membrilor Consiliului Superior al Magistraturii. În cadrul întrunirii, la care au participat toții angajații instanței, a fost prezentate informații privind performanța și reușitele pentru perioada de activitate a anului 2023.</a:t>
            </a:r>
          </a:p>
          <a:p>
            <a:pPr marL="0" indent="0">
              <a:buNone/>
            </a:pPr>
            <a:br>
              <a:rPr lang="ro-RO" sz="900" dirty="0">
                <a:latin typeface="Times New Roman" panose="02020603050405020304" pitchFamily="18" charset="0"/>
                <a:cs typeface="Times New Roman" panose="02020603050405020304" pitchFamily="18" charset="0"/>
              </a:rPr>
            </a:br>
            <a:r>
              <a:rPr lang="ro-RO" sz="5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26</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215900" y="806893"/>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5FD86193-B61A-3F1C-8A3F-42E677643350}"/>
              </a:ext>
            </a:extLst>
          </p:cNvPr>
          <p:cNvPicPr>
            <a:picLocks noChangeAspect="1"/>
          </p:cNvPicPr>
          <p:nvPr/>
        </p:nvPicPr>
        <p:blipFill>
          <a:blip r:embed="rId2"/>
          <a:stretch>
            <a:fillRect/>
          </a:stretch>
        </p:blipFill>
        <p:spPr>
          <a:xfrm>
            <a:off x="4740276" y="2107201"/>
            <a:ext cx="3774016" cy="2830512"/>
          </a:xfrm>
          <a:prstGeom prst="rect">
            <a:avLst/>
          </a:prstGeom>
        </p:spPr>
      </p:pic>
      <p:pic>
        <p:nvPicPr>
          <p:cNvPr id="9" name="Imagine 8">
            <a:extLst>
              <a:ext uri="{FF2B5EF4-FFF2-40B4-BE49-F238E27FC236}">
                <a16:creationId xmlns:a16="http://schemas.microsoft.com/office/drawing/2014/main" id="{3EF1CC8E-34AE-3BBF-EBC4-A9CC7B15E003}"/>
              </a:ext>
            </a:extLst>
          </p:cNvPr>
          <p:cNvPicPr>
            <a:picLocks noChangeAspect="1"/>
          </p:cNvPicPr>
          <p:nvPr/>
        </p:nvPicPr>
        <p:blipFill>
          <a:blip r:embed="rId3"/>
          <a:stretch>
            <a:fillRect/>
          </a:stretch>
        </p:blipFill>
        <p:spPr>
          <a:xfrm>
            <a:off x="565154" y="2107201"/>
            <a:ext cx="3774015" cy="2830512"/>
          </a:xfrm>
          <a:prstGeom prst="rect">
            <a:avLst/>
          </a:prstGeom>
        </p:spPr>
      </p:pic>
    </p:spTree>
    <p:extLst>
      <p:ext uri="{BB962C8B-B14F-4D97-AF65-F5344CB8AC3E}">
        <p14:creationId xmlns:p14="http://schemas.microsoft.com/office/powerpoint/2010/main" val="4054120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9" y="1330113"/>
            <a:ext cx="3594098" cy="3673277"/>
          </a:xfrm>
        </p:spPr>
        <p:txBody>
          <a:bodyPr>
            <a:normAutofit fontScale="25000" lnSpcReduction="20000"/>
          </a:bodyPr>
          <a:lstStyle/>
          <a:p>
            <a:pPr marL="0" indent="0" algn="just">
              <a:buNone/>
            </a:pPr>
            <a:r>
              <a:rPr lang="ro-RO" sz="5600" b="1" dirty="0">
                <a:solidFill>
                  <a:srgbClr val="050505"/>
                </a:solidFill>
                <a:latin typeface="Times New Roman" panose="02020603050405020304" pitchFamily="18" charset="0"/>
                <a:cs typeface="Times New Roman" panose="02020603050405020304" pitchFamily="18" charset="0"/>
              </a:rPr>
              <a:t>    16 februarie 2024 - </a:t>
            </a:r>
            <a:r>
              <a:rPr lang="ro-RO" sz="5600" dirty="0">
                <a:solidFill>
                  <a:srgbClr val="050505"/>
                </a:solidFill>
                <a:latin typeface="Times New Roman" panose="02020603050405020304" pitchFamily="18" charset="0"/>
                <a:cs typeface="Times New Roman" panose="02020603050405020304" pitchFamily="18" charset="0"/>
              </a:rPr>
              <a:t>L</a:t>
            </a:r>
            <a:r>
              <a:rPr lang="ro-RO" sz="5600" b="0" i="0" dirty="0">
                <a:solidFill>
                  <a:srgbClr val="050505"/>
                </a:solidFill>
                <a:effectLst/>
                <a:latin typeface="Times New Roman" panose="02020603050405020304" pitchFamily="18" charset="0"/>
                <a:cs typeface="Times New Roman" panose="02020603050405020304" pitchFamily="18" charset="0"/>
              </a:rPr>
              <a:t>a sediul Judecătoriei Ungheni, s-a desfășurat o ședință de lucru cu participarea judecătorilor, a reprezentanților inspectoratelor de poliție și a procuraturilor raionale din circumscripția instanței.</a:t>
            </a:r>
          </a:p>
          <a:p>
            <a:pPr marL="0" indent="0" algn="just">
              <a:buNone/>
            </a:pPr>
            <a:r>
              <a:rPr lang="ro-RO" sz="5600" dirty="0">
                <a:solidFill>
                  <a:srgbClr val="050505"/>
                </a:solidFill>
                <a:latin typeface="Times New Roman" panose="02020603050405020304" pitchFamily="18" charset="0"/>
                <a:cs typeface="Times New Roman" panose="02020603050405020304" pitchFamily="18" charset="0"/>
              </a:rPr>
              <a:t>     </a:t>
            </a:r>
            <a:r>
              <a:rPr lang="ro-RO" sz="5600" b="0" i="0" dirty="0">
                <a:solidFill>
                  <a:srgbClr val="050505"/>
                </a:solidFill>
                <a:effectLst/>
                <a:latin typeface="Times New Roman" panose="02020603050405020304" pitchFamily="18" charset="0"/>
                <a:cs typeface="Times New Roman" panose="02020603050405020304" pitchFamily="18" charset="0"/>
              </a:rPr>
              <a:t>Întrunirea stabilită a avut drept scop de a efectua un schimb de opinii privind </a:t>
            </a:r>
            <a:r>
              <a:rPr lang="ro-RO" sz="5600" b="0" i="0" dirty="0" err="1">
                <a:solidFill>
                  <a:srgbClr val="050505"/>
                </a:solidFill>
                <a:effectLst/>
                <a:latin typeface="Times New Roman" panose="02020603050405020304" pitchFamily="18" charset="0"/>
                <a:cs typeface="Times New Roman" panose="02020603050405020304" pitchFamily="18" charset="0"/>
              </a:rPr>
              <a:t>conclucrarea</a:t>
            </a:r>
            <a:r>
              <a:rPr lang="ro-RO" sz="5600" b="0" i="0" dirty="0">
                <a:solidFill>
                  <a:srgbClr val="050505"/>
                </a:solidFill>
                <a:effectLst/>
                <a:latin typeface="Times New Roman" panose="02020603050405020304" pitchFamily="18" charset="0"/>
                <a:cs typeface="Times New Roman" panose="02020603050405020304" pitchFamily="18" charset="0"/>
              </a:rPr>
              <a:t> instanței de judecată cu instituțiile a căror reprezentanți au participat la acest eveniment.</a:t>
            </a:r>
          </a:p>
          <a:p>
            <a:pPr marL="0" indent="0" algn="just">
              <a:buNone/>
            </a:pPr>
            <a:r>
              <a:rPr lang="ro-RO" sz="5600" dirty="0">
                <a:solidFill>
                  <a:srgbClr val="050505"/>
                </a:solidFill>
                <a:latin typeface="Times New Roman" panose="02020603050405020304" pitchFamily="18" charset="0"/>
                <a:cs typeface="Times New Roman" panose="02020603050405020304" pitchFamily="18" charset="0"/>
              </a:rPr>
              <a:t>    </a:t>
            </a:r>
            <a:r>
              <a:rPr lang="ro-RO" sz="5600" b="0" i="0" dirty="0">
                <a:solidFill>
                  <a:srgbClr val="050505"/>
                </a:solidFill>
                <a:effectLst/>
                <a:latin typeface="Times New Roman" panose="02020603050405020304" pitchFamily="18" charset="0"/>
                <a:cs typeface="Times New Roman" panose="02020603050405020304" pitchFamily="18" charset="0"/>
              </a:rPr>
              <a:t>La ședință au fost discutate modalitățile de transmitere a actelor în instanța de judecată, procedurile privind înaintarea demersurilor de autorizare a măsurilor speciale de investigații, aplicarea prevederilor articolelor 78/1 și 78/2 din Codul contravențional și examinarea cauzelor de violență în familie.</a:t>
            </a:r>
          </a:p>
          <a:p>
            <a:pPr marL="0" indent="0">
              <a:buNone/>
            </a:pP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27</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228601" y="736950"/>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8" name="Imagine 7">
            <a:extLst>
              <a:ext uri="{FF2B5EF4-FFF2-40B4-BE49-F238E27FC236}">
                <a16:creationId xmlns:a16="http://schemas.microsoft.com/office/drawing/2014/main" id="{9006677D-97AD-C8FF-7B1E-BE474F115522}"/>
              </a:ext>
            </a:extLst>
          </p:cNvPr>
          <p:cNvPicPr>
            <a:picLocks noChangeAspect="1"/>
          </p:cNvPicPr>
          <p:nvPr/>
        </p:nvPicPr>
        <p:blipFill>
          <a:blip r:embed="rId2"/>
          <a:stretch>
            <a:fillRect/>
          </a:stretch>
        </p:blipFill>
        <p:spPr>
          <a:xfrm>
            <a:off x="3746497" y="1330113"/>
            <a:ext cx="3134782" cy="2351087"/>
          </a:xfrm>
          <a:prstGeom prst="rect">
            <a:avLst/>
          </a:prstGeom>
        </p:spPr>
      </p:pic>
      <p:pic>
        <p:nvPicPr>
          <p:cNvPr id="11" name="Imagine 10">
            <a:extLst>
              <a:ext uri="{FF2B5EF4-FFF2-40B4-BE49-F238E27FC236}">
                <a16:creationId xmlns:a16="http://schemas.microsoft.com/office/drawing/2014/main" id="{28D6FB5B-71B4-9116-1DE1-196D875A5D7F}"/>
              </a:ext>
            </a:extLst>
          </p:cNvPr>
          <p:cNvPicPr>
            <a:picLocks noChangeAspect="1"/>
          </p:cNvPicPr>
          <p:nvPr/>
        </p:nvPicPr>
        <p:blipFill>
          <a:blip r:embed="rId3"/>
          <a:stretch>
            <a:fillRect/>
          </a:stretch>
        </p:blipFill>
        <p:spPr>
          <a:xfrm>
            <a:off x="5952437" y="2918103"/>
            <a:ext cx="2816913" cy="2112684"/>
          </a:xfrm>
          <a:prstGeom prst="rect">
            <a:avLst/>
          </a:prstGeom>
        </p:spPr>
      </p:pic>
    </p:spTree>
    <p:extLst>
      <p:ext uri="{BB962C8B-B14F-4D97-AF65-F5344CB8AC3E}">
        <p14:creationId xmlns:p14="http://schemas.microsoft.com/office/powerpoint/2010/main" val="606315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buFont typeface="Wingdings" panose="05000000000000000000" pitchFamily="2" charset="2"/>
              <a:buChar char="Ø"/>
            </a:pPr>
            <a:r>
              <a:rPr lang="ro-RO" sz="1400" b="1" dirty="0">
                <a:solidFill>
                  <a:srgbClr val="050505"/>
                </a:solidFill>
                <a:latin typeface="Times New Roman" panose="02020603050405020304" pitchFamily="18" charset="0"/>
                <a:cs typeface="Times New Roman" panose="02020603050405020304" pitchFamily="18" charset="0"/>
              </a:rPr>
              <a:t>18 martie 2024</a:t>
            </a:r>
            <a:r>
              <a:rPr lang="ro-RO" sz="1200" b="1" dirty="0">
                <a:solidFill>
                  <a:srgbClr val="050505"/>
                </a:solidFill>
                <a:latin typeface="Times New Roman" panose="02020603050405020304" pitchFamily="18" charset="0"/>
                <a:cs typeface="Times New Roman" panose="02020603050405020304" pitchFamily="18" charset="0"/>
              </a:rPr>
              <a:t> - </a:t>
            </a:r>
            <a:r>
              <a:rPr lang="ro-RO" sz="1400" b="0" i="0" dirty="0">
                <a:solidFill>
                  <a:srgbClr val="050505"/>
                </a:solidFill>
                <a:effectLst/>
                <a:latin typeface="Times New Roman" panose="02020603050405020304" pitchFamily="18" charset="0"/>
                <a:cs typeface="Times New Roman" panose="02020603050405020304" pitchFamily="18" charset="0"/>
              </a:rPr>
              <a:t>Vizita colegială a angajaților Judecătoriilor Strășeni și </a:t>
            </a:r>
            <a:r>
              <a:rPr lang="ro-RO" sz="1400" b="0" i="0" dirty="0" err="1">
                <a:solidFill>
                  <a:srgbClr val="050505"/>
                </a:solidFill>
                <a:effectLst/>
                <a:latin typeface="Times New Roman" panose="02020603050405020304" pitchFamily="18" charset="0"/>
                <a:cs typeface="Times New Roman" panose="02020603050405020304" pitchFamily="18" charset="0"/>
              </a:rPr>
              <a:t>Hîncesti</a:t>
            </a:r>
            <a:r>
              <a:rPr lang="ro-RO" sz="1400" b="0" i="0" dirty="0">
                <a:solidFill>
                  <a:srgbClr val="050505"/>
                </a:solidFill>
                <a:effectLst/>
                <a:latin typeface="Times New Roman" panose="02020603050405020304" pitchFamily="18" charset="0"/>
                <a:cs typeface="Times New Roman" panose="02020603050405020304" pitchFamily="18" charset="0"/>
              </a:rPr>
              <a:t> la Judecătoria Model Ungheni.</a:t>
            </a:r>
          </a:p>
          <a:p>
            <a:pPr marL="0" indent="0">
              <a:buNone/>
            </a:pPr>
            <a:r>
              <a:rPr lang="ro-RO" sz="1400" b="0" i="0" dirty="0">
                <a:solidFill>
                  <a:srgbClr val="050505"/>
                </a:solidFill>
                <a:effectLst/>
                <a:latin typeface="Times New Roman" panose="02020603050405020304" pitchFamily="18" charset="0"/>
                <a:cs typeface="Times New Roman" panose="02020603050405020304" pitchFamily="18" charset="0"/>
              </a:rPr>
              <a:t>     Judecătoria Model Ungheni a fost gazda angajaților Judecătoriilor Strășeni și </a:t>
            </a:r>
            <a:r>
              <a:rPr lang="ro-RO" sz="1400" b="0" i="0" dirty="0" err="1">
                <a:solidFill>
                  <a:srgbClr val="050505"/>
                </a:solidFill>
                <a:effectLst/>
                <a:latin typeface="Times New Roman" panose="02020603050405020304" pitchFamily="18" charset="0"/>
                <a:cs typeface="Times New Roman" panose="02020603050405020304" pitchFamily="18" charset="0"/>
              </a:rPr>
              <a:t>Hîncești</a:t>
            </a:r>
            <a:r>
              <a:rPr lang="ro-RO" sz="1400" b="0" i="0" dirty="0">
                <a:solidFill>
                  <a:srgbClr val="050505"/>
                </a:solidFill>
                <a:effectLst/>
                <a:latin typeface="Times New Roman" panose="02020603050405020304" pitchFamily="18" charset="0"/>
                <a:cs typeface="Times New Roman" panose="02020603050405020304" pitchFamily="18" charset="0"/>
              </a:rPr>
              <a:t> participante în ce-a de-a doua etapă a Proiectului ,,Instanțe Judecătorești Model”</a:t>
            </a:r>
            <a:r>
              <a:rPr lang="ro-RO" sz="1200" i="0" dirty="0">
                <a:solidFill>
                  <a:srgbClr val="050505"/>
                </a:solidFill>
                <a:effectLst/>
                <a:latin typeface="Times New Roman" panose="02020603050405020304" pitchFamily="18" charset="0"/>
                <a:cs typeface="Times New Roman" panose="02020603050405020304" pitchFamily="18" charset="0"/>
              </a:rPr>
              <a:t>.</a:t>
            </a:r>
          </a:p>
          <a:p>
            <a:pPr marL="0" indent="0">
              <a:buNone/>
            </a:pP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28</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F9716E05-0019-00D9-12FE-5D1C5ECBE6F8}"/>
              </a:ext>
            </a:extLst>
          </p:cNvPr>
          <p:cNvPicPr>
            <a:picLocks noChangeAspect="1"/>
          </p:cNvPicPr>
          <p:nvPr/>
        </p:nvPicPr>
        <p:blipFill>
          <a:blip r:embed="rId2"/>
          <a:stretch>
            <a:fillRect/>
          </a:stretch>
        </p:blipFill>
        <p:spPr>
          <a:xfrm>
            <a:off x="590552" y="2109326"/>
            <a:ext cx="4419600" cy="2945680"/>
          </a:xfrm>
          <a:prstGeom prst="rect">
            <a:avLst/>
          </a:prstGeom>
        </p:spPr>
      </p:pic>
      <p:pic>
        <p:nvPicPr>
          <p:cNvPr id="10" name="Imagine 9">
            <a:extLst>
              <a:ext uri="{FF2B5EF4-FFF2-40B4-BE49-F238E27FC236}">
                <a16:creationId xmlns:a16="http://schemas.microsoft.com/office/drawing/2014/main" id="{BCD36FE7-7EC7-1EB2-71F4-4F0A4FF1E24D}"/>
              </a:ext>
            </a:extLst>
          </p:cNvPr>
          <p:cNvPicPr>
            <a:picLocks noChangeAspect="1"/>
          </p:cNvPicPr>
          <p:nvPr/>
        </p:nvPicPr>
        <p:blipFill>
          <a:blip r:embed="rId3"/>
          <a:stretch>
            <a:fillRect/>
          </a:stretch>
        </p:blipFill>
        <p:spPr>
          <a:xfrm>
            <a:off x="5086352" y="2213436"/>
            <a:ext cx="3746500" cy="2497057"/>
          </a:xfrm>
          <a:prstGeom prst="rect">
            <a:avLst/>
          </a:prstGeom>
        </p:spPr>
      </p:pic>
    </p:spTree>
    <p:extLst>
      <p:ext uri="{BB962C8B-B14F-4D97-AF65-F5344CB8AC3E}">
        <p14:creationId xmlns:p14="http://schemas.microsoft.com/office/powerpoint/2010/main" val="1483249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buFont typeface="Wingdings" panose="05000000000000000000" pitchFamily="2" charset="2"/>
              <a:buChar char="Ø"/>
            </a:pPr>
            <a:r>
              <a:rPr lang="ro-RO" sz="1200" b="1" i="0" dirty="0">
                <a:solidFill>
                  <a:srgbClr val="050505"/>
                </a:solidFill>
                <a:effectLst/>
                <a:latin typeface="Times New Roman" panose="02020603050405020304" pitchFamily="18" charset="0"/>
                <a:cs typeface="Times New Roman" panose="02020603050405020304" pitchFamily="18" charset="0"/>
              </a:rPr>
              <a:t>03 aprilie 2024 </a:t>
            </a:r>
            <a:r>
              <a:rPr lang="ro-RO" sz="1200" b="0" i="0" dirty="0">
                <a:solidFill>
                  <a:srgbClr val="050505"/>
                </a:solidFill>
                <a:effectLst/>
                <a:latin typeface="Times New Roman" panose="02020603050405020304" pitchFamily="18" charset="0"/>
                <a:cs typeface="Times New Roman" panose="02020603050405020304" pitchFamily="18" charset="0"/>
              </a:rPr>
              <a:t>-  reprezentanții Judecătoriei Ungheni au participat la o ședință de lucru organizată de Procuratura teritorială Ungheni.</a:t>
            </a:r>
            <a:br>
              <a:rPr lang="ro-RO" sz="1200" dirty="0">
                <a:latin typeface="Times New Roman" panose="02020603050405020304" pitchFamily="18" charset="0"/>
                <a:cs typeface="Times New Roman" panose="02020603050405020304" pitchFamily="18" charset="0"/>
              </a:rPr>
            </a:br>
            <a:r>
              <a:rPr lang="ro-RO" sz="1200" b="0" i="0" dirty="0">
                <a:solidFill>
                  <a:srgbClr val="050505"/>
                </a:solidFill>
                <a:effectLst/>
                <a:latin typeface="Times New Roman" panose="02020603050405020304" pitchFamily="18" charset="0"/>
                <a:cs typeface="Times New Roman" panose="02020603050405020304" pitchFamily="18" charset="0"/>
              </a:rPr>
              <a:t>Scopul acestei întruniri a fost menținerea unei bune și durabile colaborări între instituțiile vizate.</a:t>
            </a:r>
            <a:br>
              <a:rPr lang="ro-RO" sz="1200" dirty="0">
                <a:latin typeface="Times New Roman" panose="02020603050405020304" pitchFamily="18" charset="0"/>
                <a:cs typeface="Times New Roman" panose="02020603050405020304" pitchFamily="18" charset="0"/>
              </a:rPr>
            </a:br>
            <a:r>
              <a:rPr lang="ro-RO" sz="1200" b="0" i="0" dirty="0">
                <a:solidFill>
                  <a:srgbClr val="050505"/>
                </a:solidFill>
                <a:effectLst/>
                <a:latin typeface="Times New Roman" panose="02020603050405020304" pitchFamily="18" charset="0"/>
                <a:cs typeface="Times New Roman" panose="02020603050405020304" pitchFamily="18" charset="0"/>
              </a:rPr>
              <a:t>La acest eveniment a participat și Adjunctul Procurorului General, Sergiu </a:t>
            </a:r>
            <a:r>
              <a:rPr lang="ro-RO" sz="1200" b="0" i="0" dirty="0" err="1">
                <a:solidFill>
                  <a:srgbClr val="050505"/>
                </a:solidFill>
                <a:effectLst/>
                <a:latin typeface="Times New Roman" panose="02020603050405020304" pitchFamily="18" charset="0"/>
                <a:cs typeface="Times New Roman" panose="02020603050405020304" pitchFamily="18" charset="0"/>
              </a:rPr>
              <a:t>Brigai</a:t>
            </a:r>
            <a:r>
              <a:rPr lang="ro-RO" sz="1200" b="0" i="0" dirty="0">
                <a:solidFill>
                  <a:srgbClr val="050505"/>
                </a:solidFill>
                <a:effectLst/>
                <a:latin typeface="Times New Roman" panose="02020603050405020304" pitchFamily="18" charset="0"/>
                <a:cs typeface="Times New Roman" panose="02020603050405020304" pitchFamily="18" charset="0"/>
              </a:rPr>
              <a:t>.</a:t>
            </a:r>
            <a:br>
              <a:rPr lang="ro-RO" sz="1200" dirty="0">
                <a:latin typeface="Times New Roman" panose="02020603050405020304" pitchFamily="18" charset="0"/>
                <a:cs typeface="Times New Roman" panose="02020603050405020304" pitchFamily="18" charset="0"/>
              </a:rPr>
            </a:br>
            <a:r>
              <a:rPr lang="ro-RO" sz="1200" b="0" i="0" dirty="0">
                <a:solidFill>
                  <a:srgbClr val="050505"/>
                </a:solidFill>
                <a:effectLst/>
                <a:latin typeface="Times New Roman" panose="02020603050405020304" pitchFamily="18" charset="0"/>
                <a:cs typeface="Times New Roman" panose="02020603050405020304" pitchFamily="18" charset="0"/>
              </a:rPr>
              <a:t>În cadrul ședinței participanții au discutat subiecte ce țin de aplicarea noilor modificări ale Codului de procedură penală ce vizează audierea minorilor în condiții speciale, audierea participanților la procesul penal prin intermediul teleconferinței, rejudecarea cauzelor penale și limitele acesteia, precum și motivele ce duc la tergiversarea judecării cauzei și efectele acesteia asupra actului de justiție.</a:t>
            </a:r>
            <a:br>
              <a:rPr lang="ro-RO" sz="1200" dirty="0">
                <a:latin typeface="Times New Roman" panose="02020603050405020304" pitchFamily="18" charset="0"/>
                <a:cs typeface="Times New Roman" panose="02020603050405020304" pitchFamily="18" charset="0"/>
              </a:rPr>
            </a:br>
            <a:r>
              <a:rPr lang="ro-RO" sz="1200" b="0" i="0" dirty="0">
                <a:solidFill>
                  <a:srgbClr val="050505"/>
                </a:solidFill>
                <a:effectLst/>
                <a:latin typeface="Times New Roman" panose="02020603050405020304" pitchFamily="18" charset="0"/>
                <a:cs typeface="Times New Roman" panose="02020603050405020304" pitchFamily="18" charset="0"/>
              </a:rPr>
              <a:t>Totodată, au fost discutate provocările și problemele întâmpinate în procesul de examinare a dosarelor penale, dar și soluțiile necesare pentru depășirea lor.</a:t>
            </a:r>
            <a:br>
              <a:rPr lang="ro-RO" sz="1200" dirty="0">
                <a:latin typeface="Times New Roman" panose="02020603050405020304" pitchFamily="18" charset="0"/>
                <a:cs typeface="Times New Roman" panose="02020603050405020304" pitchFamily="18" charset="0"/>
              </a:rPr>
            </a:b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29</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8" name="Imagine 7">
            <a:extLst>
              <a:ext uri="{FF2B5EF4-FFF2-40B4-BE49-F238E27FC236}">
                <a16:creationId xmlns:a16="http://schemas.microsoft.com/office/drawing/2014/main" id="{1E77760B-3E6D-4222-EC0A-A1432585ED1E}"/>
              </a:ext>
            </a:extLst>
          </p:cNvPr>
          <p:cNvPicPr>
            <a:picLocks noChangeAspect="1"/>
          </p:cNvPicPr>
          <p:nvPr/>
        </p:nvPicPr>
        <p:blipFill>
          <a:blip r:embed="rId2"/>
          <a:stretch>
            <a:fillRect/>
          </a:stretch>
        </p:blipFill>
        <p:spPr>
          <a:xfrm>
            <a:off x="2286001" y="2842954"/>
            <a:ext cx="5080617" cy="1814863"/>
          </a:xfrm>
          <a:prstGeom prst="rect">
            <a:avLst/>
          </a:prstGeom>
        </p:spPr>
      </p:pic>
    </p:spTree>
    <p:extLst>
      <p:ext uri="{BB962C8B-B14F-4D97-AF65-F5344CB8AC3E}">
        <p14:creationId xmlns:p14="http://schemas.microsoft.com/office/powerpoint/2010/main" val="340495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Graphical user interface&#10;&#10;Description automatically generated">
            <a:extLst>
              <a:ext uri="{FF2B5EF4-FFF2-40B4-BE49-F238E27FC236}">
                <a16:creationId xmlns:a16="http://schemas.microsoft.com/office/drawing/2014/main" id="{C3059F5C-527C-5AC4-CD68-DA633B60E2EF}"/>
              </a:ext>
            </a:extLst>
          </p:cNvPr>
          <p:cNvPicPr>
            <a:picLocks noGrp="1" noChangeAspect="1"/>
          </p:cNvPicPr>
          <p:nvPr>
            <p:ph type="pic" sz="quarter" idx="10"/>
          </p:nvPr>
        </p:nvPicPr>
        <p:blipFill>
          <a:blip r:embed="rId2"/>
          <a:srcRect l="4506" r="4506"/>
          <a:stretch>
            <a:fillRect/>
          </a:stretch>
        </p:blipFill>
        <p:spPr/>
      </p:pic>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2"/>
          </p:nvPr>
        </p:nvSpPr>
        <p:spPr/>
        <p:txBody>
          <a:bodyPr anchor="ctr">
            <a:normAutofit/>
          </a:bodyPr>
          <a:lstStyle/>
          <a:p>
            <a:pPr>
              <a:spcAft>
                <a:spcPts val="600"/>
              </a:spcAft>
            </a:pPr>
            <a:fld id="{9E6E56F0-63A1-FA49-B91D-D57E606AD4F4}" type="datetime1">
              <a:rPr lang="en-US" smtClean="0"/>
              <a:pPr>
                <a:spcAft>
                  <a:spcPts val="600"/>
                </a:spcAft>
              </a:pPr>
              <a:t>1/16/2025</a:t>
            </a:fld>
            <a:endParaRPr lang="en-US"/>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4"/>
          </p:nvPr>
        </p:nvSpPr>
        <p:spPr/>
        <p:txBody>
          <a:bodyPr anchor="ctr">
            <a:normAutofit/>
          </a:bodyPr>
          <a:lstStyle/>
          <a:p>
            <a:pPr>
              <a:spcAft>
                <a:spcPts val="600"/>
              </a:spcAft>
            </a:pPr>
            <a:fld id="{42782948-4DBE-204D-AB9E-B65E067054AE}" type="slidenum">
              <a:rPr lang="en-US" smtClean="0"/>
              <a:pPr>
                <a:spcAft>
                  <a:spcPts val="600"/>
                </a:spcAft>
              </a:pPr>
              <a:t>3</a:t>
            </a:fld>
            <a:endParaRPr lang="en-US"/>
          </a:p>
        </p:txBody>
      </p:sp>
      <p:sp>
        <p:nvSpPr>
          <p:cNvPr id="11" name="Title 10"/>
          <p:cNvSpPr>
            <a:spLocks noGrp="1"/>
          </p:cNvSpPr>
          <p:nvPr>
            <p:ph type="title"/>
          </p:nvPr>
        </p:nvSpPr>
        <p:spPr/>
        <p:txBody>
          <a:bodyPr wrap="square" anchor="ctr">
            <a:normAutofit/>
          </a:bodyPr>
          <a:lstStyle/>
          <a:p>
            <a:pPr algn="ctr">
              <a:lnSpc>
                <a:spcPct val="90000"/>
              </a:lnSpc>
            </a:pPr>
            <a:r>
              <a:rPr lang="ro-MD" sz="1400" b="1" dirty="0">
                <a:solidFill>
                  <a:srgbClr val="6C6463"/>
                </a:solidFill>
                <a:latin typeface="Arial" panose="020B0604020202020204" pitchFamily="34" charset="0"/>
                <a:cs typeface="Arial" panose="020B0604020202020204" pitchFamily="34" charset="0"/>
              </a:rPr>
              <a:t>Prezentarea și evaluarea rezultatelor implementării </a:t>
            </a:r>
            <a:r>
              <a:rPr lang="ro-MD" sz="1400" b="1" dirty="0">
                <a:solidFill>
                  <a:srgbClr val="651D32"/>
                </a:solidFill>
                <a:latin typeface="Arial" panose="020B0604020202020204" pitchFamily="34" charset="0"/>
                <a:cs typeface="Arial" panose="020B0604020202020204" pitchFamily="34" charset="0"/>
              </a:rPr>
              <a:t>Planului de dezvoltare strategică </a:t>
            </a:r>
            <a:r>
              <a:rPr lang="ro-MD" sz="1400" b="1" dirty="0">
                <a:solidFill>
                  <a:srgbClr val="6C6463"/>
                </a:solidFill>
                <a:latin typeface="Arial" panose="020B0604020202020204" pitchFamily="34" charset="0"/>
                <a:cs typeface="Arial" panose="020B0604020202020204" pitchFamily="34" charset="0"/>
              </a:rPr>
              <a:t>a Judecătoriei  Model Ungheni</a:t>
            </a:r>
            <a:endParaRPr lang="en-MD" sz="1400" dirty="0">
              <a:solidFill>
                <a:srgbClr val="6C64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150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lgn="just">
              <a:buFont typeface="Wingdings" panose="05000000000000000000" pitchFamily="2" charset="2"/>
              <a:buChar char="Ø"/>
            </a:pPr>
            <a:r>
              <a:rPr lang="ro-RO" sz="1400" b="1" i="0" dirty="0">
                <a:solidFill>
                  <a:srgbClr val="050505"/>
                </a:solidFill>
                <a:effectLst/>
                <a:latin typeface="Times New Roman" panose="02020603050405020304" pitchFamily="18" charset="0"/>
                <a:cs typeface="Times New Roman" panose="02020603050405020304" pitchFamily="18" charset="0"/>
              </a:rPr>
              <a:t>17-18 mai 2024 </a:t>
            </a:r>
            <a:r>
              <a:rPr lang="ro-RO" sz="1400" b="0" i="0" dirty="0">
                <a:solidFill>
                  <a:srgbClr val="050505"/>
                </a:solidFill>
                <a:effectLst/>
                <a:latin typeface="Times New Roman" panose="02020603050405020304" pitchFamily="18" charset="0"/>
                <a:cs typeface="Times New Roman" panose="02020603050405020304" pitchFamily="18" charset="0"/>
              </a:rPr>
              <a:t>-  </a:t>
            </a:r>
            <a:r>
              <a:rPr lang="ro-RO" sz="1400" dirty="0">
                <a:solidFill>
                  <a:srgbClr val="050505"/>
                </a:solidFill>
                <a:latin typeface="Times New Roman" panose="02020603050405020304" pitchFamily="18" charset="0"/>
                <a:cs typeface="Times New Roman" panose="02020603050405020304" pitchFamily="18" charset="0"/>
              </a:rPr>
              <a:t>L</a:t>
            </a:r>
            <a:r>
              <a:rPr lang="ro-RO" sz="1400" b="0" i="0" dirty="0">
                <a:solidFill>
                  <a:srgbClr val="050505"/>
                </a:solidFill>
                <a:effectLst/>
                <a:latin typeface="Times New Roman" panose="02020603050405020304" pitchFamily="18" charset="0"/>
                <a:cs typeface="Times New Roman" panose="02020603050405020304" pitchFamily="18" charset="0"/>
              </a:rPr>
              <a:t>a Iași s-a desfășurat Conferința regională ”Aspecte privind competența specializată în materie civilă și penală din prisma normelor procedurale și de organizare judecătorească”. La conferința dată au participat membrii CSM, judecători de la Judecătoria Ungheni și judecători de la Judecătoria, Tribunalul și Curtea de Apel Iași. </a:t>
            </a: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30</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C6616C52-49B0-7C77-1F34-590ACC7F31CB}"/>
              </a:ext>
            </a:extLst>
          </p:cNvPr>
          <p:cNvPicPr>
            <a:picLocks noChangeAspect="1"/>
          </p:cNvPicPr>
          <p:nvPr/>
        </p:nvPicPr>
        <p:blipFill>
          <a:blip r:embed="rId2"/>
          <a:stretch>
            <a:fillRect/>
          </a:stretch>
        </p:blipFill>
        <p:spPr>
          <a:xfrm>
            <a:off x="290793" y="2448922"/>
            <a:ext cx="4699000" cy="2114550"/>
          </a:xfrm>
          <a:prstGeom prst="rect">
            <a:avLst/>
          </a:prstGeom>
        </p:spPr>
      </p:pic>
      <p:pic>
        <p:nvPicPr>
          <p:cNvPr id="10" name="Imagine 9">
            <a:extLst>
              <a:ext uri="{FF2B5EF4-FFF2-40B4-BE49-F238E27FC236}">
                <a16:creationId xmlns:a16="http://schemas.microsoft.com/office/drawing/2014/main" id="{7EFB8B87-9B75-44D5-FB66-FAD7C39116CF}"/>
              </a:ext>
            </a:extLst>
          </p:cNvPr>
          <p:cNvPicPr>
            <a:picLocks noChangeAspect="1"/>
          </p:cNvPicPr>
          <p:nvPr/>
        </p:nvPicPr>
        <p:blipFill>
          <a:blip r:embed="rId3"/>
          <a:stretch>
            <a:fillRect/>
          </a:stretch>
        </p:blipFill>
        <p:spPr>
          <a:xfrm>
            <a:off x="5128190" y="2086561"/>
            <a:ext cx="3671934" cy="2765425"/>
          </a:xfrm>
          <a:prstGeom prst="rect">
            <a:avLst/>
          </a:prstGeom>
        </p:spPr>
      </p:pic>
    </p:spTree>
    <p:extLst>
      <p:ext uri="{BB962C8B-B14F-4D97-AF65-F5344CB8AC3E}">
        <p14:creationId xmlns:p14="http://schemas.microsoft.com/office/powerpoint/2010/main" val="3079292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7" y="1240890"/>
            <a:ext cx="8762998" cy="3673277"/>
          </a:xfrm>
        </p:spPr>
        <p:txBody>
          <a:bodyPr>
            <a:normAutofit/>
          </a:bodyPr>
          <a:lstStyle/>
          <a:p>
            <a:pPr marL="0" indent="0" algn="just">
              <a:buNone/>
            </a:pPr>
            <a:r>
              <a:rPr lang="ro-RO" sz="1200" b="1" i="0" dirty="0">
                <a:solidFill>
                  <a:srgbClr val="050505"/>
                </a:solidFill>
                <a:effectLst/>
                <a:latin typeface="Times New Roman" panose="02020603050405020304" pitchFamily="18" charset="0"/>
                <a:cs typeface="Times New Roman" panose="02020603050405020304" pitchFamily="18" charset="0"/>
              </a:rPr>
              <a:t>22 mai 2024 </a:t>
            </a:r>
            <a:r>
              <a:rPr lang="ro-RO" sz="1200" b="0" i="0" dirty="0">
                <a:solidFill>
                  <a:srgbClr val="050505"/>
                </a:solidFill>
                <a:effectLst/>
                <a:latin typeface="Times New Roman" panose="02020603050405020304" pitchFamily="18" charset="0"/>
                <a:cs typeface="Times New Roman" panose="02020603050405020304" pitchFamily="18" charset="0"/>
              </a:rPr>
              <a:t>-  Judecătoria Ungheni a fost gazda primei ședințe a membrilor Grupului de coordonare a Consiliului Superior al Magistraturii pentru implementarea standardelor minime de calitate în activitatea judecătoriilor și curților de apel</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Acest eveniment a avut drept scop de a familiariza instanțele de judecată despre modalitatea de implementare a prevederilor Regulamentului privind standardele minime de calitate privind activitatea organizatorică și administrativă a judecătoriilor și curților de apel, aprobat prin hotărârea Consiliului Superior al Magistraturii nr. 457/29 din 18 octombrie 2023.          </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 Potrivit acestui act normativ judecătoriile și curțile de apel vor fi evaluate prin prisma a cinci domenii precum:</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1) Performanța instanțelor de judecată</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2) Servicii online</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3) Infrastructura instanțelor judecătorești</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4) Managementul calității</a:t>
            </a:r>
          </a:p>
          <a:p>
            <a:pPr marL="0" indent="0" algn="just">
              <a:buNone/>
            </a:pPr>
            <a:r>
              <a:rPr lang="ro-RO" sz="1200" b="0" i="0" dirty="0">
                <a:solidFill>
                  <a:srgbClr val="050505"/>
                </a:solidFill>
                <a:effectLst/>
                <a:latin typeface="Times New Roman" panose="02020603050405020304" pitchFamily="18" charset="0"/>
                <a:cs typeface="Times New Roman" panose="02020603050405020304" pitchFamily="18" charset="0"/>
              </a:rPr>
              <a:t>5) Comunicarea cu mass-media și publicul larg</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31</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13" name="Imagine 12">
            <a:extLst>
              <a:ext uri="{FF2B5EF4-FFF2-40B4-BE49-F238E27FC236}">
                <a16:creationId xmlns:a16="http://schemas.microsoft.com/office/drawing/2014/main" id="{B622F805-B575-165D-2B43-609062521333}"/>
              </a:ext>
            </a:extLst>
          </p:cNvPr>
          <p:cNvPicPr>
            <a:picLocks noChangeAspect="1"/>
          </p:cNvPicPr>
          <p:nvPr/>
        </p:nvPicPr>
        <p:blipFill>
          <a:blip r:embed="rId2"/>
          <a:stretch>
            <a:fillRect/>
          </a:stretch>
        </p:blipFill>
        <p:spPr>
          <a:xfrm>
            <a:off x="3425394" y="2677905"/>
            <a:ext cx="4718914" cy="2294572"/>
          </a:xfrm>
          <a:prstGeom prst="rect">
            <a:avLst/>
          </a:prstGeom>
        </p:spPr>
      </p:pic>
    </p:spTree>
    <p:extLst>
      <p:ext uri="{BB962C8B-B14F-4D97-AF65-F5344CB8AC3E}">
        <p14:creationId xmlns:p14="http://schemas.microsoft.com/office/powerpoint/2010/main" val="408661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4654546" y="1201776"/>
            <a:ext cx="4260853" cy="3673277"/>
          </a:xfrm>
        </p:spPr>
        <p:txBody>
          <a:bodyPr>
            <a:normAutofit lnSpcReduction="10000"/>
          </a:bodyPr>
          <a:lstStyle/>
          <a:p>
            <a:pPr marL="0" indent="0" algn="just">
              <a:buNone/>
            </a:pPr>
            <a:r>
              <a:rPr lang="ro-RO" sz="1400" b="1" i="0" dirty="0">
                <a:solidFill>
                  <a:srgbClr val="050505"/>
                </a:solidFill>
                <a:effectLst/>
                <a:latin typeface="Times New Roman" panose="02020603050405020304" pitchFamily="18" charset="0"/>
                <a:cs typeface="Times New Roman" panose="02020603050405020304" pitchFamily="18" charset="0"/>
              </a:rPr>
              <a:t>   12 iunie 2024 </a:t>
            </a:r>
            <a:r>
              <a:rPr lang="ro-RO" sz="1400" i="0" dirty="0">
                <a:solidFill>
                  <a:srgbClr val="050505"/>
                </a:solidFill>
                <a:effectLst/>
                <a:latin typeface="Times New Roman" panose="02020603050405020304" pitchFamily="18" charset="0"/>
                <a:cs typeface="Times New Roman" panose="02020603050405020304" pitchFamily="18" charset="0"/>
              </a:rPr>
              <a:t>- </a:t>
            </a:r>
            <a:r>
              <a:rPr lang="ro-RO" sz="1400" dirty="0">
                <a:solidFill>
                  <a:srgbClr val="050505"/>
                </a:solidFill>
                <a:latin typeface="Times New Roman" panose="02020603050405020304" pitchFamily="18" charset="0"/>
                <a:cs typeface="Times New Roman" panose="02020603050405020304" pitchFamily="18" charset="0"/>
              </a:rPr>
              <a:t>l</a:t>
            </a:r>
            <a:r>
              <a:rPr lang="ro-RO" sz="1400" i="0" dirty="0">
                <a:solidFill>
                  <a:srgbClr val="050505"/>
                </a:solidFill>
                <a:effectLst/>
                <a:latin typeface="Times New Roman" panose="02020603050405020304" pitchFamily="18" charset="0"/>
                <a:cs typeface="Times New Roman" panose="02020603050405020304" pitchFamily="18" charset="0"/>
              </a:rPr>
              <a:t>a sediul Judecătoriei Ungheni, s-a desfășurat o ședință comună cu participarea avocaților din circumscripțiile raioanelor Ungheni și Nisporeni.</a:t>
            </a:r>
          </a:p>
          <a:p>
            <a:pPr marL="0" indent="0" algn="just">
              <a:buNone/>
            </a:pPr>
            <a:r>
              <a:rPr lang="ro-RO" sz="1400" i="0" dirty="0">
                <a:solidFill>
                  <a:srgbClr val="050505"/>
                </a:solidFill>
                <a:effectLst/>
                <a:latin typeface="Times New Roman" panose="02020603050405020304" pitchFamily="18" charset="0"/>
                <a:cs typeface="Times New Roman" panose="02020603050405020304" pitchFamily="18" charset="0"/>
              </a:rPr>
              <a:t>​  Întrunirea stabilită a avut drept subiect de discuție aspecte privind organizarea activității pentru o colaborare eficientă și durabilă, caracterizată printr-un schimb de bune practici între Judecătoria Ungheni și principalii actori care reprezintă interesele justițiabililor în instanța de judecată.</a:t>
            </a:r>
          </a:p>
          <a:p>
            <a:pPr marL="0" indent="0" algn="just">
              <a:buNone/>
            </a:pPr>
            <a:r>
              <a:rPr lang="ro-RO" sz="1400" i="0" dirty="0">
                <a:solidFill>
                  <a:srgbClr val="050505"/>
                </a:solidFill>
                <a:effectLst/>
                <a:latin typeface="Times New Roman" panose="02020603050405020304" pitchFamily="18" charset="0"/>
                <a:cs typeface="Times New Roman" panose="02020603050405020304" pitchFamily="18" charset="0"/>
              </a:rPr>
              <a:t>   La ședință, au fost puse în discuție subiecte precum: utilitatea modalității de transmitere a cererilor de chemare în judecată și a actelor prin intermediul e-dosar, beneficiile desfășurării ședințelor de judecată prin sistemul de videoconferință, facilitarea și simplificarea procedurilor de plată a taxelor de stat și taxei de timbru efectuate exclusiv prin intermediul serviciului guvernamental de plăți electronice </a:t>
            </a:r>
            <a:r>
              <a:rPr lang="ro-RO" sz="1400" i="0" dirty="0" err="1">
                <a:solidFill>
                  <a:srgbClr val="050505"/>
                </a:solidFill>
                <a:effectLst/>
                <a:latin typeface="Times New Roman" panose="02020603050405020304" pitchFamily="18" charset="0"/>
                <a:cs typeface="Times New Roman" panose="02020603050405020304" pitchFamily="18" charset="0"/>
              </a:rPr>
              <a:t>MPay</a:t>
            </a:r>
            <a:r>
              <a:rPr lang="ro-RO" sz="1400" i="0" dirty="0">
                <a:solidFill>
                  <a:srgbClr val="050505"/>
                </a:solidFill>
                <a:effectLst/>
                <a:latin typeface="Times New Roman" panose="02020603050405020304" pitchFamily="18" charset="0"/>
                <a:cs typeface="Times New Roman" panose="02020603050405020304" pitchFamily="18" charset="0"/>
              </a:rPr>
              <a:t>.</a:t>
            </a:r>
          </a:p>
          <a:p>
            <a:pPr marL="0" indent="0" algn="l">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32</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78556"/>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9" name="Imagine 8">
            <a:extLst>
              <a:ext uri="{FF2B5EF4-FFF2-40B4-BE49-F238E27FC236}">
                <a16:creationId xmlns:a16="http://schemas.microsoft.com/office/drawing/2014/main" id="{CBB2AD9F-5FA9-BAF0-A8D6-C8EB4139C5AC}"/>
              </a:ext>
            </a:extLst>
          </p:cNvPr>
          <p:cNvPicPr>
            <a:picLocks noChangeAspect="1"/>
          </p:cNvPicPr>
          <p:nvPr/>
        </p:nvPicPr>
        <p:blipFill>
          <a:blip r:embed="rId2"/>
          <a:stretch>
            <a:fillRect/>
          </a:stretch>
        </p:blipFill>
        <p:spPr>
          <a:xfrm>
            <a:off x="416984" y="1480283"/>
            <a:ext cx="4155016" cy="3116262"/>
          </a:xfrm>
          <a:prstGeom prst="rect">
            <a:avLst/>
          </a:prstGeom>
        </p:spPr>
      </p:pic>
    </p:spTree>
    <p:extLst>
      <p:ext uri="{BB962C8B-B14F-4D97-AF65-F5344CB8AC3E}">
        <p14:creationId xmlns:p14="http://schemas.microsoft.com/office/powerpoint/2010/main" val="231720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ADD8162A-3825-A28E-1E01-85E5FE45A6F9}"/>
              </a:ext>
            </a:extLst>
          </p:cNvPr>
          <p:cNvSpPr>
            <a:spLocks noGrp="1"/>
          </p:cNvSpPr>
          <p:nvPr>
            <p:ph sz="half" idx="1"/>
          </p:nvPr>
        </p:nvSpPr>
        <p:spPr>
          <a:xfrm>
            <a:off x="152402" y="765353"/>
            <a:ext cx="8839199" cy="356599"/>
          </a:xfrm>
        </p:spPr>
        <p:txBody>
          <a:bodyPr>
            <a:normAutofit/>
          </a:bodyPr>
          <a:lstStyle/>
          <a:p>
            <a:pPr algn="just"/>
            <a:r>
              <a:rPr lang="ro-RO" dirty="0">
                <a:effectLst/>
                <a:latin typeface="Times New Roman" panose="02020603050405020304" pitchFamily="18" charset="0"/>
                <a:ea typeface="Calibri" panose="020F0502020204030204" pitchFamily="34" charset="0"/>
              </a:rPr>
              <a:t>Activitatea 2.2.1. Identificarea problemelor privind accesul grupurilor vulnerabile la sediul judecătoriei </a:t>
            </a:r>
            <a:endParaRPr lang="ro-RO" sz="12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endParaRPr>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33</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399" y="150733"/>
            <a:ext cx="8839199" cy="672286"/>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2.2: Consolidarea accesului grupurilor vulnerabile la sediul judecătoriei</a:t>
            </a:r>
            <a:endParaRPr lang="ro-RO" dirty="0">
              <a:solidFill>
                <a:schemeClr val="bg2">
                  <a:lumMod val="50000"/>
                </a:schemeClr>
              </a:solidFill>
            </a:endParaRPr>
          </a:p>
        </p:txBody>
      </p:sp>
      <p:pic>
        <p:nvPicPr>
          <p:cNvPr id="10" name="Picture 8">
            <a:extLst>
              <a:ext uri="{FF2B5EF4-FFF2-40B4-BE49-F238E27FC236}">
                <a16:creationId xmlns:a16="http://schemas.microsoft.com/office/drawing/2014/main" id="{60F2F859-BD1A-318A-6484-9AD04ADC905F}"/>
              </a:ext>
            </a:extLst>
          </p:cNvPr>
          <p:cNvPicPr>
            <a:picLocks noChangeAspect="1"/>
          </p:cNvPicPr>
          <p:nvPr/>
        </p:nvPicPr>
        <p:blipFill>
          <a:blip r:embed="rId2"/>
          <a:stretch>
            <a:fillRect/>
          </a:stretch>
        </p:blipFill>
        <p:spPr>
          <a:xfrm>
            <a:off x="3152331" y="1746659"/>
            <a:ext cx="2975307" cy="3072744"/>
          </a:xfrm>
          <a:prstGeom prst="rect">
            <a:avLst/>
          </a:prstGeom>
        </p:spPr>
      </p:pic>
      <p:pic>
        <p:nvPicPr>
          <p:cNvPr id="11" name="Imagine 14">
            <a:extLst>
              <a:ext uri="{FF2B5EF4-FFF2-40B4-BE49-F238E27FC236}">
                <a16:creationId xmlns:a16="http://schemas.microsoft.com/office/drawing/2014/main" id="{4C717729-5084-E3A9-3122-FCB6A08063CA}"/>
              </a:ext>
            </a:extLst>
          </p:cNvPr>
          <p:cNvPicPr>
            <a:picLocks noChangeAspect="1"/>
          </p:cNvPicPr>
          <p:nvPr/>
        </p:nvPicPr>
        <p:blipFill>
          <a:blip r:embed="rId3"/>
          <a:stretch>
            <a:fillRect/>
          </a:stretch>
        </p:blipFill>
        <p:spPr>
          <a:xfrm rot="5400000">
            <a:off x="6004939" y="2075670"/>
            <a:ext cx="3109361" cy="2420825"/>
          </a:xfrm>
          <a:prstGeom prst="rect">
            <a:avLst/>
          </a:prstGeom>
        </p:spPr>
      </p:pic>
      <p:sp>
        <p:nvSpPr>
          <p:cNvPr id="8" name="TextBox 10">
            <a:extLst>
              <a:ext uri="{FF2B5EF4-FFF2-40B4-BE49-F238E27FC236}">
                <a16:creationId xmlns:a16="http://schemas.microsoft.com/office/drawing/2014/main" id="{5B53C4F6-D80E-F57A-1CFD-EB8FFC0248E8}"/>
              </a:ext>
            </a:extLst>
          </p:cNvPr>
          <p:cNvSpPr txBox="1"/>
          <p:nvPr/>
        </p:nvSpPr>
        <p:spPr>
          <a:xfrm>
            <a:off x="368300" y="1159111"/>
            <a:ext cx="8553450" cy="537904"/>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20 februarie 2024, a fost publicat un material video informativ cu privire la accesibilitatea instanței judecătorești pentru grupurile vulnerabile. </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ine 11">
            <a:extLst>
              <a:ext uri="{FF2B5EF4-FFF2-40B4-BE49-F238E27FC236}">
                <a16:creationId xmlns:a16="http://schemas.microsoft.com/office/drawing/2014/main" id="{086E227C-FD1F-518D-F749-8B348B3065FA}"/>
              </a:ext>
            </a:extLst>
          </p:cNvPr>
          <p:cNvPicPr>
            <a:picLocks noChangeAspect="1"/>
          </p:cNvPicPr>
          <p:nvPr/>
        </p:nvPicPr>
        <p:blipFill>
          <a:blip r:embed="rId4"/>
          <a:stretch>
            <a:fillRect/>
          </a:stretch>
        </p:blipFill>
        <p:spPr>
          <a:xfrm rot="5400000">
            <a:off x="244040" y="2136093"/>
            <a:ext cx="3066640" cy="2299980"/>
          </a:xfrm>
          <a:prstGeom prst="rect">
            <a:avLst/>
          </a:prstGeom>
        </p:spPr>
      </p:pic>
    </p:spTree>
    <p:extLst>
      <p:ext uri="{BB962C8B-B14F-4D97-AF65-F5344CB8AC3E}">
        <p14:creationId xmlns:p14="http://schemas.microsoft.com/office/powerpoint/2010/main" val="1748332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152399" y="1320748"/>
            <a:ext cx="4064001" cy="3523891"/>
          </a:xfrm>
        </p:spPr>
        <p:txBody>
          <a:bodyPr>
            <a:normAutofit/>
          </a:bodyPr>
          <a:lstStyle/>
          <a:p>
            <a:pPr marL="0" indent="0">
              <a:buNone/>
            </a:pPr>
            <a:endParaRPr lang="ro-RO" sz="1050" b="1" dirty="0">
              <a:latin typeface="Times New Roman" panose="02020603050405020304" pitchFamily="18" charset="0"/>
              <a:cs typeface="Times New Roman" panose="02020603050405020304" pitchFamily="18" charset="0"/>
            </a:endParaRPr>
          </a:p>
          <a:p>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S</a:t>
            </a:r>
            <a:r>
              <a:rPr kumimoji="0" lang="it-IT"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ondajul Angajamentul personalului instanței </a:t>
            </a: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it-IT"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PIGD</a:t>
            </a: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684213" marR="0" lvl="1" indent="-230188" algn="l" defTabSz="457200" rtl="0" eaLnBrk="1" fontAlgn="auto" latinLnBrk="0" hangingPunct="1">
              <a:lnSpc>
                <a:spcPct val="100000"/>
              </a:lnSpc>
              <a:spcBef>
                <a:spcPts val="0"/>
              </a:spcBef>
              <a:spcAft>
                <a:spcPts val="800"/>
              </a:spcAft>
              <a:buClrTx/>
              <a:buSzTx/>
              <a:buFont typeface="Wingdings" panose="05000000000000000000" pitchFamily="2" charset="2"/>
              <a:buChar char="Ø"/>
              <a:tabLst/>
              <a:defRPr/>
            </a:pP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Chestionar completat de </a:t>
            </a:r>
            <a:r>
              <a:rPr kumimoji="0" lang="ro-MD" sz="1200" b="1" i="0" u="none" strike="noStrike" kern="1200" cap="none" spc="0" normalizeH="0" baseline="0" noProof="0" dirty="0">
                <a:ln>
                  <a:noFill/>
                </a:ln>
                <a:solidFill>
                  <a:schemeClr val="tx1"/>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39 d</a:t>
            </a:r>
            <a:r>
              <a:rPr kumimoji="0" lang="ro-MD" sz="1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colaboratori.</a:t>
            </a:r>
            <a:r>
              <a:rPr kumimoji="0" lang="ro-MD" sz="1200" b="1"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lvl="1">
              <a:buFont typeface="Wingdings" panose="05000000000000000000" pitchFamily="2" charset="2"/>
              <a:buChar char="Ø"/>
              <a:defRPr/>
            </a:pPr>
            <a:r>
              <a:rPr lang="ro-MD"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Chestionar</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ul</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cuprinde</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1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domenii</a:t>
            </a:r>
            <a:r>
              <a:rPr lang="en-US" sz="1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1. </a:t>
            </a:r>
            <a:r>
              <a:rPr lang="en-US" sz="1200" b="1" dirty="0" err="1">
                <a:solidFill>
                  <a:schemeClr val="tx1"/>
                </a:solidFill>
                <a:latin typeface="Times New Roman" panose="02020603050405020304" pitchFamily="18" charset="0"/>
                <a:cs typeface="Times New Roman" panose="02020603050405020304" pitchFamily="18" charset="0"/>
              </a:rPr>
              <a:t>Liderschip-ul</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judecătoresc</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2. </a:t>
            </a:r>
            <a:r>
              <a:rPr lang="en-US" sz="1200" b="1" dirty="0" err="1">
                <a:solidFill>
                  <a:schemeClr val="tx1"/>
                </a:solidFill>
                <a:latin typeface="Times New Roman" panose="02020603050405020304" pitchFamily="18" charset="0"/>
                <a:cs typeface="Times New Roman" panose="02020603050405020304" pitchFamily="18" charset="0"/>
              </a:rPr>
              <a:t>Managmentul</a:t>
            </a:r>
            <a:r>
              <a:rPr lang="en-US" sz="1200" b="1" dirty="0">
                <a:solidFill>
                  <a:schemeClr val="tx1"/>
                </a:solidFill>
                <a:latin typeface="Times New Roman" panose="02020603050405020304" pitchFamily="18" charset="0"/>
                <a:cs typeface="Times New Roman" panose="02020603050405020304" pitchFamily="18" charset="0"/>
              </a:rPr>
              <a:t> strategic al </a:t>
            </a:r>
            <a:r>
              <a:rPr lang="en-US" sz="1200" b="1" dirty="0" err="1">
                <a:solidFill>
                  <a:schemeClr val="tx1"/>
                </a:solidFill>
                <a:latin typeface="Times New Roman" panose="02020603050405020304" pitchFamily="18" charset="0"/>
                <a:cs typeface="Times New Roman" panose="02020603050405020304" pitchFamily="18" charset="0"/>
              </a:rPr>
              <a:t>instanței</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3. </a:t>
            </a:r>
            <a:r>
              <a:rPr lang="en-US" sz="1200" b="1" dirty="0" err="1">
                <a:solidFill>
                  <a:schemeClr val="tx1"/>
                </a:solidFill>
                <a:latin typeface="Times New Roman" panose="02020603050405020304" pitchFamily="18" charset="0"/>
                <a:cs typeface="Times New Roman" panose="02020603050405020304" pitchFamily="18" charset="0"/>
              </a:rPr>
              <a:t>Resurse</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umane</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4. </a:t>
            </a:r>
            <a:r>
              <a:rPr lang="en-US" sz="1200" b="1" dirty="0" err="1">
                <a:solidFill>
                  <a:schemeClr val="tx1"/>
                </a:solidFill>
                <a:latin typeface="Times New Roman" panose="02020603050405020304" pitchFamily="18" charset="0"/>
                <a:cs typeface="Times New Roman" panose="02020603050405020304" pitchFamily="18" charset="0"/>
              </a:rPr>
              <a:t>Infrastructura</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5. </a:t>
            </a:r>
            <a:r>
              <a:rPr lang="en-US" sz="1200" b="1" dirty="0" err="1">
                <a:solidFill>
                  <a:schemeClr val="tx1"/>
                </a:solidFill>
                <a:latin typeface="Times New Roman" panose="02020603050405020304" pitchFamily="18" charset="0"/>
                <a:cs typeface="Times New Roman" panose="02020603050405020304" pitchFamily="18" charset="0"/>
              </a:rPr>
              <a:t>Implicarea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justițiabililor</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6. </a:t>
            </a:r>
            <a:r>
              <a:rPr lang="en-US" sz="1200" b="1" dirty="0" err="1">
                <a:solidFill>
                  <a:schemeClr val="tx1"/>
                </a:solidFill>
                <a:latin typeface="Times New Roman" panose="02020603050405020304" pitchFamily="18" charset="0"/>
                <a:cs typeface="Times New Roman" panose="02020603050405020304" pitchFamily="18" charset="0"/>
              </a:rPr>
              <a:t>Servicii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accesibile</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și</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accesibilitatea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instanței</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1200" b="1" dirty="0">
                <a:solidFill>
                  <a:schemeClr val="tx1"/>
                </a:solidFill>
                <a:latin typeface="Times New Roman" panose="02020603050405020304" pitchFamily="18" charset="0"/>
                <a:cs typeface="Times New Roman" panose="02020603050405020304" pitchFamily="18" charset="0"/>
              </a:rPr>
              <a:t>7. </a:t>
            </a:r>
            <a:r>
              <a:rPr lang="en-US" sz="1200" b="1" dirty="0" err="1">
                <a:solidFill>
                  <a:schemeClr val="tx1"/>
                </a:solidFill>
                <a:latin typeface="Times New Roman" panose="02020603050405020304" pitchFamily="18" charset="0"/>
                <a:cs typeface="Times New Roman" panose="02020603050405020304" pitchFamily="18" charset="0"/>
              </a:rPr>
              <a:t>Încrederea</a:t>
            </a:r>
            <a:r>
              <a:rPr lang="en-US" sz="1200" b="1" dirty="0">
                <a:solidFill>
                  <a:schemeClr val="tx1"/>
                </a:solidFill>
                <a:latin typeface="Times New Roman" panose="02020603050405020304" pitchFamily="18" charset="0"/>
                <a:cs typeface="Times New Roman" panose="02020603050405020304" pitchFamily="18" charset="0"/>
              </a:rPr>
              <a:t> </a:t>
            </a:r>
            <a:r>
              <a:rPr lang="en-US" sz="1200" b="1" dirty="0" err="1">
                <a:solidFill>
                  <a:schemeClr val="tx1"/>
                </a:solidFill>
                <a:latin typeface="Times New Roman" panose="02020603050405020304" pitchFamily="18" charset="0"/>
                <a:cs typeface="Times New Roman" panose="02020603050405020304" pitchFamily="18" charset="0"/>
              </a:rPr>
              <a:t>justițiabililor</a:t>
            </a:r>
            <a:endParaRPr lang="en-US" sz="1200" b="1" dirty="0">
              <a:solidFill>
                <a:schemeClr val="tx1"/>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endParaRPr lang="en-US" sz="105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34</a:t>
            </a:fld>
            <a:endParaRPr lang="en-US"/>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206255"/>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pic>
        <p:nvPicPr>
          <p:cNvPr id="17" name="Content Placeholder 16">
            <a:extLst>
              <a:ext uri="{FF2B5EF4-FFF2-40B4-BE49-F238E27FC236}">
                <a16:creationId xmlns:a16="http://schemas.microsoft.com/office/drawing/2014/main" id="{8FF9597E-7D21-3739-2584-39DBF86ED5DD}"/>
              </a:ext>
            </a:extLst>
          </p:cNvPr>
          <p:cNvPicPr>
            <a:picLocks noGrp="1" noChangeAspect="1"/>
          </p:cNvPicPr>
          <p:nvPr>
            <p:ph sz="half" idx="2"/>
          </p:nvPr>
        </p:nvPicPr>
        <p:blipFill>
          <a:blip r:embed="rId2"/>
          <a:stretch>
            <a:fillRect/>
          </a:stretch>
        </p:blipFill>
        <p:spPr>
          <a:xfrm>
            <a:off x="4171950" y="1360799"/>
            <a:ext cx="4752904" cy="3414533"/>
          </a:xfrm>
          <a:prstGeom prst="rect">
            <a:avLst/>
          </a:prstGeom>
        </p:spPr>
      </p:pic>
      <p:sp>
        <p:nvSpPr>
          <p:cNvPr id="7" name="CasetăText 6">
            <a:extLst>
              <a:ext uri="{FF2B5EF4-FFF2-40B4-BE49-F238E27FC236}">
                <a16:creationId xmlns:a16="http://schemas.microsoft.com/office/drawing/2014/main" id="{68EC02D8-D562-E20C-D651-C714439DC78A}"/>
              </a:ext>
            </a:extLst>
          </p:cNvPr>
          <p:cNvSpPr txBox="1"/>
          <p:nvPr/>
        </p:nvSpPr>
        <p:spPr>
          <a:xfrm>
            <a:off x="152401" y="982194"/>
            <a:ext cx="9105899" cy="338554"/>
          </a:xfrm>
          <a:prstGeom prst="rect">
            <a:avLst/>
          </a:prstGeom>
          <a:noFill/>
        </p:spPr>
        <p:txBody>
          <a:bodyPr wrap="square">
            <a:spAutoFit/>
          </a:body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ro-RO"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Activitatea </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3.1.1.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Realizarea</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sondajelor</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anuale</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privind</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satisfacția</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judecătorilor</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și</a:t>
            </a:r>
            <a:r>
              <a:rPr kumimoji="0" lang="en-US"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 a </a:t>
            </a:r>
            <a:r>
              <a:rPr kumimoji="0" lang="en-US" sz="1600" i="0" u="none" strike="noStrike" kern="1200" cap="none" spc="0" normalizeH="0" baseline="0" noProof="0" dirty="0" err="1">
                <a:ln>
                  <a:noFill/>
                </a:ln>
                <a:solidFill>
                  <a:schemeClr val="accent5">
                    <a:lumMod val="50000"/>
                  </a:schemeClr>
                </a:solidFill>
                <a:effectLst/>
                <a:uLnTx/>
                <a:uFillTx/>
                <a:latin typeface="Times New Roman" panose="02020603050405020304" pitchFamily="18" charset="0"/>
                <a:cs typeface="Times New Roman" panose="02020603050405020304" pitchFamily="18" charset="0"/>
              </a:rPr>
              <a:t>personalului</a:t>
            </a:r>
            <a:endParaRPr kumimoji="0" lang="ro-RO" sz="160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344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998928"/>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 categoriile satisfacției angajaților</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pentru</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anul</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1BD8C93-7D26-344B-7578-ACC42518A621}"/>
              </a:ext>
            </a:extLst>
          </p:cNvPr>
          <p:cNvPicPr>
            <a:picLocks noChangeAspect="1"/>
          </p:cNvPicPr>
          <p:nvPr/>
        </p:nvPicPr>
        <p:blipFill>
          <a:blip r:embed="rId2"/>
          <a:stretch>
            <a:fillRect/>
          </a:stretch>
        </p:blipFill>
        <p:spPr>
          <a:xfrm>
            <a:off x="3534106" y="194424"/>
            <a:ext cx="5390671" cy="4795925"/>
          </a:xfrm>
          <a:prstGeom prst="rect">
            <a:avLst/>
          </a:prstGeom>
        </p:spPr>
      </p:pic>
    </p:spTree>
    <p:extLst>
      <p:ext uri="{BB962C8B-B14F-4D97-AF65-F5344CB8AC3E}">
        <p14:creationId xmlns:p14="http://schemas.microsoft.com/office/powerpoint/2010/main" val="172097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998928"/>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 categoriile insatisfacției angajaților</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pentru</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anul</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96DBBD7-90C3-B946-3ABF-CD843ABDCA60}"/>
              </a:ext>
            </a:extLst>
          </p:cNvPr>
          <p:cNvPicPr>
            <a:picLocks noChangeAspect="1"/>
          </p:cNvPicPr>
          <p:nvPr/>
        </p:nvPicPr>
        <p:blipFill>
          <a:blip r:embed="rId2"/>
          <a:stretch>
            <a:fillRect/>
          </a:stretch>
        </p:blipFill>
        <p:spPr>
          <a:xfrm>
            <a:off x="3348000" y="220148"/>
            <a:ext cx="5576777" cy="4764179"/>
          </a:xfrm>
          <a:prstGeom prst="rect">
            <a:avLst/>
          </a:prstGeom>
          <a:ln w="3175">
            <a:solidFill>
              <a:schemeClr val="tx1"/>
            </a:solidFill>
          </a:ln>
        </p:spPr>
      </p:pic>
    </p:spTree>
    <p:extLst>
      <p:ext uri="{BB962C8B-B14F-4D97-AF65-F5344CB8AC3E}">
        <p14:creationId xmlns:p14="http://schemas.microsoft.com/office/powerpoint/2010/main" val="329065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219223" y="1978625"/>
            <a:ext cx="3062288" cy="537904"/>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De cât timp activați în instanța de judecată.</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61E47FF-CEB7-FD05-D478-83FC82225592}"/>
              </a:ext>
            </a:extLst>
          </p:cNvPr>
          <p:cNvPicPr>
            <a:picLocks noChangeAspect="1"/>
          </p:cNvPicPr>
          <p:nvPr/>
        </p:nvPicPr>
        <p:blipFill>
          <a:blip r:embed="rId2"/>
          <a:stretch>
            <a:fillRect/>
          </a:stretch>
        </p:blipFill>
        <p:spPr>
          <a:xfrm>
            <a:off x="3168196" y="876068"/>
            <a:ext cx="5823404" cy="3650400"/>
          </a:xfrm>
          <a:prstGeom prst="rect">
            <a:avLst/>
          </a:prstGeom>
        </p:spPr>
      </p:pic>
    </p:spTree>
    <p:extLst>
      <p:ext uri="{BB962C8B-B14F-4D97-AF65-F5344CB8AC3E}">
        <p14:creationId xmlns:p14="http://schemas.microsoft.com/office/powerpoint/2010/main" val="3549159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502428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3BDF8AAC-39E3-FCEF-5467-F12C491A901C}"/>
              </a:ext>
            </a:extLst>
          </p:cNvPr>
          <p:cNvSpPr txBox="1"/>
          <p:nvPr/>
        </p:nvSpPr>
        <p:spPr>
          <a:xfrm>
            <a:off x="152401" y="1978625"/>
            <a:ext cx="3062288" cy="767133"/>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Planific să lucrez în instanța de judecată încă:</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4773AFF-367F-5BBD-A131-91906E800441}"/>
              </a:ext>
            </a:extLst>
          </p:cNvPr>
          <p:cNvPicPr>
            <a:picLocks noChangeAspect="1"/>
          </p:cNvPicPr>
          <p:nvPr/>
        </p:nvPicPr>
        <p:blipFill>
          <a:blip r:embed="rId2"/>
          <a:stretch>
            <a:fillRect/>
          </a:stretch>
        </p:blipFill>
        <p:spPr>
          <a:xfrm>
            <a:off x="3291009" y="1106942"/>
            <a:ext cx="5700590" cy="3626008"/>
          </a:xfrm>
          <a:prstGeom prst="rect">
            <a:avLst/>
          </a:prstGeom>
        </p:spPr>
      </p:pic>
    </p:spTree>
    <p:extLst>
      <p:ext uri="{BB962C8B-B14F-4D97-AF65-F5344CB8AC3E}">
        <p14:creationId xmlns:p14="http://schemas.microsoft.com/office/powerpoint/2010/main" val="2189379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a:ln>
                <a:noFill/>
              </a:ln>
              <a:solidFill>
                <a:srgbClr val="FFFFFF"/>
              </a:solidFill>
              <a:effectLst/>
              <a:uLnTx/>
              <a:uFillTx/>
              <a:latin typeface="Gill Sans MT"/>
              <a:ea typeface="+mn-ea"/>
            </a:endParaRPr>
          </a:p>
        </p:txBody>
      </p:sp>
      <p:sp>
        <p:nvSpPr>
          <p:cNvPr id="5" name="Прямоугольник 4"/>
          <p:cNvSpPr/>
          <p:nvPr/>
        </p:nvSpPr>
        <p:spPr>
          <a:xfrm>
            <a:off x="219223" y="211592"/>
            <a:ext cx="4489577"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ANGAJAMENTUL PERSONALULUI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INSTANȚEI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JUDECĂTOREȘTI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EEAE93BF-9A93-0C6A-FB65-CB787CC34A42}"/>
              </a:ext>
            </a:extLst>
          </p:cNvPr>
          <p:cNvSpPr txBox="1"/>
          <p:nvPr/>
        </p:nvSpPr>
        <p:spPr>
          <a:xfrm>
            <a:off x="0" y="1978625"/>
            <a:ext cx="3822700" cy="536622"/>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 scorurilor pentru anii 2021, 2022 și </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202</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î</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 </a:t>
            </a: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Judecătoria Model Ungheni.</a:t>
            </a: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9EC89AF-4FC7-6B2D-857A-5E35F2D31F95}"/>
              </a:ext>
            </a:extLst>
          </p:cNvPr>
          <p:cNvPicPr>
            <a:picLocks noChangeAspect="1"/>
          </p:cNvPicPr>
          <p:nvPr/>
        </p:nvPicPr>
        <p:blipFill>
          <a:blip r:embed="rId2"/>
          <a:stretch>
            <a:fillRect/>
          </a:stretch>
        </p:blipFill>
        <p:spPr>
          <a:xfrm>
            <a:off x="3739244" y="222239"/>
            <a:ext cx="5214645" cy="4622400"/>
          </a:xfrm>
          <a:prstGeom prst="rect">
            <a:avLst/>
          </a:prstGeom>
          <a:ln w="3175">
            <a:solidFill>
              <a:schemeClr val="tx1"/>
            </a:solidFill>
          </a:ln>
        </p:spPr>
      </p:pic>
    </p:spTree>
    <p:extLst>
      <p:ext uri="{BB962C8B-B14F-4D97-AF65-F5344CB8AC3E}">
        <p14:creationId xmlns:p14="http://schemas.microsoft.com/office/powerpoint/2010/main" val="220981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273050" y="857250"/>
            <a:ext cx="5327650" cy="3862065"/>
          </a:xfrm>
        </p:spPr>
        <p:txBody>
          <a:bodyPr vert="horz" lIns="91440" tIns="45720" rIns="91440" bIns="45720" rtlCol="0" anchor="t">
            <a:normAutofit/>
          </a:bodyPr>
          <a:lstStyle/>
          <a:p>
            <a:pPr marL="229870" indent="-229870"/>
            <a:r>
              <a:rPr lang="ro-RO" sz="1800" dirty="0">
                <a:latin typeface="Times New Roman" panose="02020603050405020304" pitchFamily="18" charset="0"/>
                <a:cs typeface="Times New Roman" panose="02020603050405020304" pitchFamily="18" charset="0"/>
              </a:rPr>
              <a:t>Activitatea</a:t>
            </a:r>
            <a:r>
              <a:rPr lang="ro-RO" sz="1400" b="1" dirty="0">
                <a:latin typeface="Arial" panose="020B0604020202020204" pitchFamily="34" charset="0"/>
                <a:cs typeface="Arial" panose="020B0604020202020204" pitchFamily="34" charset="0"/>
              </a:rPr>
              <a:t> </a:t>
            </a:r>
            <a:r>
              <a:rPr lang="ro-RO" sz="1800" dirty="0">
                <a:effectLst/>
                <a:latin typeface="Times New Roman" panose="02020603050405020304" pitchFamily="18" charset="0"/>
                <a:ea typeface="Times New Roman" panose="02020603050405020304" pitchFamily="18" charset="0"/>
              </a:rPr>
              <a:t>1.1.1. Adoptarea modificărilor </a:t>
            </a:r>
            <a:r>
              <a:rPr lang="ro-RO" sz="1800" dirty="0">
                <a:effectLst/>
                <a:latin typeface="Times New Roman" panose="02020603050405020304" pitchFamily="18" charset="0"/>
                <a:ea typeface="Calibri" panose="020F0502020204030204" pitchFamily="34" charset="0"/>
              </a:rPr>
              <a:t>de ordin administrativ și legal pentru a eficientiza și fluidiza volumul de lucru al instanței</a:t>
            </a:r>
            <a:endParaRPr lang="en-US" sz="1800" dirty="0">
              <a:effectLst/>
              <a:latin typeface="Times New Roman" panose="02020603050405020304" pitchFamily="18" charset="0"/>
              <a:ea typeface="Calibri" panose="020F0502020204030204" pitchFamily="34" charset="0"/>
            </a:endParaRPr>
          </a:p>
          <a:p>
            <a:pPr marL="0" indent="0">
              <a:buNone/>
            </a:pPr>
            <a:endParaRPr lang="ro-RO" sz="1800" dirty="0">
              <a:effectLst/>
              <a:highlight>
                <a:srgbClr val="FFFF00"/>
              </a:highligh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Elaborarea </a:t>
            </a:r>
            <a:r>
              <a:rPr lang="ro-RO" sz="1400" b="1" i="1" u="sng" dirty="0">
                <a:solidFill>
                  <a:schemeClr val="tx1"/>
                </a:solidFill>
                <a:highlight>
                  <a:srgbClr val="FFFF00"/>
                </a:highlight>
                <a:latin typeface="Times New Roman" panose="02020603050405020304" pitchFamily="18" charset="0"/>
                <a:cs typeface="Times New Roman" panose="02020603050405020304" pitchFamily="18" charset="0"/>
              </a:rPr>
              <a:t>Planului de dezvoltare strategică a Judecătoriei Ungheni pentru anii 2023-2027</a:t>
            </a:r>
            <a:r>
              <a:rPr lang="ro-RO" sz="1400" b="1" i="1" u="sng" dirty="0">
                <a:highlight>
                  <a:srgbClr val="FFFF00"/>
                </a:highlight>
                <a:latin typeface="Times New Roman" panose="02020603050405020304" pitchFamily="18" charset="0"/>
                <a:cs typeface="Times New Roman" panose="02020603050405020304" pitchFamily="18" charset="0"/>
              </a:rPr>
              <a:t> </a:t>
            </a: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și modificat cu introducerea unor </a:t>
            </a:r>
            <a:r>
              <a:rPr lang="ro-RO" sz="1400" b="1" i="1" u="sng" dirty="0">
                <a:solidFill>
                  <a:schemeClr val="tx1"/>
                </a:solidFill>
                <a:highlight>
                  <a:srgbClr val="FFFF00"/>
                </a:highlight>
                <a:latin typeface="Times New Roman" panose="02020603050405020304" pitchFamily="18" charset="0"/>
                <a:cs typeface="Times New Roman" panose="02020603050405020304" pitchFamily="18" charset="0"/>
              </a:rPr>
              <a:t>acțiuni suplimentare </a:t>
            </a: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la obiectivele prezente și plasarea acestuia  pe pagina web a instanței (aprilie 2023);</a:t>
            </a:r>
          </a:p>
          <a:p>
            <a:pPr marL="0" indent="0" algn="just">
              <a:buNone/>
            </a:pPr>
            <a:endParaRPr lang="ro-RO" sz="1400" b="1" i="1" dirty="0">
              <a:solidFill>
                <a:schemeClr val="tx1"/>
              </a:solidFill>
              <a:highlight>
                <a:srgbClr val="FFFF00"/>
              </a:highligh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o-RO" sz="1400" b="1" dirty="0">
                <a:highlight>
                  <a:srgbClr val="FFFF00"/>
                </a:highlight>
                <a:latin typeface="Times New Roman" panose="02020603050405020304" pitchFamily="18" charset="0"/>
                <a:cs typeface="Times New Roman" panose="02020603050405020304" pitchFamily="18" charset="0"/>
              </a:rPr>
              <a:t> </a:t>
            </a: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Prin </a:t>
            </a:r>
            <a:r>
              <a:rPr lang="ro-MD" sz="1400" b="1" i="1" dirty="0">
                <a:solidFill>
                  <a:schemeClr val="tx1"/>
                </a:solidFill>
                <a:highlight>
                  <a:srgbClr val="FFFF00"/>
                </a:highlight>
                <a:latin typeface="Times New Roman" panose="02020603050405020304" pitchFamily="18" charset="0"/>
                <a:cs typeface="Times New Roman" panose="02020603050405020304" pitchFamily="18" charset="0"/>
              </a:rPr>
              <a:t>i</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ntroducerea</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mecanismelor</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de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monitorizare</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a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indicatorilor</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de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performanță</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a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Judecătoriei</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Ungheni</a:t>
            </a:r>
            <a:r>
              <a:rPr lang="ro-MD" sz="1400" b="1" i="1" dirty="0">
                <a:solidFill>
                  <a:schemeClr val="tx1"/>
                </a:solidFill>
                <a:highlight>
                  <a:srgbClr val="FFFF00"/>
                </a:highlight>
                <a:latin typeface="Times New Roman" panose="02020603050405020304" pitchFamily="18" charset="0"/>
                <a:cs typeface="Times New Roman" panose="02020603050405020304" pitchFamily="18" charset="0"/>
              </a:rPr>
              <a:t>, s-a creat g</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rupul</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de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lucru</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prin</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a:t>
            </a: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O</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rdin</a:t>
            </a:r>
            <a:r>
              <a:rPr lang="ro-RO" sz="1400" b="1" i="1" dirty="0">
                <a:solidFill>
                  <a:schemeClr val="tx1"/>
                </a:solidFill>
                <a:highlight>
                  <a:srgbClr val="FFFF00"/>
                </a:highlight>
                <a:latin typeface="Times New Roman" panose="02020603050405020304" pitchFamily="18" charset="0"/>
                <a:cs typeface="Times New Roman" panose="02020603050405020304" pitchFamily="18" charset="0"/>
              </a:rPr>
              <a:t>u</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l</a:t>
            </a:r>
            <a:r>
              <a:rPr lang="ro-MD" sz="1400" b="1" i="1" dirty="0">
                <a:solidFill>
                  <a:schemeClr val="tx1"/>
                </a:solidFill>
                <a:highlight>
                  <a:srgbClr val="FFFF00"/>
                </a:highlight>
                <a:latin typeface="Times New Roman" panose="02020603050405020304" pitchFamily="18" charset="0"/>
                <a:cs typeface="Times New Roman" panose="02020603050405020304" pitchFamily="18" charset="0"/>
              </a:rPr>
              <a:t> </a:t>
            </a:r>
            <a:r>
              <a:rPr lang="ro-MD" sz="1400" b="1" i="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CSM</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nr. 01-4/21 din 15 </a:t>
            </a:r>
            <a:r>
              <a:rPr lang="en-US" sz="1400" b="1" i="1" dirty="0" err="1">
                <a:solidFill>
                  <a:schemeClr val="tx1"/>
                </a:solidFill>
                <a:highlight>
                  <a:srgbClr val="FFFF00"/>
                </a:highlight>
                <a:latin typeface="Times New Roman" panose="02020603050405020304" pitchFamily="18" charset="0"/>
                <a:cs typeface="Times New Roman" panose="02020603050405020304" pitchFamily="18" charset="0"/>
              </a:rPr>
              <a:t>martie</a:t>
            </a:r>
            <a:r>
              <a:rPr lang="en-US" sz="1400" b="1" i="1" dirty="0">
                <a:solidFill>
                  <a:schemeClr val="tx1"/>
                </a:solidFill>
                <a:highlight>
                  <a:srgbClr val="FFFF00"/>
                </a:highlight>
                <a:latin typeface="Times New Roman" panose="02020603050405020304" pitchFamily="18" charset="0"/>
                <a:cs typeface="Times New Roman" panose="02020603050405020304" pitchFamily="18" charset="0"/>
              </a:rPr>
              <a:t> 2023</a:t>
            </a:r>
            <a:r>
              <a:rPr lang="ro-MD" sz="1400" b="1" i="1" dirty="0">
                <a:solidFill>
                  <a:schemeClr val="tx1"/>
                </a:solidFill>
                <a:highlight>
                  <a:srgbClr val="FFFF00"/>
                </a:highlight>
                <a:latin typeface="Times New Roman" panose="02020603050405020304" pitchFamily="18" charset="0"/>
                <a:cs typeface="Times New Roman" panose="02020603050405020304" pitchFamily="18" charset="0"/>
              </a:rPr>
              <a:t>, unde la 03 martie 2023 a avut loc prima ș</a:t>
            </a:r>
            <a:r>
              <a:rPr lang="ro-MD" sz="1400" b="1" i="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edință membrilor Grupului de Lucru privind modificarea actelor interne;</a:t>
            </a:r>
            <a:endParaRPr lang="ro-MD" sz="1400" b="1" dirty="0">
              <a:highlight>
                <a:srgbClr val="FFFF00"/>
              </a:highlight>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4</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152401" y="98147"/>
            <a:ext cx="8839199" cy="69918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MD" sz="14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Obiectivul strategic 1.1: Reducerea volumului de muncă și a sarcinii per judecător</a:t>
            </a:r>
            <a:endParaRPr lang="en-US" sz="1400" dirty="0">
              <a:solidFill>
                <a:srgbClr val="651D32"/>
              </a:solidFill>
              <a:latin typeface="Arial" panose="020B0604020202020204" pitchFamily="34" charset="0"/>
              <a:cs typeface="Arial" panose="020B0604020202020204" pitchFamily="34" charset="0"/>
            </a:endParaRPr>
          </a:p>
        </p:txBody>
      </p:sp>
      <p:pic>
        <p:nvPicPr>
          <p:cNvPr id="9" name="Substituent conținut 12">
            <a:extLst>
              <a:ext uri="{FF2B5EF4-FFF2-40B4-BE49-F238E27FC236}">
                <a16:creationId xmlns:a16="http://schemas.microsoft.com/office/drawing/2014/main" id="{1ECB90B1-3282-CBB9-B327-001E0ECA84D2}"/>
              </a:ext>
            </a:extLst>
          </p:cNvPr>
          <p:cNvPicPr>
            <a:picLocks noChangeAspect="1"/>
          </p:cNvPicPr>
          <p:nvPr/>
        </p:nvPicPr>
        <p:blipFill>
          <a:blip r:embed="rId2"/>
          <a:stretch>
            <a:fillRect/>
          </a:stretch>
        </p:blipFill>
        <p:spPr>
          <a:xfrm>
            <a:off x="5600700" y="1569717"/>
            <a:ext cx="3390900" cy="2540000"/>
          </a:xfrm>
          <a:prstGeom prst="rect">
            <a:avLst/>
          </a:prstGeom>
        </p:spPr>
      </p:pic>
    </p:spTree>
    <p:extLst>
      <p:ext uri="{BB962C8B-B14F-4D97-AF65-F5344CB8AC3E}">
        <p14:creationId xmlns:p14="http://schemas.microsoft.com/office/powerpoint/2010/main" val="4041604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60077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269333" y="1869731"/>
            <a:ext cx="4654830" cy="2423420"/>
          </a:xfrm>
          <a:prstGeom prst="rect">
            <a:avLst/>
          </a:prstGeom>
          <a:noFill/>
        </p:spPr>
        <p:txBody>
          <a:bodyPr wrap="square">
            <a:spAutoFit/>
          </a:bodyPr>
          <a:lstStyle/>
          <a:p>
            <a:pPr marL="342900" marR="0" lvl="0" indent="-342900" algn="just"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Planul de Dezvoltare Strategică a Judecătoriei – Model Ungheni </a:t>
            </a:r>
            <a:r>
              <a:rPr kumimoji="0" lang="ro-RO" sz="13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prevede aplicarea anuală a unui Chestionar de auto-evaluare a nivelului de satisfacție a judecătorilor și personalului </a:t>
            </a: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judecătoriei.</a:t>
            </a:r>
          </a:p>
          <a:p>
            <a:pPr marL="342900" marR="0" lvl="0" indent="-342900" algn="just"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Scopul activității este identificarea problemelor tehnice și organizaționale cu care se confruntă instanța, clarificarea aspectelor legate de atmosfera de colaborare și relațiile dintre angajați, precum și identificarea ulterioarelor soluții de dezvoltare a instanței.</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86DDBE46-2585-677B-5894-3A931BB7E458}"/>
              </a:ext>
            </a:extLst>
          </p:cNvPr>
          <p:cNvGrpSpPr/>
          <p:nvPr/>
        </p:nvGrpSpPr>
        <p:grpSpPr>
          <a:xfrm>
            <a:off x="5055152" y="1517685"/>
            <a:ext cx="3703529" cy="2729682"/>
            <a:chOff x="6404644" y="4402611"/>
            <a:chExt cx="11570421" cy="7937449"/>
          </a:xfrm>
        </p:grpSpPr>
        <p:sp>
          <p:nvSpPr>
            <p:cNvPr id="4" name="Freeform 21">
              <a:extLst>
                <a:ext uri="{FF2B5EF4-FFF2-40B4-BE49-F238E27FC236}">
                  <a16:creationId xmlns:a16="http://schemas.microsoft.com/office/drawing/2014/main" id="{6ED9E3D1-D482-BA11-EF55-7B20B8C07FF5}"/>
                </a:ext>
              </a:extLst>
            </p:cNvPr>
            <p:cNvSpPr>
              <a:spLocks noChangeArrowheads="1"/>
            </p:cNvSpPr>
            <p:nvPr/>
          </p:nvSpPr>
          <p:spPr bwMode="auto">
            <a:xfrm>
              <a:off x="7827341" y="6292218"/>
              <a:ext cx="2020196" cy="1624689"/>
            </a:xfrm>
            <a:custGeom>
              <a:avLst/>
              <a:gdLst>
                <a:gd name="connsiteX0" fmla="*/ 1010721 w 2020196"/>
                <a:gd name="connsiteY0" fmla="*/ 1181004 h 1624689"/>
                <a:gd name="connsiteX1" fmla="*/ 1229202 w 2020196"/>
                <a:gd name="connsiteY1" fmla="*/ 1402847 h 1624689"/>
                <a:gd name="connsiteX2" fmla="*/ 1010721 w 2020196"/>
                <a:gd name="connsiteY2" fmla="*/ 1624689 h 1624689"/>
                <a:gd name="connsiteX3" fmla="*/ 790999 w 2020196"/>
                <a:gd name="connsiteY3" fmla="*/ 1402847 h 1624689"/>
                <a:gd name="connsiteX4" fmla="*/ 1010721 w 2020196"/>
                <a:gd name="connsiteY4" fmla="*/ 1181004 h 1624689"/>
                <a:gd name="connsiteX5" fmla="*/ 1010721 w 2020196"/>
                <a:gd name="connsiteY5" fmla="*/ 780016 h 1624689"/>
                <a:gd name="connsiteX6" fmla="*/ 1470893 w 2020196"/>
                <a:gd name="connsiteY6" fmla="*/ 983860 h 1624689"/>
                <a:gd name="connsiteX7" fmla="*/ 1337816 w 2020196"/>
                <a:gd name="connsiteY7" fmla="*/ 1118099 h 1624689"/>
                <a:gd name="connsiteX8" fmla="*/ 1010721 w 2020196"/>
                <a:gd name="connsiteY8" fmla="*/ 968945 h 1624689"/>
                <a:gd name="connsiteX9" fmla="*/ 682382 w 2020196"/>
                <a:gd name="connsiteY9" fmla="*/ 1119342 h 1624689"/>
                <a:gd name="connsiteX10" fmla="*/ 549305 w 2020196"/>
                <a:gd name="connsiteY10" fmla="*/ 985103 h 1624689"/>
                <a:gd name="connsiteX11" fmla="*/ 1010721 w 2020196"/>
                <a:gd name="connsiteY11" fmla="*/ 780016 h 1624689"/>
                <a:gd name="connsiteX12" fmla="*/ 1010727 w 2020196"/>
                <a:gd name="connsiteY12" fmla="*/ 384514 h 1624689"/>
                <a:gd name="connsiteX13" fmla="*/ 1751044 w 2020196"/>
                <a:gd name="connsiteY13" fmla="*/ 703783 h 1624689"/>
                <a:gd name="connsiteX14" fmla="*/ 1616667 w 2020196"/>
                <a:gd name="connsiteY14" fmla="*/ 836708 h 1624689"/>
                <a:gd name="connsiteX15" fmla="*/ 1010727 w 2020196"/>
                <a:gd name="connsiteY15" fmla="*/ 572100 h 1624689"/>
                <a:gd name="connsiteX16" fmla="*/ 403542 w 2020196"/>
                <a:gd name="connsiteY16" fmla="*/ 839192 h 1624689"/>
                <a:gd name="connsiteX17" fmla="*/ 269165 w 2020196"/>
                <a:gd name="connsiteY17" fmla="*/ 703783 h 1624689"/>
                <a:gd name="connsiteX18" fmla="*/ 1010727 w 2020196"/>
                <a:gd name="connsiteY18" fmla="*/ 384514 h 1624689"/>
                <a:gd name="connsiteX19" fmla="*/ 1010721 w 2020196"/>
                <a:gd name="connsiteY19" fmla="*/ 0 h 1624689"/>
                <a:gd name="connsiteX20" fmla="*/ 2020196 w 2020196"/>
                <a:gd name="connsiteY20" fmla="*/ 430540 h 1624689"/>
                <a:gd name="connsiteX21" fmla="*/ 1887010 w 2020196"/>
                <a:gd name="connsiteY21" fmla="*/ 563300 h 1624689"/>
                <a:gd name="connsiteX22" fmla="*/ 1010721 w 2020196"/>
                <a:gd name="connsiteY22" fmla="*/ 189835 h 1624689"/>
                <a:gd name="connsiteX23" fmla="*/ 134431 w 2020196"/>
                <a:gd name="connsiteY23" fmla="*/ 564541 h 1624689"/>
                <a:gd name="connsiteX24" fmla="*/ 0 w 2020196"/>
                <a:gd name="connsiteY24" fmla="*/ 431781 h 1624689"/>
                <a:gd name="connsiteX25" fmla="*/ 1010721 w 2020196"/>
                <a:gd name="connsiteY25" fmla="*/ 0 h 16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0196" h="1624689">
                  <a:moveTo>
                    <a:pt x="1010721" y="1181004"/>
                  </a:moveTo>
                  <a:cubicBezTo>
                    <a:pt x="1131134" y="1181004"/>
                    <a:pt x="1229202" y="1280019"/>
                    <a:pt x="1229202" y="1402847"/>
                  </a:cubicBezTo>
                  <a:cubicBezTo>
                    <a:pt x="1229202" y="1525675"/>
                    <a:pt x="1131134" y="1624689"/>
                    <a:pt x="1010721" y="1624689"/>
                  </a:cubicBezTo>
                  <a:cubicBezTo>
                    <a:pt x="889067" y="1624689"/>
                    <a:pt x="790999" y="1525675"/>
                    <a:pt x="790999" y="1402847"/>
                  </a:cubicBezTo>
                  <a:cubicBezTo>
                    <a:pt x="790999" y="1280019"/>
                    <a:pt x="889067" y="1181004"/>
                    <a:pt x="1010721" y="1181004"/>
                  </a:cubicBezTo>
                  <a:close/>
                  <a:moveTo>
                    <a:pt x="1010721" y="780016"/>
                  </a:moveTo>
                  <a:cubicBezTo>
                    <a:pt x="1193546" y="780016"/>
                    <a:pt x="1357716" y="858322"/>
                    <a:pt x="1470893" y="983860"/>
                  </a:cubicBezTo>
                  <a:lnTo>
                    <a:pt x="1337816" y="1118099"/>
                  </a:lnTo>
                  <a:cubicBezTo>
                    <a:pt x="1256975" y="1027363"/>
                    <a:pt x="1141310" y="968945"/>
                    <a:pt x="1010721" y="968945"/>
                  </a:cubicBezTo>
                  <a:cubicBezTo>
                    <a:pt x="880132" y="968945"/>
                    <a:pt x="761979" y="1027363"/>
                    <a:pt x="682382" y="1119342"/>
                  </a:cubicBezTo>
                  <a:lnTo>
                    <a:pt x="549305" y="985103"/>
                  </a:lnTo>
                  <a:cubicBezTo>
                    <a:pt x="662483" y="858322"/>
                    <a:pt x="827896" y="780016"/>
                    <a:pt x="1010721" y="780016"/>
                  </a:cubicBezTo>
                  <a:close/>
                  <a:moveTo>
                    <a:pt x="1010727" y="384514"/>
                  </a:moveTo>
                  <a:cubicBezTo>
                    <a:pt x="1301877" y="384514"/>
                    <a:pt x="1565653" y="507501"/>
                    <a:pt x="1751044" y="703783"/>
                  </a:cubicBezTo>
                  <a:lnTo>
                    <a:pt x="1616667" y="836708"/>
                  </a:lnTo>
                  <a:cubicBezTo>
                    <a:pt x="1466115" y="675210"/>
                    <a:pt x="1249619" y="572100"/>
                    <a:pt x="1010727" y="572100"/>
                  </a:cubicBezTo>
                  <a:cubicBezTo>
                    <a:pt x="771834" y="572100"/>
                    <a:pt x="554094" y="675210"/>
                    <a:pt x="403542" y="839192"/>
                  </a:cubicBezTo>
                  <a:lnTo>
                    <a:pt x="269165" y="703783"/>
                  </a:lnTo>
                  <a:cubicBezTo>
                    <a:pt x="454555" y="507501"/>
                    <a:pt x="718332" y="384514"/>
                    <a:pt x="1010727" y="384514"/>
                  </a:cubicBezTo>
                  <a:close/>
                  <a:moveTo>
                    <a:pt x="1010721" y="0"/>
                  </a:moveTo>
                  <a:cubicBezTo>
                    <a:pt x="1407789" y="0"/>
                    <a:pt x="1766271" y="166260"/>
                    <a:pt x="2020196" y="430540"/>
                  </a:cubicBezTo>
                  <a:lnTo>
                    <a:pt x="1887010" y="563300"/>
                  </a:lnTo>
                  <a:cubicBezTo>
                    <a:pt x="1665448" y="333762"/>
                    <a:pt x="1355511" y="189835"/>
                    <a:pt x="1010721" y="189835"/>
                  </a:cubicBezTo>
                  <a:cubicBezTo>
                    <a:pt x="665930" y="189835"/>
                    <a:pt x="353503" y="335002"/>
                    <a:pt x="134431" y="564541"/>
                  </a:cubicBezTo>
                  <a:lnTo>
                    <a:pt x="0" y="431781"/>
                  </a:lnTo>
                  <a:cubicBezTo>
                    <a:pt x="253925" y="166260"/>
                    <a:pt x="613652" y="0"/>
                    <a:pt x="1010721" y="0"/>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6" name="Freeform 22">
              <a:extLst>
                <a:ext uri="{FF2B5EF4-FFF2-40B4-BE49-F238E27FC236}">
                  <a16:creationId xmlns:a16="http://schemas.microsoft.com/office/drawing/2014/main" id="{CAE79C0C-77CA-4B72-04EA-71EE22FE4391}"/>
                </a:ext>
              </a:extLst>
            </p:cNvPr>
            <p:cNvSpPr>
              <a:spLocks noChangeArrowheads="1"/>
            </p:cNvSpPr>
            <p:nvPr/>
          </p:nvSpPr>
          <p:spPr bwMode="auto">
            <a:xfrm>
              <a:off x="15223168" y="5426300"/>
              <a:ext cx="2751897" cy="2746808"/>
            </a:xfrm>
            <a:custGeom>
              <a:avLst/>
              <a:gdLst>
                <a:gd name="connsiteX0" fmla="*/ 1710940 w 2751897"/>
                <a:gd name="connsiteY0" fmla="*/ 2474876 h 2746808"/>
                <a:gd name="connsiteX1" fmla="*/ 1602312 w 2751897"/>
                <a:gd name="connsiteY1" fmla="*/ 2565840 h 2746808"/>
                <a:gd name="connsiteX2" fmla="*/ 1470809 w 2751897"/>
                <a:gd name="connsiteY2" fmla="*/ 2645355 h 2746808"/>
                <a:gd name="connsiteX3" fmla="*/ 1412068 w 2751897"/>
                <a:gd name="connsiteY3" fmla="*/ 2670031 h 2746808"/>
                <a:gd name="connsiteX4" fmla="*/ 1425212 w 2751897"/>
                <a:gd name="connsiteY4" fmla="*/ 2670141 h 2746808"/>
                <a:gd name="connsiteX5" fmla="*/ 1829598 w 2751897"/>
                <a:gd name="connsiteY5" fmla="*/ 2588774 h 2746808"/>
                <a:gd name="connsiteX6" fmla="*/ 1945600 w 2751897"/>
                <a:gd name="connsiteY6" fmla="*/ 2534742 h 2746808"/>
                <a:gd name="connsiteX7" fmla="*/ 1162726 w 2751897"/>
                <a:gd name="connsiteY7" fmla="*/ 2335017 h 2746808"/>
                <a:gd name="connsiteX8" fmla="*/ 1086196 w 2751897"/>
                <a:gd name="connsiteY8" fmla="*/ 2633825 h 2746808"/>
                <a:gd name="connsiteX9" fmla="*/ 1130274 w 2751897"/>
                <a:gd name="connsiteY9" fmla="*/ 2641333 h 2746808"/>
                <a:gd name="connsiteX10" fmla="*/ 1580942 w 2751897"/>
                <a:gd name="connsiteY10" fmla="*/ 2487947 h 2746808"/>
                <a:gd name="connsiteX11" fmla="*/ 1623494 w 2751897"/>
                <a:gd name="connsiteY11" fmla="*/ 2452567 h 2746808"/>
                <a:gd name="connsiteX12" fmla="*/ 636096 w 2751897"/>
                <a:gd name="connsiteY12" fmla="*/ 2200665 h 2746808"/>
                <a:gd name="connsiteX13" fmla="*/ 652821 w 2751897"/>
                <a:gd name="connsiteY13" fmla="*/ 2249187 h 2746808"/>
                <a:gd name="connsiteX14" fmla="*/ 974197 w 2751897"/>
                <a:gd name="connsiteY14" fmla="*/ 2601207 h 2746808"/>
                <a:gd name="connsiteX15" fmla="*/ 1014204 w 2751897"/>
                <a:gd name="connsiteY15" fmla="*/ 2615105 h 2746808"/>
                <a:gd name="connsiteX16" fmla="*/ 1090614 w 2751897"/>
                <a:gd name="connsiteY16" fmla="*/ 2316620 h 2746808"/>
                <a:gd name="connsiteX17" fmla="*/ 318356 w 2751897"/>
                <a:gd name="connsiteY17" fmla="*/ 2119603 h 2746808"/>
                <a:gd name="connsiteX18" fmla="*/ 392130 w 2751897"/>
                <a:gd name="connsiteY18" fmla="*/ 2220263 h 2746808"/>
                <a:gd name="connsiteX19" fmla="*/ 707279 w 2751897"/>
                <a:gd name="connsiteY19" fmla="*/ 2486004 h 2746808"/>
                <a:gd name="connsiteX20" fmla="*/ 711059 w 2751897"/>
                <a:gd name="connsiteY20" fmla="*/ 2488037 h 2746808"/>
                <a:gd name="connsiteX21" fmla="*/ 672745 w 2751897"/>
                <a:gd name="connsiteY21" fmla="*/ 2439797 h 2746808"/>
                <a:gd name="connsiteX22" fmla="*/ 595668 w 2751897"/>
                <a:gd name="connsiteY22" fmla="*/ 2306666 h 2746808"/>
                <a:gd name="connsiteX23" fmla="*/ 545507 w 2751897"/>
                <a:gd name="connsiteY23" fmla="*/ 2177554 h 2746808"/>
                <a:gd name="connsiteX24" fmla="*/ 2199032 w 2751897"/>
                <a:gd name="connsiteY24" fmla="*/ 1620694 h 2746808"/>
                <a:gd name="connsiteX25" fmla="*/ 2139910 w 2751897"/>
                <a:gd name="connsiteY25" fmla="*/ 1810065 h 2746808"/>
                <a:gd name="connsiteX26" fmla="*/ 1810444 w 2751897"/>
                <a:gd name="connsiteY26" fmla="*/ 2374937 h 2746808"/>
                <a:gd name="connsiteX27" fmla="*/ 1774370 w 2751897"/>
                <a:gd name="connsiteY27" fmla="*/ 2412652 h 2746808"/>
                <a:gd name="connsiteX28" fmla="*/ 2045494 w 2751897"/>
                <a:gd name="connsiteY28" fmla="*/ 2481958 h 2746808"/>
                <a:gd name="connsiteX29" fmla="*/ 2185008 w 2751897"/>
                <a:gd name="connsiteY29" fmla="*/ 2388162 h 2746808"/>
                <a:gd name="connsiteX30" fmla="*/ 2603552 w 2751897"/>
                <a:gd name="connsiteY30" fmla="*/ 1800737 h 2746808"/>
                <a:gd name="connsiteX31" fmla="*/ 2625092 w 2751897"/>
                <a:gd name="connsiteY31" fmla="*/ 1729537 h 2746808"/>
                <a:gd name="connsiteX32" fmla="*/ 1398081 w 2751897"/>
                <a:gd name="connsiteY32" fmla="*/ 1416079 h 2746808"/>
                <a:gd name="connsiteX33" fmla="*/ 1181648 w 2751897"/>
                <a:gd name="connsiteY33" fmla="*/ 2261137 h 2746808"/>
                <a:gd name="connsiteX34" fmla="*/ 1690428 w 2751897"/>
                <a:gd name="connsiteY34" fmla="*/ 2391194 h 2746808"/>
                <a:gd name="connsiteX35" fmla="*/ 1721358 w 2751897"/>
                <a:gd name="connsiteY35" fmla="*/ 2360839 h 2746808"/>
                <a:gd name="connsiteX36" fmla="*/ 2062690 w 2751897"/>
                <a:gd name="connsiteY36" fmla="*/ 1801075 h 2746808"/>
                <a:gd name="connsiteX37" fmla="*/ 2126466 w 2751897"/>
                <a:gd name="connsiteY37" fmla="*/ 1602156 h 2746808"/>
                <a:gd name="connsiteX38" fmla="*/ 601484 w 2751897"/>
                <a:gd name="connsiteY38" fmla="*/ 1212577 h 2746808"/>
                <a:gd name="connsiteX39" fmla="*/ 582370 w 2751897"/>
                <a:gd name="connsiteY39" fmla="*/ 1296759 h 2746808"/>
                <a:gd name="connsiteX40" fmla="*/ 591112 w 2751897"/>
                <a:gd name="connsiteY40" fmla="*/ 2070157 h 2746808"/>
                <a:gd name="connsiteX41" fmla="*/ 606241 w 2751897"/>
                <a:gd name="connsiteY41" fmla="*/ 2114048 h 2746808"/>
                <a:gd name="connsiteX42" fmla="*/ 1109536 w 2751897"/>
                <a:gd name="connsiteY42" fmla="*/ 2242703 h 2746808"/>
                <a:gd name="connsiteX43" fmla="*/ 1325869 w 2751897"/>
                <a:gd name="connsiteY43" fmla="*/ 1397631 h 2746808"/>
                <a:gd name="connsiteX44" fmla="*/ 109329 w 2751897"/>
                <a:gd name="connsiteY44" fmla="*/ 1086848 h 2746808"/>
                <a:gd name="connsiteX45" fmla="*/ 94229 w 2751897"/>
                <a:gd name="connsiteY45" fmla="*/ 1158106 h 2746808"/>
                <a:gd name="connsiteX46" fmla="*/ 177614 w 2751897"/>
                <a:gd name="connsiteY46" fmla="*/ 1873759 h 2746808"/>
                <a:gd name="connsiteX47" fmla="*/ 255264 w 2751897"/>
                <a:gd name="connsiteY47" fmla="*/ 2024329 h 2746808"/>
                <a:gd name="connsiteX48" fmla="*/ 519543 w 2751897"/>
                <a:gd name="connsiteY48" fmla="*/ 2091885 h 2746808"/>
                <a:gd name="connsiteX49" fmla="*/ 505704 w 2751897"/>
                <a:gd name="connsiteY49" fmla="*/ 2039532 h 2746808"/>
                <a:gd name="connsiteX50" fmla="*/ 489156 w 2751897"/>
                <a:gd name="connsiteY50" fmla="*/ 1386108 h 2746808"/>
                <a:gd name="connsiteX51" fmla="*/ 527568 w 2751897"/>
                <a:gd name="connsiteY51" fmla="*/ 1193694 h 2746808"/>
                <a:gd name="connsiteX52" fmla="*/ 2226132 w 2751897"/>
                <a:gd name="connsiteY52" fmla="*/ 650762 h 2746808"/>
                <a:gd name="connsiteX53" fmla="*/ 2239858 w 2751897"/>
                <a:gd name="connsiteY53" fmla="*/ 702140 h 2746808"/>
                <a:gd name="connsiteX54" fmla="*/ 2256636 w 2751897"/>
                <a:gd name="connsiteY54" fmla="*/ 1355347 h 2746808"/>
                <a:gd name="connsiteX55" fmla="*/ 2217566 w 2751897"/>
                <a:gd name="connsiteY55" fmla="*/ 1548264 h 2746808"/>
                <a:gd name="connsiteX56" fmla="*/ 2643382 w 2751897"/>
                <a:gd name="connsiteY56" fmla="*/ 1657302 h 2746808"/>
                <a:gd name="connsiteX57" fmla="*/ 2657668 w 2751897"/>
                <a:gd name="connsiteY57" fmla="*/ 1589766 h 2746808"/>
                <a:gd name="connsiteX58" fmla="*/ 2574370 w 2751897"/>
                <a:gd name="connsiteY58" fmla="*/ 873391 h 2746808"/>
                <a:gd name="connsiteX59" fmla="*/ 2495220 w 2751897"/>
                <a:gd name="connsiteY59" fmla="*/ 719754 h 2746808"/>
                <a:gd name="connsiteX60" fmla="*/ 1633038 w 2751897"/>
                <a:gd name="connsiteY60" fmla="*/ 498696 h 2746808"/>
                <a:gd name="connsiteX61" fmla="*/ 1416747 w 2751897"/>
                <a:gd name="connsiteY61" fmla="*/ 1343200 h 2746808"/>
                <a:gd name="connsiteX62" fmla="*/ 2146090 w 2751897"/>
                <a:gd name="connsiteY62" fmla="*/ 1529962 h 2746808"/>
                <a:gd name="connsiteX63" fmla="*/ 2165070 w 2751897"/>
                <a:gd name="connsiteY63" fmla="*/ 1445607 h 2746808"/>
                <a:gd name="connsiteX64" fmla="*/ 2155602 w 2751897"/>
                <a:gd name="connsiteY64" fmla="*/ 671908 h 2746808"/>
                <a:gd name="connsiteX65" fmla="*/ 2140766 w 2751897"/>
                <a:gd name="connsiteY65" fmla="*/ 628874 h 2746808"/>
                <a:gd name="connsiteX66" fmla="*/ 1055460 w 2751897"/>
                <a:gd name="connsiteY66" fmla="*/ 350608 h 2746808"/>
                <a:gd name="connsiteX67" fmla="*/ 1052205 w 2751897"/>
                <a:gd name="connsiteY67" fmla="*/ 353618 h 2746808"/>
                <a:gd name="connsiteX68" fmla="*/ 688554 w 2751897"/>
                <a:gd name="connsiteY68" fmla="*/ 930305 h 2746808"/>
                <a:gd name="connsiteX69" fmla="*/ 621455 w 2751897"/>
                <a:gd name="connsiteY69" fmla="*/ 1139551 h 2746808"/>
                <a:gd name="connsiteX70" fmla="*/ 1344536 w 2751897"/>
                <a:gd name="connsiteY70" fmla="*/ 1324709 h 2746808"/>
                <a:gd name="connsiteX71" fmla="*/ 1560736 w 2751897"/>
                <a:gd name="connsiteY71" fmla="*/ 480158 h 2746808"/>
                <a:gd name="connsiteX72" fmla="*/ 711302 w 2751897"/>
                <a:gd name="connsiteY72" fmla="*/ 262368 h 2746808"/>
                <a:gd name="connsiteX73" fmla="*/ 677850 w 2751897"/>
                <a:gd name="connsiteY73" fmla="*/ 280324 h 2746808"/>
                <a:gd name="connsiteX74" fmla="*/ 154375 w 2751897"/>
                <a:gd name="connsiteY74" fmla="*/ 930177 h 2746808"/>
                <a:gd name="connsiteX75" fmla="*/ 128633 w 2751897"/>
                <a:gd name="connsiteY75" fmla="*/ 1013355 h 2746808"/>
                <a:gd name="connsiteX76" fmla="*/ 546321 w 2751897"/>
                <a:gd name="connsiteY76" fmla="*/ 1120312 h 2746808"/>
                <a:gd name="connsiteX77" fmla="*/ 605896 w 2751897"/>
                <a:gd name="connsiteY77" fmla="*/ 931250 h 2746808"/>
                <a:gd name="connsiteX78" fmla="*/ 935953 w 2751897"/>
                <a:gd name="connsiteY78" fmla="*/ 366377 h 2746808"/>
                <a:gd name="connsiteX79" fmla="*/ 971603 w 2751897"/>
                <a:gd name="connsiteY79" fmla="*/ 329107 h 2746808"/>
                <a:gd name="connsiteX80" fmla="*/ 2038062 w 2751897"/>
                <a:gd name="connsiteY80" fmla="*/ 257606 h 2746808"/>
                <a:gd name="connsiteX81" fmla="*/ 2072804 w 2751897"/>
                <a:gd name="connsiteY81" fmla="*/ 301517 h 2746808"/>
                <a:gd name="connsiteX82" fmla="*/ 2149602 w 2751897"/>
                <a:gd name="connsiteY82" fmla="*/ 434648 h 2746808"/>
                <a:gd name="connsiteX83" fmla="*/ 2200540 w 2751897"/>
                <a:gd name="connsiteY83" fmla="*/ 566014 h 2746808"/>
                <a:gd name="connsiteX84" fmla="*/ 2432020 w 2751897"/>
                <a:gd name="connsiteY84" fmla="*/ 625165 h 2746808"/>
                <a:gd name="connsiteX85" fmla="*/ 2360058 w 2751897"/>
                <a:gd name="connsiteY85" fmla="*/ 526906 h 2746808"/>
                <a:gd name="connsiteX86" fmla="*/ 2045306 w 2751897"/>
                <a:gd name="connsiteY86" fmla="*/ 261499 h 2746808"/>
                <a:gd name="connsiteX87" fmla="*/ 1728330 w 2751897"/>
                <a:gd name="connsiteY87" fmla="*/ 126632 h 2746808"/>
                <a:gd name="connsiteX88" fmla="*/ 1651716 w 2751897"/>
                <a:gd name="connsiteY88" fmla="*/ 425771 h 2746808"/>
                <a:gd name="connsiteX89" fmla="*/ 2111224 w 2751897"/>
                <a:gd name="connsiteY89" fmla="*/ 543191 h 2746808"/>
                <a:gd name="connsiteX90" fmla="*/ 2093918 w 2751897"/>
                <a:gd name="connsiteY90" fmla="*/ 492997 h 2746808"/>
                <a:gd name="connsiteX91" fmla="*/ 1773230 w 2751897"/>
                <a:gd name="connsiteY91" fmla="*/ 141339 h 2746808"/>
                <a:gd name="connsiteX92" fmla="*/ 1752502 w 2751897"/>
                <a:gd name="connsiteY92" fmla="*/ 134121 h 2746808"/>
                <a:gd name="connsiteX93" fmla="*/ 1536310 w 2751897"/>
                <a:gd name="connsiteY93" fmla="*/ 100819 h 2746808"/>
                <a:gd name="connsiteX94" fmla="*/ 1184805 w 2751897"/>
                <a:gd name="connsiteY94" fmla="*/ 240280 h 2746808"/>
                <a:gd name="connsiteX95" fmla="*/ 1121323 w 2751897"/>
                <a:gd name="connsiteY95" fmla="*/ 290238 h 2746808"/>
                <a:gd name="connsiteX96" fmla="*/ 1579390 w 2751897"/>
                <a:gd name="connsiteY96" fmla="*/ 407290 h 2746808"/>
                <a:gd name="connsiteX97" fmla="*/ 1655778 w 2751897"/>
                <a:gd name="connsiteY97" fmla="*/ 108893 h 2746808"/>
                <a:gd name="connsiteX98" fmla="*/ 1622360 w 2751897"/>
                <a:gd name="connsiteY98" fmla="*/ 102113 h 2746808"/>
                <a:gd name="connsiteX99" fmla="*/ 1617140 w 2751897"/>
                <a:gd name="connsiteY99" fmla="*/ 101226 h 2746808"/>
                <a:gd name="connsiteX100" fmla="*/ 1536310 w 2751897"/>
                <a:gd name="connsiteY100" fmla="*/ 100819 h 2746808"/>
                <a:gd name="connsiteX101" fmla="*/ 1318337 w 2751897"/>
                <a:gd name="connsiteY101" fmla="*/ 78511 h 2746808"/>
                <a:gd name="connsiteX102" fmla="*/ 1215713 w 2751897"/>
                <a:gd name="connsiteY102" fmla="*/ 86844 h 2746808"/>
                <a:gd name="connsiteX103" fmla="*/ 846099 w 2751897"/>
                <a:gd name="connsiteY103" fmla="*/ 190012 h 2746808"/>
                <a:gd name="connsiteX104" fmla="*/ 808365 w 2751897"/>
                <a:gd name="connsiteY104" fmla="*/ 210267 h 2746808"/>
                <a:gd name="connsiteX105" fmla="*/ 1033819 w 2751897"/>
                <a:gd name="connsiteY105" fmla="*/ 267878 h 2746808"/>
                <a:gd name="connsiteX106" fmla="*/ 1144089 w 2751897"/>
                <a:gd name="connsiteY106" fmla="*/ 175937 h 2746808"/>
                <a:gd name="connsiteX107" fmla="*/ 1275591 w 2751897"/>
                <a:gd name="connsiteY107" fmla="*/ 96507 h 2746808"/>
                <a:gd name="connsiteX108" fmla="*/ 1323389 w 2751897"/>
                <a:gd name="connsiteY108" fmla="*/ 1016 h 2746808"/>
                <a:gd name="connsiteX109" fmla="*/ 1442496 w 2751897"/>
                <a:gd name="connsiteY109" fmla="*/ 1614 h 2746808"/>
                <a:gd name="connsiteX110" fmla="*/ 1579798 w 2751897"/>
                <a:gd name="connsiteY110" fmla="*/ 15252 h 2746808"/>
                <a:gd name="connsiteX111" fmla="*/ 1627316 w 2751897"/>
                <a:gd name="connsiteY111" fmla="*/ 24889 h 2746808"/>
                <a:gd name="connsiteX112" fmla="*/ 1628512 w 2751897"/>
                <a:gd name="connsiteY112" fmla="*/ 24912 h 2746808"/>
                <a:gd name="connsiteX113" fmla="*/ 1714408 w 2751897"/>
                <a:gd name="connsiteY113" fmla="*/ 40067 h 2746808"/>
                <a:gd name="connsiteX114" fmla="*/ 1783804 w 2751897"/>
                <a:gd name="connsiteY114" fmla="*/ 63743 h 2746808"/>
                <a:gd name="connsiteX115" fmla="*/ 1851952 w 2751897"/>
                <a:gd name="connsiteY115" fmla="*/ 84886 h 2746808"/>
                <a:gd name="connsiteX116" fmla="*/ 2708650 w 2751897"/>
                <a:gd name="connsiteY116" fmla="*/ 1713895 h 2746808"/>
                <a:gd name="connsiteX117" fmla="*/ 1034358 w 2751897"/>
                <a:gd name="connsiteY117" fmla="*/ 2703622 h 2746808"/>
                <a:gd name="connsiteX118" fmla="*/ 43247 w 2751897"/>
                <a:gd name="connsiteY118" fmla="*/ 1032913 h 2746808"/>
                <a:gd name="connsiteX119" fmla="*/ 1323389 w 2751897"/>
                <a:gd name="connsiteY119" fmla="*/ 1016 h 274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751897" h="2746808">
                  <a:moveTo>
                    <a:pt x="1710940" y="2474876"/>
                  </a:moveTo>
                  <a:lnTo>
                    <a:pt x="1602312" y="2565840"/>
                  </a:lnTo>
                  <a:cubicBezTo>
                    <a:pt x="1558916" y="2597029"/>
                    <a:pt x="1514983" y="2623567"/>
                    <a:pt x="1470809" y="2645355"/>
                  </a:cubicBezTo>
                  <a:lnTo>
                    <a:pt x="1412068" y="2670031"/>
                  </a:lnTo>
                  <a:lnTo>
                    <a:pt x="1425212" y="2670141"/>
                  </a:lnTo>
                  <a:cubicBezTo>
                    <a:pt x="1565008" y="2664761"/>
                    <a:pt x="1701384" y="2636704"/>
                    <a:pt x="1829598" y="2588774"/>
                  </a:cubicBezTo>
                  <a:lnTo>
                    <a:pt x="1945600" y="2534742"/>
                  </a:lnTo>
                  <a:close/>
                  <a:moveTo>
                    <a:pt x="1162726" y="2335017"/>
                  </a:moveTo>
                  <a:lnTo>
                    <a:pt x="1086196" y="2633825"/>
                  </a:lnTo>
                  <a:lnTo>
                    <a:pt x="1130274" y="2641333"/>
                  </a:lnTo>
                  <a:cubicBezTo>
                    <a:pt x="1280636" y="2654259"/>
                    <a:pt x="1436269" y="2597827"/>
                    <a:pt x="1580942" y="2487947"/>
                  </a:cubicBezTo>
                  <a:lnTo>
                    <a:pt x="1623494" y="2452567"/>
                  </a:lnTo>
                  <a:close/>
                  <a:moveTo>
                    <a:pt x="636096" y="2200665"/>
                  </a:moveTo>
                  <a:lnTo>
                    <a:pt x="652821" y="2249187"/>
                  </a:lnTo>
                  <a:cubicBezTo>
                    <a:pt x="726605" y="2415235"/>
                    <a:pt x="835895" y="2539898"/>
                    <a:pt x="974197" y="2601207"/>
                  </a:cubicBezTo>
                  <a:lnTo>
                    <a:pt x="1014204" y="2615105"/>
                  </a:lnTo>
                  <a:lnTo>
                    <a:pt x="1090614" y="2316620"/>
                  </a:lnTo>
                  <a:close/>
                  <a:moveTo>
                    <a:pt x="318356" y="2119603"/>
                  </a:moveTo>
                  <a:lnTo>
                    <a:pt x="392130" y="2220263"/>
                  </a:lnTo>
                  <a:cubicBezTo>
                    <a:pt x="481329" y="2323875"/>
                    <a:pt x="587300" y="2414027"/>
                    <a:pt x="707279" y="2486004"/>
                  </a:cubicBezTo>
                  <a:lnTo>
                    <a:pt x="711059" y="2488037"/>
                  </a:lnTo>
                  <a:lnTo>
                    <a:pt x="672745" y="2439797"/>
                  </a:lnTo>
                  <a:cubicBezTo>
                    <a:pt x="644445" y="2399363"/>
                    <a:pt x="618679" y="2354907"/>
                    <a:pt x="595668" y="2306666"/>
                  </a:cubicBezTo>
                  <a:lnTo>
                    <a:pt x="545507" y="2177554"/>
                  </a:lnTo>
                  <a:close/>
                  <a:moveTo>
                    <a:pt x="2199032" y="1620694"/>
                  </a:moveTo>
                  <a:lnTo>
                    <a:pt x="2139910" y="1810065"/>
                  </a:lnTo>
                  <a:cubicBezTo>
                    <a:pt x="2058848" y="2027383"/>
                    <a:pt x="1945974" y="2221070"/>
                    <a:pt x="1810444" y="2374937"/>
                  </a:cubicBezTo>
                  <a:lnTo>
                    <a:pt x="1774370" y="2412652"/>
                  </a:lnTo>
                  <a:lnTo>
                    <a:pt x="2045494" y="2481958"/>
                  </a:lnTo>
                  <a:lnTo>
                    <a:pt x="2185008" y="2388162"/>
                  </a:lnTo>
                  <a:cubicBezTo>
                    <a:pt x="2372514" y="2239629"/>
                    <a:pt x="2520500" y="2038814"/>
                    <a:pt x="2603552" y="1800737"/>
                  </a:cubicBezTo>
                  <a:lnTo>
                    <a:pt x="2625092" y="1729537"/>
                  </a:lnTo>
                  <a:close/>
                  <a:moveTo>
                    <a:pt x="1398081" y="1416079"/>
                  </a:moveTo>
                  <a:lnTo>
                    <a:pt x="1181648" y="2261137"/>
                  </a:lnTo>
                  <a:lnTo>
                    <a:pt x="1690428" y="2391194"/>
                  </a:lnTo>
                  <a:lnTo>
                    <a:pt x="1721358" y="2360839"/>
                  </a:lnTo>
                  <a:cubicBezTo>
                    <a:pt x="1856920" y="2217094"/>
                    <a:pt x="1976108" y="2025203"/>
                    <a:pt x="2062690" y="1801075"/>
                  </a:cubicBezTo>
                  <a:lnTo>
                    <a:pt x="2126466" y="1602156"/>
                  </a:lnTo>
                  <a:close/>
                  <a:moveTo>
                    <a:pt x="601484" y="1212577"/>
                  </a:moveTo>
                  <a:lnTo>
                    <a:pt x="582370" y="1296759"/>
                  </a:lnTo>
                  <a:cubicBezTo>
                    <a:pt x="527137" y="1577665"/>
                    <a:pt x="533488" y="1847092"/>
                    <a:pt x="591112" y="2070157"/>
                  </a:cubicBezTo>
                  <a:lnTo>
                    <a:pt x="606241" y="2114048"/>
                  </a:lnTo>
                  <a:lnTo>
                    <a:pt x="1109536" y="2242703"/>
                  </a:lnTo>
                  <a:lnTo>
                    <a:pt x="1325869" y="1397631"/>
                  </a:lnTo>
                  <a:close/>
                  <a:moveTo>
                    <a:pt x="109329" y="1086848"/>
                  </a:moveTo>
                  <a:lnTo>
                    <a:pt x="94229" y="1158106"/>
                  </a:lnTo>
                  <a:cubicBezTo>
                    <a:pt x="52323" y="1406602"/>
                    <a:pt x="85055" y="1653574"/>
                    <a:pt x="177614" y="1873759"/>
                  </a:cubicBezTo>
                  <a:lnTo>
                    <a:pt x="255264" y="2024329"/>
                  </a:lnTo>
                  <a:lnTo>
                    <a:pt x="519543" y="2091885"/>
                  </a:lnTo>
                  <a:lnTo>
                    <a:pt x="505704" y="2039532"/>
                  </a:lnTo>
                  <a:cubicBezTo>
                    <a:pt x="461575" y="1839824"/>
                    <a:pt x="456059" y="1615446"/>
                    <a:pt x="489156" y="1386108"/>
                  </a:cubicBezTo>
                  <a:lnTo>
                    <a:pt x="527568" y="1193694"/>
                  </a:lnTo>
                  <a:close/>
                  <a:moveTo>
                    <a:pt x="2226132" y="650762"/>
                  </a:moveTo>
                  <a:lnTo>
                    <a:pt x="2239858" y="702140"/>
                  </a:lnTo>
                  <a:cubicBezTo>
                    <a:pt x="2284602" y="902295"/>
                    <a:pt x="2290194" y="1126248"/>
                    <a:pt x="2256636" y="1355347"/>
                  </a:cubicBezTo>
                  <a:lnTo>
                    <a:pt x="2217566" y="1548264"/>
                  </a:lnTo>
                  <a:lnTo>
                    <a:pt x="2643382" y="1657302"/>
                  </a:lnTo>
                  <a:lnTo>
                    <a:pt x="2657668" y="1589766"/>
                  </a:lnTo>
                  <a:cubicBezTo>
                    <a:pt x="2699576" y="1340869"/>
                    <a:pt x="2666854" y="1093656"/>
                    <a:pt x="2574370" y="873391"/>
                  </a:cubicBezTo>
                  <a:lnTo>
                    <a:pt x="2495220" y="719754"/>
                  </a:lnTo>
                  <a:close/>
                  <a:moveTo>
                    <a:pt x="1633038" y="498696"/>
                  </a:moveTo>
                  <a:lnTo>
                    <a:pt x="1416747" y="1343200"/>
                  </a:lnTo>
                  <a:lnTo>
                    <a:pt x="2146090" y="1529962"/>
                  </a:lnTo>
                  <a:lnTo>
                    <a:pt x="2165070" y="1445607"/>
                  </a:lnTo>
                  <a:cubicBezTo>
                    <a:pt x="2219852" y="1164305"/>
                    <a:pt x="2213260" y="894863"/>
                    <a:pt x="2155602" y="671908"/>
                  </a:cubicBezTo>
                  <a:lnTo>
                    <a:pt x="2140766" y="628874"/>
                  </a:lnTo>
                  <a:close/>
                  <a:moveTo>
                    <a:pt x="1055460" y="350608"/>
                  </a:moveTo>
                  <a:lnTo>
                    <a:pt x="1052205" y="353618"/>
                  </a:lnTo>
                  <a:cubicBezTo>
                    <a:pt x="907546" y="497736"/>
                    <a:pt x="780002" y="696103"/>
                    <a:pt x="688554" y="930305"/>
                  </a:cubicBezTo>
                  <a:lnTo>
                    <a:pt x="621455" y="1139551"/>
                  </a:lnTo>
                  <a:lnTo>
                    <a:pt x="1344536" y="1324709"/>
                  </a:lnTo>
                  <a:lnTo>
                    <a:pt x="1560736" y="480158"/>
                  </a:lnTo>
                  <a:close/>
                  <a:moveTo>
                    <a:pt x="711302" y="262368"/>
                  </a:moveTo>
                  <a:lnTo>
                    <a:pt x="677850" y="280324"/>
                  </a:lnTo>
                  <a:cubicBezTo>
                    <a:pt x="442626" y="429622"/>
                    <a:pt x="254805" y="654099"/>
                    <a:pt x="154375" y="930177"/>
                  </a:cubicBezTo>
                  <a:lnTo>
                    <a:pt x="128633" y="1013355"/>
                  </a:lnTo>
                  <a:lnTo>
                    <a:pt x="546321" y="1120312"/>
                  </a:lnTo>
                  <a:lnTo>
                    <a:pt x="605896" y="931250"/>
                  </a:lnTo>
                  <a:cubicBezTo>
                    <a:pt x="687458" y="713931"/>
                    <a:pt x="800409" y="520244"/>
                    <a:pt x="935953" y="366377"/>
                  </a:cubicBezTo>
                  <a:lnTo>
                    <a:pt x="971603" y="329107"/>
                  </a:lnTo>
                  <a:close/>
                  <a:moveTo>
                    <a:pt x="2038062" y="257606"/>
                  </a:moveTo>
                  <a:lnTo>
                    <a:pt x="2072804" y="301517"/>
                  </a:lnTo>
                  <a:cubicBezTo>
                    <a:pt x="2100994" y="341952"/>
                    <a:pt x="2126662" y="386408"/>
                    <a:pt x="2149602" y="434648"/>
                  </a:cubicBezTo>
                  <a:lnTo>
                    <a:pt x="2200540" y="566014"/>
                  </a:lnTo>
                  <a:lnTo>
                    <a:pt x="2432020" y="625165"/>
                  </a:lnTo>
                  <a:lnTo>
                    <a:pt x="2360058" y="526906"/>
                  </a:lnTo>
                  <a:cubicBezTo>
                    <a:pt x="2270956" y="423353"/>
                    <a:pt x="2165114" y="333313"/>
                    <a:pt x="2045306" y="261499"/>
                  </a:cubicBezTo>
                  <a:close/>
                  <a:moveTo>
                    <a:pt x="1728330" y="126632"/>
                  </a:moveTo>
                  <a:lnTo>
                    <a:pt x="1651716" y="425771"/>
                  </a:lnTo>
                  <a:lnTo>
                    <a:pt x="2111224" y="543191"/>
                  </a:lnTo>
                  <a:lnTo>
                    <a:pt x="2093918" y="492997"/>
                  </a:lnTo>
                  <a:cubicBezTo>
                    <a:pt x="2020210" y="327086"/>
                    <a:pt x="1911150" y="202598"/>
                    <a:pt x="1773230" y="141339"/>
                  </a:cubicBezTo>
                  <a:lnTo>
                    <a:pt x="1752502" y="134121"/>
                  </a:lnTo>
                  <a:close/>
                  <a:moveTo>
                    <a:pt x="1536310" y="100819"/>
                  </a:moveTo>
                  <a:cubicBezTo>
                    <a:pt x="1417978" y="109555"/>
                    <a:pt x="1298239" y="158537"/>
                    <a:pt x="1184805" y="240280"/>
                  </a:cubicBezTo>
                  <a:lnTo>
                    <a:pt x="1121323" y="290238"/>
                  </a:lnTo>
                  <a:lnTo>
                    <a:pt x="1579390" y="407290"/>
                  </a:lnTo>
                  <a:lnTo>
                    <a:pt x="1655778" y="108893"/>
                  </a:lnTo>
                  <a:lnTo>
                    <a:pt x="1622360" y="102113"/>
                  </a:lnTo>
                  <a:lnTo>
                    <a:pt x="1617140" y="101226"/>
                  </a:lnTo>
                  <a:cubicBezTo>
                    <a:pt x="1590332" y="98928"/>
                    <a:pt x="1563358" y="98822"/>
                    <a:pt x="1536310" y="100819"/>
                  </a:cubicBezTo>
                  <a:close/>
                  <a:moveTo>
                    <a:pt x="1318337" y="78511"/>
                  </a:moveTo>
                  <a:lnTo>
                    <a:pt x="1215713" y="86844"/>
                  </a:lnTo>
                  <a:cubicBezTo>
                    <a:pt x="1087059" y="102895"/>
                    <a:pt x="962581" y="138035"/>
                    <a:pt x="846099" y="190012"/>
                  </a:cubicBezTo>
                  <a:lnTo>
                    <a:pt x="808365" y="210267"/>
                  </a:lnTo>
                  <a:lnTo>
                    <a:pt x="1033819" y="267878"/>
                  </a:lnTo>
                  <a:lnTo>
                    <a:pt x="1144089" y="175937"/>
                  </a:lnTo>
                  <a:cubicBezTo>
                    <a:pt x="1187485" y="144831"/>
                    <a:pt x="1231418" y="118313"/>
                    <a:pt x="1275591" y="96507"/>
                  </a:cubicBezTo>
                  <a:close/>
                  <a:moveTo>
                    <a:pt x="1323389" y="1016"/>
                  </a:moveTo>
                  <a:cubicBezTo>
                    <a:pt x="1362863" y="-508"/>
                    <a:pt x="1402597" y="-327"/>
                    <a:pt x="1442496" y="1614"/>
                  </a:cubicBezTo>
                  <a:cubicBezTo>
                    <a:pt x="1488095" y="3833"/>
                    <a:pt x="1533909" y="8351"/>
                    <a:pt x="1579798" y="15252"/>
                  </a:cubicBezTo>
                  <a:lnTo>
                    <a:pt x="1627316" y="24889"/>
                  </a:lnTo>
                  <a:lnTo>
                    <a:pt x="1628512" y="24912"/>
                  </a:lnTo>
                  <a:cubicBezTo>
                    <a:pt x="1657416" y="27712"/>
                    <a:pt x="1686078" y="32751"/>
                    <a:pt x="1714408" y="40067"/>
                  </a:cubicBezTo>
                  <a:lnTo>
                    <a:pt x="1783804" y="63743"/>
                  </a:lnTo>
                  <a:lnTo>
                    <a:pt x="1851952" y="84886"/>
                  </a:lnTo>
                  <a:cubicBezTo>
                    <a:pt x="2506088" y="324937"/>
                    <a:pt x="2885134" y="1027622"/>
                    <a:pt x="2708650" y="1713895"/>
                  </a:cubicBezTo>
                  <a:cubicBezTo>
                    <a:pt x="2519156" y="2448410"/>
                    <a:pt x="1768654" y="2891608"/>
                    <a:pt x="1034358" y="2703622"/>
                  </a:cubicBezTo>
                  <a:cubicBezTo>
                    <a:pt x="298816" y="2515636"/>
                    <a:pt x="-145002" y="1764938"/>
                    <a:pt x="43247" y="1032913"/>
                  </a:cubicBezTo>
                  <a:cubicBezTo>
                    <a:pt x="197670" y="430382"/>
                    <a:pt x="731279" y="23880"/>
                    <a:pt x="1323389" y="1016"/>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7" name="Freeform 23">
              <a:extLst>
                <a:ext uri="{FF2B5EF4-FFF2-40B4-BE49-F238E27FC236}">
                  <a16:creationId xmlns:a16="http://schemas.microsoft.com/office/drawing/2014/main" id="{FB6223C9-0926-48A4-9862-EDB359F62DC9}"/>
                </a:ext>
              </a:extLst>
            </p:cNvPr>
            <p:cNvSpPr>
              <a:spLocks noChangeArrowheads="1"/>
            </p:cNvSpPr>
            <p:nvPr/>
          </p:nvSpPr>
          <p:spPr bwMode="auto">
            <a:xfrm>
              <a:off x="11908678" y="5072762"/>
              <a:ext cx="2173999" cy="2174000"/>
            </a:xfrm>
            <a:custGeom>
              <a:avLst/>
              <a:gdLst>
                <a:gd name="connsiteX0" fmla="*/ 1082754 w 2173999"/>
                <a:gd name="connsiteY0" fmla="*/ 620716 h 2174000"/>
                <a:gd name="connsiteX1" fmla="*/ 1547798 w 2173999"/>
                <a:gd name="connsiteY1" fmla="*/ 1089124 h 2174000"/>
                <a:gd name="connsiteX2" fmla="*/ 1082754 w 2173999"/>
                <a:gd name="connsiteY2" fmla="*/ 1558780 h 2174000"/>
                <a:gd name="connsiteX3" fmla="*/ 615223 w 2173999"/>
                <a:gd name="connsiteY3" fmla="*/ 1089124 h 2174000"/>
                <a:gd name="connsiteX4" fmla="*/ 1082754 w 2173999"/>
                <a:gd name="connsiteY4" fmla="*/ 620716 h 2174000"/>
                <a:gd name="connsiteX5" fmla="*/ 1087001 w 2173999"/>
                <a:gd name="connsiteY5" fmla="*/ 296628 h 2174000"/>
                <a:gd name="connsiteX6" fmla="*/ 291133 w 2173999"/>
                <a:gd name="connsiteY6" fmla="*/ 1090373 h 2174000"/>
                <a:gd name="connsiteX7" fmla="*/ 1087001 w 2173999"/>
                <a:gd name="connsiteY7" fmla="*/ 1882873 h 2174000"/>
                <a:gd name="connsiteX8" fmla="*/ 1882869 w 2173999"/>
                <a:gd name="connsiteY8" fmla="*/ 1090373 h 2174000"/>
                <a:gd name="connsiteX9" fmla="*/ 1087001 w 2173999"/>
                <a:gd name="connsiteY9" fmla="*/ 296628 h 2174000"/>
                <a:gd name="connsiteX10" fmla="*/ 1087000 w 2173999"/>
                <a:gd name="connsiteY10" fmla="*/ 0 h 2174000"/>
                <a:gd name="connsiteX11" fmla="*/ 2173999 w 2173999"/>
                <a:gd name="connsiteY11" fmla="*/ 1088246 h 2174000"/>
                <a:gd name="connsiteX12" fmla="*/ 1087000 w 2173999"/>
                <a:gd name="connsiteY12" fmla="*/ 2174000 h 2174000"/>
                <a:gd name="connsiteX13" fmla="*/ 0 w 2173999"/>
                <a:gd name="connsiteY13" fmla="*/ 1088246 h 2174000"/>
                <a:gd name="connsiteX14" fmla="*/ 1087000 w 2173999"/>
                <a:gd name="connsiteY14" fmla="*/ 0 h 21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3999" h="2174000">
                  <a:moveTo>
                    <a:pt x="1082754" y="620716"/>
                  </a:moveTo>
                  <a:cubicBezTo>
                    <a:pt x="1340144" y="620716"/>
                    <a:pt x="1547798" y="830563"/>
                    <a:pt x="1547798" y="1089124"/>
                  </a:cubicBezTo>
                  <a:cubicBezTo>
                    <a:pt x="1547798" y="1347685"/>
                    <a:pt x="1340144" y="1558780"/>
                    <a:pt x="1082754" y="1558780"/>
                  </a:cubicBezTo>
                  <a:cubicBezTo>
                    <a:pt x="822876" y="1558780"/>
                    <a:pt x="615223" y="1347685"/>
                    <a:pt x="615223" y="1089124"/>
                  </a:cubicBezTo>
                  <a:cubicBezTo>
                    <a:pt x="615223" y="830563"/>
                    <a:pt x="822876" y="620716"/>
                    <a:pt x="1082754" y="620716"/>
                  </a:cubicBezTo>
                  <a:close/>
                  <a:moveTo>
                    <a:pt x="1087001" y="296628"/>
                  </a:moveTo>
                  <a:cubicBezTo>
                    <a:pt x="646654" y="296628"/>
                    <a:pt x="291133" y="651201"/>
                    <a:pt x="291133" y="1090373"/>
                  </a:cubicBezTo>
                  <a:cubicBezTo>
                    <a:pt x="291133" y="1528301"/>
                    <a:pt x="646654" y="1882873"/>
                    <a:pt x="1087001" y="1882873"/>
                  </a:cubicBezTo>
                  <a:cubicBezTo>
                    <a:pt x="1526101" y="1882873"/>
                    <a:pt x="1882869" y="1528301"/>
                    <a:pt x="1882869" y="1090373"/>
                  </a:cubicBezTo>
                  <a:cubicBezTo>
                    <a:pt x="1882869" y="651201"/>
                    <a:pt x="1526101" y="296628"/>
                    <a:pt x="1087001" y="296628"/>
                  </a:cubicBezTo>
                  <a:close/>
                  <a:moveTo>
                    <a:pt x="1087000" y="0"/>
                  </a:moveTo>
                  <a:cubicBezTo>
                    <a:pt x="1686595" y="0"/>
                    <a:pt x="2173999" y="487405"/>
                    <a:pt x="2173999" y="1088246"/>
                  </a:cubicBezTo>
                  <a:cubicBezTo>
                    <a:pt x="2173999" y="1689088"/>
                    <a:pt x="1686595" y="2174000"/>
                    <a:pt x="1087000" y="2174000"/>
                  </a:cubicBezTo>
                  <a:cubicBezTo>
                    <a:pt x="486158" y="2174000"/>
                    <a:pt x="0" y="1689088"/>
                    <a:pt x="0" y="1088246"/>
                  </a:cubicBezTo>
                  <a:cubicBezTo>
                    <a:pt x="0" y="487405"/>
                    <a:pt x="486158" y="0"/>
                    <a:pt x="1087000" y="0"/>
                  </a:cubicBezTo>
                  <a:close/>
                </a:path>
              </a:pathLst>
            </a:custGeom>
            <a:solidFill>
              <a:srgbClr val="0096A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8" name="Freeform 35">
              <a:extLst>
                <a:ext uri="{FF2B5EF4-FFF2-40B4-BE49-F238E27FC236}">
                  <a16:creationId xmlns:a16="http://schemas.microsoft.com/office/drawing/2014/main" id="{B43445D9-B9C0-F5C4-7955-A9BB2382142F}"/>
                </a:ext>
              </a:extLst>
            </p:cNvPr>
            <p:cNvSpPr>
              <a:spLocks noChangeArrowheads="1"/>
            </p:cNvSpPr>
            <p:nvPr/>
          </p:nvSpPr>
          <p:spPr bwMode="auto">
            <a:xfrm>
              <a:off x="14221248" y="4402611"/>
              <a:ext cx="2197219" cy="681138"/>
            </a:xfrm>
            <a:custGeom>
              <a:avLst/>
              <a:gdLst>
                <a:gd name="T0" fmla="*/ 1574 w 1764"/>
                <a:gd name="T1" fmla="*/ 434 h 548"/>
                <a:gd name="T2" fmla="*/ 1574 w 1764"/>
                <a:gd name="T3" fmla="*/ 434 h 548"/>
                <a:gd name="T4" fmla="*/ 1480 w 1764"/>
                <a:gd name="T5" fmla="*/ 451 h 548"/>
                <a:gd name="T6" fmla="*/ 1480 w 1764"/>
                <a:gd name="T7" fmla="*/ 451 h 548"/>
                <a:gd name="T8" fmla="*/ 1254 w 1764"/>
                <a:gd name="T9" fmla="*/ 218 h 548"/>
                <a:gd name="T10" fmla="*/ 1254 w 1764"/>
                <a:gd name="T11" fmla="*/ 218 h 548"/>
                <a:gd name="T12" fmla="*/ 1208 w 1764"/>
                <a:gd name="T13" fmla="*/ 224 h 548"/>
                <a:gd name="T14" fmla="*/ 1208 w 1764"/>
                <a:gd name="T15" fmla="*/ 224 h 548"/>
                <a:gd name="T16" fmla="*/ 845 w 1764"/>
                <a:gd name="T17" fmla="*/ 0 h 548"/>
                <a:gd name="T18" fmla="*/ 845 w 1764"/>
                <a:gd name="T19" fmla="*/ 0 h 548"/>
                <a:gd name="T20" fmla="*/ 448 w 1764"/>
                <a:gd name="T21" fmla="*/ 311 h 548"/>
                <a:gd name="T22" fmla="*/ 448 w 1764"/>
                <a:gd name="T23" fmla="*/ 311 h 548"/>
                <a:gd name="T24" fmla="*/ 337 w 1764"/>
                <a:gd name="T25" fmla="*/ 296 h 548"/>
                <a:gd name="T26" fmla="*/ 337 w 1764"/>
                <a:gd name="T27" fmla="*/ 296 h 548"/>
                <a:gd name="T28" fmla="*/ 0 w 1764"/>
                <a:gd name="T29" fmla="*/ 547 h 548"/>
                <a:gd name="T30" fmla="*/ 1763 w 1764"/>
                <a:gd name="T31" fmla="*/ 547 h 548"/>
                <a:gd name="T32" fmla="*/ 1763 w 1764"/>
                <a:gd name="T33" fmla="*/ 547 h 548"/>
                <a:gd name="T34" fmla="*/ 1574 w 1764"/>
                <a:gd name="T35" fmla="*/ 434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4" h="548">
                  <a:moveTo>
                    <a:pt x="1574" y="434"/>
                  </a:moveTo>
                  <a:lnTo>
                    <a:pt x="1574" y="434"/>
                  </a:lnTo>
                  <a:cubicBezTo>
                    <a:pt x="1540" y="434"/>
                    <a:pt x="1508" y="440"/>
                    <a:pt x="1480" y="451"/>
                  </a:cubicBezTo>
                  <a:lnTo>
                    <a:pt x="1480" y="451"/>
                  </a:lnTo>
                  <a:cubicBezTo>
                    <a:pt x="1463" y="319"/>
                    <a:pt x="1368" y="218"/>
                    <a:pt x="1254" y="218"/>
                  </a:cubicBezTo>
                  <a:lnTo>
                    <a:pt x="1254" y="218"/>
                  </a:lnTo>
                  <a:cubicBezTo>
                    <a:pt x="1238" y="218"/>
                    <a:pt x="1223" y="220"/>
                    <a:pt x="1208" y="224"/>
                  </a:cubicBezTo>
                  <a:lnTo>
                    <a:pt x="1208" y="224"/>
                  </a:lnTo>
                  <a:cubicBezTo>
                    <a:pt x="1138" y="90"/>
                    <a:pt x="1001" y="0"/>
                    <a:pt x="845" y="0"/>
                  </a:cubicBezTo>
                  <a:lnTo>
                    <a:pt x="845" y="0"/>
                  </a:lnTo>
                  <a:cubicBezTo>
                    <a:pt x="657" y="0"/>
                    <a:pt x="499" y="131"/>
                    <a:pt x="448" y="311"/>
                  </a:cubicBezTo>
                  <a:lnTo>
                    <a:pt x="448" y="311"/>
                  </a:lnTo>
                  <a:cubicBezTo>
                    <a:pt x="413" y="302"/>
                    <a:pt x="375" y="296"/>
                    <a:pt x="337" y="296"/>
                  </a:cubicBezTo>
                  <a:lnTo>
                    <a:pt x="337" y="296"/>
                  </a:lnTo>
                  <a:cubicBezTo>
                    <a:pt x="159" y="296"/>
                    <a:pt x="14" y="406"/>
                    <a:pt x="0" y="547"/>
                  </a:cubicBezTo>
                  <a:lnTo>
                    <a:pt x="1763" y="547"/>
                  </a:lnTo>
                  <a:lnTo>
                    <a:pt x="1763" y="547"/>
                  </a:lnTo>
                  <a:cubicBezTo>
                    <a:pt x="1746" y="482"/>
                    <a:pt x="1668" y="434"/>
                    <a:pt x="1574" y="434"/>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9" name="Freeform 36">
              <a:extLst>
                <a:ext uri="{FF2B5EF4-FFF2-40B4-BE49-F238E27FC236}">
                  <a16:creationId xmlns:a16="http://schemas.microsoft.com/office/drawing/2014/main" id="{F13C5F81-701F-2499-3341-2136B4FDA60C}"/>
                </a:ext>
              </a:extLst>
            </p:cNvPr>
            <p:cNvSpPr>
              <a:spLocks noChangeArrowheads="1"/>
            </p:cNvSpPr>
            <p:nvPr/>
          </p:nvSpPr>
          <p:spPr bwMode="auto">
            <a:xfrm>
              <a:off x="9052296" y="4820086"/>
              <a:ext cx="2471871" cy="780013"/>
            </a:xfrm>
            <a:custGeom>
              <a:avLst/>
              <a:gdLst>
                <a:gd name="T0" fmla="*/ 1982 w 1983"/>
                <a:gd name="T1" fmla="*/ 611 h 625"/>
                <a:gd name="T2" fmla="*/ 1982 w 1983"/>
                <a:gd name="T3" fmla="*/ 611 h 625"/>
                <a:gd name="T4" fmla="*/ 1628 w 1983"/>
                <a:gd name="T5" fmla="*/ 363 h 625"/>
                <a:gd name="T6" fmla="*/ 1628 w 1983"/>
                <a:gd name="T7" fmla="*/ 363 h 625"/>
                <a:gd name="T8" fmla="*/ 1424 w 1983"/>
                <a:gd name="T9" fmla="*/ 409 h 625"/>
                <a:gd name="T10" fmla="*/ 1424 w 1983"/>
                <a:gd name="T11" fmla="*/ 409 h 625"/>
                <a:gd name="T12" fmla="*/ 1068 w 1983"/>
                <a:gd name="T13" fmla="*/ 214 h 625"/>
                <a:gd name="T14" fmla="*/ 1068 w 1983"/>
                <a:gd name="T15" fmla="*/ 214 h 625"/>
                <a:gd name="T16" fmla="*/ 825 w 1983"/>
                <a:gd name="T17" fmla="*/ 284 h 625"/>
                <a:gd name="T18" fmla="*/ 825 w 1983"/>
                <a:gd name="T19" fmla="*/ 284 h 625"/>
                <a:gd name="T20" fmla="*/ 430 w 1983"/>
                <a:gd name="T21" fmla="*/ 0 h 625"/>
                <a:gd name="T22" fmla="*/ 430 w 1983"/>
                <a:gd name="T23" fmla="*/ 0 h 625"/>
                <a:gd name="T24" fmla="*/ 0 w 1983"/>
                <a:gd name="T25" fmla="*/ 472 h 625"/>
                <a:gd name="T26" fmla="*/ 0 w 1983"/>
                <a:gd name="T27" fmla="*/ 472 h 625"/>
                <a:gd name="T28" fmla="*/ 23 w 1983"/>
                <a:gd name="T29" fmla="*/ 624 h 625"/>
                <a:gd name="T30" fmla="*/ 1981 w 1983"/>
                <a:gd name="T31" fmla="*/ 624 h 625"/>
                <a:gd name="T32" fmla="*/ 1981 w 1983"/>
                <a:gd name="T33" fmla="*/ 624 h 625"/>
                <a:gd name="T34" fmla="*/ 1982 w 1983"/>
                <a:gd name="T35"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3" h="625">
                  <a:moveTo>
                    <a:pt x="1982" y="611"/>
                  </a:moveTo>
                  <a:lnTo>
                    <a:pt x="1982" y="611"/>
                  </a:lnTo>
                  <a:cubicBezTo>
                    <a:pt x="1982" y="474"/>
                    <a:pt x="1824" y="363"/>
                    <a:pt x="1628" y="363"/>
                  </a:cubicBezTo>
                  <a:lnTo>
                    <a:pt x="1628" y="363"/>
                  </a:lnTo>
                  <a:cubicBezTo>
                    <a:pt x="1552" y="363"/>
                    <a:pt x="1481" y="380"/>
                    <a:pt x="1424" y="409"/>
                  </a:cubicBezTo>
                  <a:lnTo>
                    <a:pt x="1424" y="409"/>
                  </a:lnTo>
                  <a:cubicBezTo>
                    <a:pt x="1368" y="295"/>
                    <a:pt x="1230" y="214"/>
                    <a:pt x="1068" y="214"/>
                  </a:cubicBezTo>
                  <a:lnTo>
                    <a:pt x="1068" y="214"/>
                  </a:lnTo>
                  <a:cubicBezTo>
                    <a:pt x="976" y="214"/>
                    <a:pt x="891" y="240"/>
                    <a:pt x="825" y="284"/>
                  </a:cubicBezTo>
                  <a:lnTo>
                    <a:pt x="825" y="284"/>
                  </a:lnTo>
                  <a:cubicBezTo>
                    <a:pt x="759" y="117"/>
                    <a:pt x="607" y="0"/>
                    <a:pt x="430" y="0"/>
                  </a:cubicBezTo>
                  <a:lnTo>
                    <a:pt x="430" y="0"/>
                  </a:lnTo>
                  <a:cubicBezTo>
                    <a:pt x="193" y="0"/>
                    <a:pt x="0" y="211"/>
                    <a:pt x="0" y="472"/>
                  </a:cubicBezTo>
                  <a:lnTo>
                    <a:pt x="0" y="472"/>
                  </a:lnTo>
                  <a:cubicBezTo>
                    <a:pt x="0" y="525"/>
                    <a:pt x="8" y="577"/>
                    <a:pt x="23" y="624"/>
                  </a:cubicBezTo>
                  <a:lnTo>
                    <a:pt x="1981" y="624"/>
                  </a:lnTo>
                  <a:lnTo>
                    <a:pt x="1981" y="624"/>
                  </a:lnTo>
                  <a:cubicBezTo>
                    <a:pt x="1982" y="620"/>
                    <a:pt x="1982" y="616"/>
                    <a:pt x="1982" y="611"/>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0" name="Freeform 37">
              <a:extLst>
                <a:ext uri="{FF2B5EF4-FFF2-40B4-BE49-F238E27FC236}">
                  <a16:creationId xmlns:a16="http://schemas.microsoft.com/office/drawing/2014/main" id="{913A3F52-2731-1B75-003C-CF46C9EA55D7}"/>
                </a:ext>
              </a:extLst>
            </p:cNvPr>
            <p:cNvSpPr>
              <a:spLocks noChangeArrowheads="1"/>
            </p:cNvSpPr>
            <p:nvPr/>
          </p:nvSpPr>
          <p:spPr bwMode="auto">
            <a:xfrm>
              <a:off x="6404644" y="7638013"/>
              <a:ext cx="1867636" cy="620716"/>
            </a:xfrm>
            <a:custGeom>
              <a:avLst/>
              <a:gdLst>
                <a:gd name="T0" fmla="*/ 1427 w 1498"/>
                <a:gd name="T1" fmla="*/ 416 h 499"/>
                <a:gd name="T2" fmla="*/ 1427 w 1498"/>
                <a:gd name="T3" fmla="*/ 416 h 499"/>
                <a:gd name="T4" fmla="*/ 1299 w 1498"/>
                <a:gd name="T5" fmla="*/ 414 h 499"/>
                <a:gd name="T6" fmla="*/ 1299 w 1498"/>
                <a:gd name="T7" fmla="*/ 414 h 499"/>
                <a:gd name="T8" fmla="*/ 1219 w 1498"/>
                <a:gd name="T9" fmla="*/ 236 h 499"/>
                <a:gd name="T10" fmla="*/ 1219 w 1498"/>
                <a:gd name="T11" fmla="*/ 236 h 499"/>
                <a:gd name="T12" fmla="*/ 1065 w 1498"/>
                <a:gd name="T13" fmla="*/ 245 h 499"/>
                <a:gd name="T14" fmla="*/ 1065 w 1498"/>
                <a:gd name="T15" fmla="*/ 245 h 499"/>
                <a:gd name="T16" fmla="*/ 941 w 1498"/>
                <a:gd name="T17" fmla="*/ 66 h 499"/>
                <a:gd name="T18" fmla="*/ 941 w 1498"/>
                <a:gd name="T19" fmla="*/ 66 h 499"/>
                <a:gd name="T20" fmla="*/ 566 w 1498"/>
                <a:gd name="T21" fmla="*/ 227 h 499"/>
                <a:gd name="T22" fmla="*/ 566 w 1498"/>
                <a:gd name="T23" fmla="*/ 227 h 499"/>
                <a:gd name="T24" fmla="*/ 530 w 1498"/>
                <a:gd name="T25" fmla="*/ 334 h 499"/>
                <a:gd name="T26" fmla="*/ 530 w 1498"/>
                <a:gd name="T27" fmla="*/ 334 h 499"/>
                <a:gd name="T28" fmla="*/ 319 w 1498"/>
                <a:gd name="T29" fmla="*/ 269 h 499"/>
                <a:gd name="T30" fmla="*/ 319 w 1498"/>
                <a:gd name="T31" fmla="*/ 269 h 499"/>
                <a:gd name="T32" fmla="*/ 0 w 1498"/>
                <a:gd name="T33" fmla="*/ 498 h 499"/>
                <a:gd name="T34" fmla="*/ 1497 w 1498"/>
                <a:gd name="T35" fmla="*/ 498 h 499"/>
                <a:gd name="T36" fmla="*/ 1497 w 1498"/>
                <a:gd name="T37" fmla="*/ 498 h 499"/>
                <a:gd name="T38" fmla="*/ 1427 w 1498"/>
                <a:gd name="T39" fmla="*/ 41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8" h="499">
                  <a:moveTo>
                    <a:pt x="1427" y="416"/>
                  </a:moveTo>
                  <a:lnTo>
                    <a:pt x="1427" y="416"/>
                  </a:lnTo>
                  <a:cubicBezTo>
                    <a:pt x="1387" y="396"/>
                    <a:pt x="1341" y="397"/>
                    <a:pt x="1299" y="414"/>
                  </a:cubicBezTo>
                  <a:lnTo>
                    <a:pt x="1299" y="414"/>
                  </a:lnTo>
                  <a:cubicBezTo>
                    <a:pt x="1308" y="338"/>
                    <a:pt x="1279" y="267"/>
                    <a:pt x="1219" y="236"/>
                  </a:cubicBezTo>
                  <a:lnTo>
                    <a:pt x="1219" y="236"/>
                  </a:lnTo>
                  <a:cubicBezTo>
                    <a:pt x="1171" y="211"/>
                    <a:pt x="1114" y="216"/>
                    <a:pt x="1065" y="245"/>
                  </a:cubicBezTo>
                  <a:lnTo>
                    <a:pt x="1065" y="245"/>
                  </a:lnTo>
                  <a:cubicBezTo>
                    <a:pt x="1052" y="167"/>
                    <a:pt x="1009" y="101"/>
                    <a:pt x="941" y="66"/>
                  </a:cubicBezTo>
                  <a:lnTo>
                    <a:pt x="941" y="66"/>
                  </a:lnTo>
                  <a:cubicBezTo>
                    <a:pt x="814" y="0"/>
                    <a:pt x="646" y="72"/>
                    <a:pt x="566" y="227"/>
                  </a:cubicBezTo>
                  <a:lnTo>
                    <a:pt x="566" y="227"/>
                  </a:lnTo>
                  <a:cubicBezTo>
                    <a:pt x="548" y="261"/>
                    <a:pt x="536" y="297"/>
                    <a:pt x="530" y="334"/>
                  </a:cubicBezTo>
                  <a:lnTo>
                    <a:pt x="530" y="334"/>
                  </a:lnTo>
                  <a:cubicBezTo>
                    <a:pt x="473" y="293"/>
                    <a:pt x="400" y="269"/>
                    <a:pt x="319" y="269"/>
                  </a:cubicBezTo>
                  <a:lnTo>
                    <a:pt x="319" y="269"/>
                  </a:lnTo>
                  <a:cubicBezTo>
                    <a:pt x="156" y="269"/>
                    <a:pt x="21" y="368"/>
                    <a:pt x="0" y="498"/>
                  </a:cubicBezTo>
                  <a:lnTo>
                    <a:pt x="1497" y="498"/>
                  </a:lnTo>
                  <a:lnTo>
                    <a:pt x="1497" y="498"/>
                  </a:lnTo>
                  <a:cubicBezTo>
                    <a:pt x="1484" y="463"/>
                    <a:pt x="1460" y="434"/>
                    <a:pt x="1427" y="416"/>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1" name="Freeform 38">
              <a:extLst>
                <a:ext uri="{FF2B5EF4-FFF2-40B4-BE49-F238E27FC236}">
                  <a16:creationId xmlns:a16="http://schemas.microsoft.com/office/drawing/2014/main" id="{BD746378-CFF8-02E5-C6D4-72CF92BE6C56}"/>
                </a:ext>
              </a:extLst>
            </p:cNvPr>
            <p:cNvSpPr>
              <a:spLocks noChangeArrowheads="1"/>
            </p:cNvSpPr>
            <p:nvPr/>
          </p:nvSpPr>
          <p:spPr bwMode="auto">
            <a:xfrm>
              <a:off x="15468171" y="8566343"/>
              <a:ext cx="2323557" cy="774518"/>
            </a:xfrm>
            <a:custGeom>
              <a:avLst/>
              <a:gdLst>
                <a:gd name="T0" fmla="*/ 1577 w 1864"/>
                <a:gd name="T1" fmla="*/ 401 h 620"/>
                <a:gd name="T2" fmla="*/ 1577 w 1864"/>
                <a:gd name="T3" fmla="*/ 401 h 620"/>
                <a:gd name="T4" fmla="*/ 1378 w 1864"/>
                <a:gd name="T5" fmla="*/ 469 h 620"/>
                <a:gd name="T6" fmla="*/ 1378 w 1864"/>
                <a:gd name="T7" fmla="*/ 469 h 620"/>
                <a:gd name="T8" fmla="*/ 1008 w 1864"/>
                <a:gd name="T9" fmla="*/ 220 h 620"/>
                <a:gd name="T10" fmla="*/ 1008 w 1864"/>
                <a:gd name="T11" fmla="*/ 220 h 620"/>
                <a:gd name="T12" fmla="*/ 740 w 1864"/>
                <a:gd name="T13" fmla="*/ 313 h 620"/>
                <a:gd name="T14" fmla="*/ 740 w 1864"/>
                <a:gd name="T15" fmla="*/ 313 h 620"/>
                <a:gd name="T16" fmla="*/ 378 w 1864"/>
                <a:gd name="T17" fmla="*/ 0 h 620"/>
                <a:gd name="T18" fmla="*/ 378 w 1864"/>
                <a:gd name="T19" fmla="*/ 0 h 620"/>
                <a:gd name="T20" fmla="*/ 0 w 1864"/>
                <a:gd name="T21" fmla="*/ 440 h 620"/>
                <a:gd name="T22" fmla="*/ 0 w 1864"/>
                <a:gd name="T23" fmla="*/ 440 h 620"/>
                <a:gd name="T24" fmla="*/ 33 w 1864"/>
                <a:gd name="T25" fmla="*/ 619 h 620"/>
                <a:gd name="T26" fmla="*/ 1863 w 1864"/>
                <a:gd name="T27" fmla="*/ 619 h 620"/>
                <a:gd name="T28" fmla="*/ 1863 w 1864"/>
                <a:gd name="T29" fmla="*/ 619 h 620"/>
                <a:gd name="T30" fmla="*/ 1577 w 1864"/>
                <a:gd name="T31" fmla="*/ 40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4" h="620">
                  <a:moveTo>
                    <a:pt x="1577" y="401"/>
                  </a:moveTo>
                  <a:lnTo>
                    <a:pt x="1577" y="401"/>
                  </a:lnTo>
                  <a:cubicBezTo>
                    <a:pt x="1499" y="401"/>
                    <a:pt x="1430" y="427"/>
                    <a:pt x="1378" y="469"/>
                  </a:cubicBezTo>
                  <a:lnTo>
                    <a:pt x="1378" y="469"/>
                  </a:lnTo>
                  <a:cubicBezTo>
                    <a:pt x="1343" y="327"/>
                    <a:pt x="1191" y="220"/>
                    <a:pt x="1008" y="220"/>
                  </a:cubicBezTo>
                  <a:lnTo>
                    <a:pt x="1008" y="220"/>
                  </a:lnTo>
                  <a:cubicBezTo>
                    <a:pt x="903" y="220"/>
                    <a:pt x="808" y="256"/>
                    <a:pt x="740" y="313"/>
                  </a:cubicBezTo>
                  <a:lnTo>
                    <a:pt x="740" y="313"/>
                  </a:lnTo>
                  <a:cubicBezTo>
                    <a:pt x="693" y="132"/>
                    <a:pt x="548" y="0"/>
                    <a:pt x="378" y="0"/>
                  </a:cubicBezTo>
                  <a:lnTo>
                    <a:pt x="378" y="0"/>
                  </a:lnTo>
                  <a:cubicBezTo>
                    <a:pt x="168" y="0"/>
                    <a:pt x="0" y="197"/>
                    <a:pt x="0" y="440"/>
                  </a:cubicBezTo>
                  <a:lnTo>
                    <a:pt x="0" y="440"/>
                  </a:lnTo>
                  <a:cubicBezTo>
                    <a:pt x="0" y="503"/>
                    <a:pt x="11" y="565"/>
                    <a:pt x="33" y="619"/>
                  </a:cubicBezTo>
                  <a:lnTo>
                    <a:pt x="1863" y="619"/>
                  </a:lnTo>
                  <a:lnTo>
                    <a:pt x="1863" y="619"/>
                  </a:lnTo>
                  <a:cubicBezTo>
                    <a:pt x="1848" y="497"/>
                    <a:pt x="1726" y="401"/>
                    <a:pt x="1577" y="401"/>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2" name="Freeform 39">
              <a:extLst>
                <a:ext uri="{FF2B5EF4-FFF2-40B4-BE49-F238E27FC236}">
                  <a16:creationId xmlns:a16="http://schemas.microsoft.com/office/drawing/2014/main" id="{D04B7C11-6979-AC55-AEB4-E2C5D382D325}"/>
                </a:ext>
              </a:extLst>
            </p:cNvPr>
            <p:cNvSpPr>
              <a:spLocks noChangeArrowheads="1"/>
            </p:cNvSpPr>
            <p:nvPr/>
          </p:nvSpPr>
          <p:spPr bwMode="auto">
            <a:xfrm>
              <a:off x="11765861" y="10955816"/>
              <a:ext cx="1614956" cy="538319"/>
            </a:xfrm>
            <a:custGeom>
              <a:avLst/>
              <a:gdLst>
                <a:gd name="T0" fmla="*/ 1294 w 1295"/>
                <a:gd name="T1" fmla="*/ 0 h 434"/>
                <a:gd name="T2" fmla="*/ 0 w 1295"/>
                <a:gd name="T3" fmla="*/ 0 h 434"/>
                <a:gd name="T4" fmla="*/ 0 w 1295"/>
                <a:gd name="T5" fmla="*/ 433 h 434"/>
                <a:gd name="T6" fmla="*/ 1294 w 1295"/>
                <a:gd name="T7" fmla="*/ 433 h 434"/>
                <a:gd name="T8" fmla="*/ 1294 w 1295"/>
                <a:gd name="T9" fmla="*/ 0 h 434"/>
              </a:gdLst>
              <a:ahLst/>
              <a:cxnLst>
                <a:cxn ang="0">
                  <a:pos x="T0" y="T1"/>
                </a:cxn>
                <a:cxn ang="0">
                  <a:pos x="T2" y="T3"/>
                </a:cxn>
                <a:cxn ang="0">
                  <a:pos x="T4" y="T5"/>
                </a:cxn>
                <a:cxn ang="0">
                  <a:pos x="T6" y="T7"/>
                </a:cxn>
                <a:cxn ang="0">
                  <a:pos x="T8" y="T9"/>
                </a:cxn>
              </a:cxnLst>
              <a:rect l="0" t="0" r="r" b="b"/>
              <a:pathLst>
                <a:path w="1295" h="434">
                  <a:moveTo>
                    <a:pt x="1294" y="0"/>
                  </a:moveTo>
                  <a:lnTo>
                    <a:pt x="0" y="0"/>
                  </a:lnTo>
                  <a:lnTo>
                    <a:pt x="0" y="433"/>
                  </a:lnTo>
                  <a:lnTo>
                    <a:pt x="1294" y="433"/>
                  </a:lnTo>
                  <a:lnTo>
                    <a:pt x="1294"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3" name="Freeform 40">
              <a:extLst>
                <a:ext uri="{FF2B5EF4-FFF2-40B4-BE49-F238E27FC236}">
                  <a16:creationId xmlns:a16="http://schemas.microsoft.com/office/drawing/2014/main" id="{262B00ED-224F-7BF0-8D38-D906977EC4BD}"/>
                </a:ext>
              </a:extLst>
            </p:cNvPr>
            <p:cNvSpPr>
              <a:spLocks noChangeArrowheads="1"/>
            </p:cNvSpPr>
            <p:nvPr/>
          </p:nvSpPr>
          <p:spPr bwMode="auto">
            <a:xfrm>
              <a:off x="10623307" y="11494135"/>
              <a:ext cx="3894568" cy="455925"/>
            </a:xfrm>
            <a:custGeom>
              <a:avLst/>
              <a:gdLst>
                <a:gd name="T0" fmla="*/ 2943 w 3127"/>
                <a:gd name="T1" fmla="*/ 365 h 366"/>
                <a:gd name="T2" fmla="*/ 182 w 3127"/>
                <a:gd name="T3" fmla="*/ 365 h 366"/>
                <a:gd name="T4" fmla="*/ 182 w 3127"/>
                <a:gd name="T5" fmla="*/ 365 h 366"/>
                <a:gd name="T6" fmla="*/ 0 w 3127"/>
                <a:gd name="T7" fmla="*/ 182 h 366"/>
                <a:gd name="T8" fmla="*/ 0 w 3127"/>
                <a:gd name="T9" fmla="*/ 182 h 366"/>
                <a:gd name="T10" fmla="*/ 182 w 3127"/>
                <a:gd name="T11" fmla="*/ 0 h 366"/>
                <a:gd name="T12" fmla="*/ 2943 w 3127"/>
                <a:gd name="T13" fmla="*/ 0 h 366"/>
                <a:gd name="T14" fmla="*/ 2943 w 3127"/>
                <a:gd name="T15" fmla="*/ 0 h 366"/>
                <a:gd name="T16" fmla="*/ 3126 w 3127"/>
                <a:gd name="T17" fmla="*/ 182 h 366"/>
                <a:gd name="T18" fmla="*/ 3126 w 3127"/>
                <a:gd name="T19" fmla="*/ 182 h 366"/>
                <a:gd name="T20" fmla="*/ 2943 w 3127"/>
                <a:gd name="T21" fmla="*/ 36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7" h="366">
                  <a:moveTo>
                    <a:pt x="2943" y="365"/>
                  </a:moveTo>
                  <a:lnTo>
                    <a:pt x="182" y="365"/>
                  </a:lnTo>
                  <a:lnTo>
                    <a:pt x="182" y="365"/>
                  </a:lnTo>
                  <a:cubicBezTo>
                    <a:pt x="82" y="365"/>
                    <a:pt x="0" y="284"/>
                    <a:pt x="0" y="182"/>
                  </a:cubicBezTo>
                  <a:lnTo>
                    <a:pt x="0" y="182"/>
                  </a:lnTo>
                  <a:cubicBezTo>
                    <a:pt x="0" y="82"/>
                    <a:pt x="82" y="0"/>
                    <a:pt x="182" y="0"/>
                  </a:cubicBezTo>
                  <a:lnTo>
                    <a:pt x="2943" y="0"/>
                  </a:lnTo>
                  <a:lnTo>
                    <a:pt x="2943" y="0"/>
                  </a:lnTo>
                  <a:cubicBezTo>
                    <a:pt x="3044" y="0"/>
                    <a:pt x="3126" y="82"/>
                    <a:pt x="3126" y="182"/>
                  </a:cubicBezTo>
                  <a:lnTo>
                    <a:pt x="3126" y="182"/>
                  </a:lnTo>
                  <a:cubicBezTo>
                    <a:pt x="3126" y="284"/>
                    <a:pt x="3044" y="365"/>
                    <a:pt x="2943" y="365"/>
                  </a:cubicBez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4" name="Freeform 41">
              <a:extLst>
                <a:ext uri="{FF2B5EF4-FFF2-40B4-BE49-F238E27FC236}">
                  <a16:creationId xmlns:a16="http://schemas.microsoft.com/office/drawing/2014/main" id="{91842AB1-1BB2-3D5D-27E1-289BD4CCA719}"/>
                </a:ext>
              </a:extLst>
            </p:cNvPr>
            <p:cNvSpPr>
              <a:spLocks noChangeArrowheads="1"/>
            </p:cNvSpPr>
            <p:nvPr/>
          </p:nvSpPr>
          <p:spPr bwMode="auto">
            <a:xfrm>
              <a:off x="9140185" y="6797582"/>
              <a:ext cx="6860814" cy="3499069"/>
            </a:xfrm>
            <a:custGeom>
              <a:avLst/>
              <a:gdLst>
                <a:gd name="T0" fmla="*/ 5508 w 5509"/>
                <a:gd name="T1" fmla="*/ 202 h 2807"/>
                <a:gd name="T2" fmla="*/ 5508 w 5509"/>
                <a:gd name="T3" fmla="*/ 202 h 2807"/>
                <a:gd name="T4" fmla="*/ 5305 w 5509"/>
                <a:gd name="T5" fmla="*/ 0 h 2807"/>
                <a:gd name="T6" fmla="*/ 202 w 5509"/>
                <a:gd name="T7" fmla="*/ 0 h 2807"/>
                <a:gd name="T8" fmla="*/ 202 w 5509"/>
                <a:gd name="T9" fmla="*/ 0 h 2807"/>
                <a:gd name="T10" fmla="*/ 0 w 5509"/>
                <a:gd name="T11" fmla="*/ 202 h 2807"/>
                <a:gd name="T12" fmla="*/ 0 w 5509"/>
                <a:gd name="T13" fmla="*/ 2806 h 2807"/>
                <a:gd name="T14" fmla="*/ 5508 w 5509"/>
                <a:gd name="T15" fmla="*/ 2806 h 2807"/>
                <a:gd name="T16" fmla="*/ 5508 w 5509"/>
                <a:gd name="T17" fmla="*/ 202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9" h="2807">
                  <a:moveTo>
                    <a:pt x="5508" y="202"/>
                  </a:moveTo>
                  <a:lnTo>
                    <a:pt x="5508" y="202"/>
                  </a:lnTo>
                  <a:cubicBezTo>
                    <a:pt x="5508" y="90"/>
                    <a:pt x="5417" y="0"/>
                    <a:pt x="5305" y="0"/>
                  </a:cubicBezTo>
                  <a:lnTo>
                    <a:pt x="202" y="0"/>
                  </a:lnTo>
                  <a:lnTo>
                    <a:pt x="202" y="0"/>
                  </a:lnTo>
                  <a:cubicBezTo>
                    <a:pt x="90" y="0"/>
                    <a:pt x="0" y="90"/>
                    <a:pt x="0" y="202"/>
                  </a:cubicBezTo>
                  <a:lnTo>
                    <a:pt x="0" y="2806"/>
                  </a:lnTo>
                  <a:lnTo>
                    <a:pt x="5508" y="2806"/>
                  </a:lnTo>
                  <a:lnTo>
                    <a:pt x="5508" y="202"/>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5" name="Freeform 42">
              <a:extLst>
                <a:ext uri="{FF2B5EF4-FFF2-40B4-BE49-F238E27FC236}">
                  <a16:creationId xmlns:a16="http://schemas.microsoft.com/office/drawing/2014/main" id="{6C86FB93-C645-0DA6-3032-196E60C8B0BA}"/>
                </a:ext>
              </a:extLst>
            </p:cNvPr>
            <p:cNvSpPr>
              <a:spLocks noChangeArrowheads="1"/>
            </p:cNvSpPr>
            <p:nvPr/>
          </p:nvSpPr>
          <p:spPr bwMode="auto">
            <a:xfrm>
              <a:off x="9140185" y="10296647"/>
              <a:ext cx="6860814" cy="664660"/>
            </a:xfrm>
            <a:custGeom>
              <a:avLst/>
              <a:gdLst>
                <a:gd name="T0" fmla="*/ 0 w 5509"/>
                <a:gd name="T1" fmla="*/ 0 h 532"/>
                <a:gd name="T2" fmla="*/ 0 w 5509"/>
                <a:gd name="T3" fmla="*/ 328 h 532"/>
                <a:gd name="T4" fmla="*/ 0 w 5509"/>
                <a:gd name="T5" fmla="*/ 328 h 532"/>
                <a:gd name="T6" fmla="*/ 202 w 5509"/>
                <a:gd name="T7" fmla="*/ 531 h 532"/>
                <a:gd name="T8" fmla="*/ 5305 w 5509"/>
                <a:gd name="T9" fmla="*/ 531 h 532"/>
                <a:gd name="T10" fmla="*/ 5305 w 5509"/>
                <a:gd name="T11" fmla="*/ 531 h 532"/>
                <a:gd name="T12" fmla="*/ 5508 w 5509"/>
                <a:gd name="T13" fmla="*/ 328 h 532"/>
                <a:gd name="T14" fmla="*/ 5508 w 5509"/>
                <a:gd name="T15" fmla="*/ 0 h 532"/>
                <a:gd name="T16" fmla="*/ 0 w 5509"/>
                <a:gd name="T1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09" h="532">
                  <a:moveTo>
                    <a:pt x="0" y="0"/>
                  </a:moveTo>
                  <a:lnTo>
                    <a:pt x="0" y="328"/>
                  </a:lnTo>
                  <a:lnTo>
                    <a:pt x="0" y="328"/>
                  </a:lnTo>
                  <a:cubicBezTo>
                    <a:pt x="0" y="440"/>
                    <a:pt x="90" y="531"/>
                    <a:pt x="202" y="531"/>
                  </a:cubicBezTo>
                  <a:lnTo>
                    <a:pt x="5305" y="531"/>
                  </a:lnTo>
                  <a:lnTo>
                    <a:pt x="5305" y="531"/>
                  </a:lnTo>
                  <a:cubicBezTo>
                    <a:pt x="5417" y="531"/>
                    <a:pt x="5508" y="440"/>
                    <a:pt x="5508" y="328"/>
                  </a:cubicBezTo>
                  <a:lnTo>
                    <a:pt x="5508" y="0"/>
                  </a:lnTo>
                  <a:lnTo>
                    <a:pt x="0" y="0"/>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6" name="Freeform 43">
              <a:extLst>
                <a:ext uri="{FF2B5EF4-FFF2-40B4-BE49-F238E27FC236}">
                  <a16:creationId xmlns:a16="http://schemas.microsoft.com/office/drawing/2014/main" id="{0642005E-ABCF-01F8-8824-EBED3AED8428}"/>
                </a:ext>
              </a:extLst>
            </p:cNvPr>
            <p:cNvSpPr>
              <a:spLocks noChangeArrowheads="1"/>
            </p:cNvSpPr>
            <p:nvPr/>
          </p:nvSpPr>
          <p:spPr bwMode="auto">
            <a:xfrm>
              <a:off x="12353612" y="10390031"/>
              <a:ext cx="439444" cy="439444"/>
            </a:xfrm>
            <a:custGeom>
              <a:avLst/>
              <a:gdLst>
                <a:gd name="T0" fmla="*/ 351 w 352"/>
                <a:gd name="T1" fmla="*/ 176 h 352"/>
                <a:gd name="T2" fmla="*/ 351 w 352"/>
                <a:gd name="T3" fmla="*/ 176 h 352"/>
                <a:gd name="T4" fmla="*/ 175 w 352"/>
                <a:gd name="T5" fmla="*/ 351 h 352"/>
                <a:gd name="T6" fmla="*/ 175 w 352"/>
                <a:gd name="T7" fmla="*/ 351 h 352"/>
                <a:gd name="T8" fmla="*/ 0 w 352"/>
                <a:gd name="T9" fmla="*/ 176 h 352"/>
                <a:gd name="T10" fmla="*/ 0 w 352"/>
                <a:gd name="T11" fmla="*/ 176 h 352"/>
                <a:gd name="T12" fmla="*/ 175 w 352"/>
                <a:gd name="T13" fmla="*/ 0 h 352"/>
                <a:gd name="T14" fmla="*/ 175 w 352"/>
                <a:gd name="T15" fmla="*/ 0 h 352"/>
                <a:gd name="T16" fmla="*/ 351 w 352"/>
                <a:gd name="T17"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52">
                  <a:moveTo>
                    <a:pt x="351" y="176"/>
                  </a:moveTo>
                  <a:lnTo>
                    <a:pt x="351" y="176"/>
                  </a:lnTo>
                  <a:cubicBezTo>
                    <a:pt x="351" y="273"/>
                    <a:pt x="273" y="351"/>
                    <a:pt x="175" y="351"/>
                  </a:cubicBezTo>
                  <a:lnTo>
                    <a:pt x="175" y="351"/>
                  </a:lnTo>
                  <a:cubicBezTo>
                    <a:pt x="79" y="351"/>
                    <a:pt x="0" y="273"/>
                    <a:pt x="0" y="176"/>
                  </a:cubicBezTo>
                  <a:lnTo>
                    <a:pt x="0" y="176"/>
                  </a:lnTo>
                  <a:cubicBezTo>
                    <a:pt x="0" y="79"/>
                    <a:pt x="79" y="0"/>
                    <a:pt x="175" y="0"/>
                  </a:cubicBezTo>
                  <a:lnTo>
                    <a:pt x="175" y="0"/>
                  </a:lnTo>
                  <a:cubicBezTo>
                    <a:pt x="273" y="0"/>
                    <a:pt x="351" y="79"/>
                    <a:pt x="351" y="176"/>
                  </a:cubicBez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7" name="Freeform 44">
              <a:extLst>
                <a:ext uri="{FF2B5EF4-FFF2-40B4-BE49-F238E27FC236}">
                  <a16:creationId xmlns:a16="http://schemas.microsoft.com/office/drawing/2014/main" id="{6DA04044-9179-9170-222B-E3D015FA4909}"/>
                </a:ext>
              </a:extLst>
            </p:cNvPr>
            <p:cNvSpPr>
              <a:spLocks noChangeArrowheads="1"/>
            </p:cNvSpPr>
            <p:nvPr/>
          </p:nvSpPr>
          <p:spPr bwMode="auto">
            <a:xfrm>
              <a:off x="9403851" y="6989837"/>
              <a:ext cx="6338976" cy="164791"/>
            </a:xfrm>
            <a:custGeom>
              <a:avLst/>
              <a:gdLst>
                <a:gd name="T0" fmla="*/ 5090 w 5091"/>
                <a:gd name="T1" fmla="*/ 0 h 131"/>
                <a:gd name="T2" fmla="*/ 0 w 5091"/>
                <a:gd name="T3" fmla="*/ 0 h 131"/>
                <a:gd name="T4" fmla="*/ 0 w 5091"/>
                <a:gd name="T5" fmla="*/ 130 h 131"/>
                <a:gd name="T6" fmla="*/ 5090 w 5091"/>
                <a:gd name="T7" fmla="*/ 130 h 131"/>
                <a:gd name="T8" fmla="*/ 5090 w 5091"/>
                <a:gd name="T9" fmla="*/ 0 h 131"/>
              </a:gdLst>
              <a:ahLst/>
              <a:cxnLst>
                <a:cxn ang="0">
                  <a:pos x="T0" y="T1"/>
                </a:cxn>
                <a:cxn ang="0">
                  <a:pos x="T2" y="T3"/>
                </a:cxn>
                <a:cxn ang="0">
                  <a:pos x="T4" y="T5"/>
                </a:cxn>
                <a:cxn ang="0">
                  <a:pos x="T6" y="T7"/>
                </a:cxn>
                <a:cxn ang="0">
                  <a:pos x="T8" y="T9"/>
                </a:cxn>
              </a:cxnLst>
              <a:rect l="0" t="0" r="r" b="b"/>
              <a:pathLst>
                <a:path w="5091" h="131">
                  <a:moveTo>
                    <a:pt x="5090" y="0"/>
                  </a:moveTo>
                  <a:lnTo>
                    <a:pt x="0" y="0"/>
                  </a:lnTo>
                  <a:lnTo>
                    <a:pt x="0" y="130"/>
                  </a:lnTo>
                  <a:lnTo>
                    <a:pt x="5090" y="130"/>
                  </a:lnTo>
                  <a:lnTo>
                    <a:pt x="5090"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8" name="Freeform 45">
              <a:extLst>
                <a:ext uri="{FF2B5EF4-FFF2-40B4-BE49-F238E27FC236}">
                  <a16:creationId xmlns:a16="http://schemas.microsoft.com/office/drawing/2014/main" id="{AE7B9EAA-6241-A42E-4C54-FEADA25AADBC}"/>
                </a:ext>
              </a:extLst>
            </p:cNvPr>
            <p:cNvSpPr>
              <a:spLocks noChangeArrowheads="1"/>
            </p:cNvSpPr>
            <p:nvPr/>
          </p:nvSpPr>
          <p:spPr bwMode="auto">
            <a:xfrm>
              <a:off x="9403851" y="7154628"/>
              <a:ext cx="6338976" cy="2938781"/>
            </a:xfrm>
            <a:custGeom>
              <a:avLst/>
              <a:gdLst>
                <a:gd name="T0" fmla="*/ 0 w 5091"/>
                <a:gd name="T1" fmla="*/ 2356 h 2357"/>
                <a:gd name="T2" fmla="*/ 5090 w 5091"/>
                <a:gd name="T3" fmla="*/ 2356 h 2357"/>
                <a:gd name="T4" fmla="*/ 5090 w 5091"/>
                <a:gd name="T5" fmla="*/ 0 h 2357"/>
                <a:gd name="T6" fmla="*/ 0 w 5091"/>
                <a:gd name="T7" fmla="*/ 0 h 2357"/>
                <a:gd name="T8" fmla="*/ 0 w 5091"/>
                <a:gd name="T9" fmla="*/ 2356 h 2357"/>
              </a:gdLst>
              <a:ahLst/>
              <a:cxnLst>
                <a:cxn ang="0">
                  <a:pos x="T0" y="T1"/>
                </a:cxn>
                <a:cxn ang="0">
                  <a:pos x="T2" y="T3"/>
                </a:cxn>
                <a:cxn ang="0">
                  <a:pos x="T4" y="T5"/>
                </a:cxn>
                <a:cxn ang="0">
                  <a:pos x="T6" y="T7"/>
                </a:cxn>
                <a:cxn ang="0">
                  <a:pos x="T8" y="T9"/>
                </a:cxn>
              </a:cxnLst>
              <a:rect l="0" t="0" r="r" b="b"/>
              <a:pathLst>
                <a:path w="5091" h="2357">
                  <a:moveTo>
                    <a:pt x="0" y="2356"/>
                  </a:moveTo>
                  <a:lnTo>
                    <a:pt x="5090" y="2356"/>
                  </a:lnTo>
                  <a:lnTo>
                    <a:pt x="5090" y="0"/>
                  </a:lnTo>
                  <a:lnTo>
                    <a:pt x="0" y="0"/>
                  </a:lnTo>
                  <a:lnTo>
                    <a:pt x="0" y="2356"/>
                  </a:lnTo>
                </a:path>
              </a:pathLst>
            </a:custGeom>
            <a:solidFill>
              <a:srgbClr val="F051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19" name="Freeform 46">
              <a:extLst>
                <a:ext uri="{FF2B5EF4-FFF2-40B4-BE49-F238E27FC236}">
                  <a16:creationId xmlns:a16="http://schemas.microsoft.com/office/drawing/2014/main" id="{B972ECB4-1708-8C9F-AA9E-51C1E1EB4EC7}"/>
                </a:ext>
              </a:extLst>
            </p:cNvPr>
            <p:cNvSpPr>
              <a:spLocks noChangeArrowheads="1"/>
            </p:cNvSpPr>
            <p:nvPr/>
          </p:nvSpPr>
          <p:spPr bwMode="auto">
            <a:xfrm>
              <a:off x="11765861" y="10955813"/>
              <a:ext cx="1614956" cy="269161"/>
            </a:xfrm>
            <a:custGeom>
              <a:avLst/>
              <a:gdLst>
                <a:gd name="T0" fmla="*/ 1294 w 1295"/>
                <a:gd name="T1" fmla="*/ 0 h 218"/>
                <a:gd name="T2" fmla="*/ 0 w 1295"/>
                <a:gd name="T3" fmla="*/ 0 h 218"/>
                <a:gd name="T4" fmla="*/ 0 w 1295"/>
                <a:gd name="T5" fmla="*/ 217 h 218"/>
                <a:gd name="T6" fmla="*/ 1294 w 1295"/>
                <a:gd name="T7" fmla="*/ 217 h 218"/>
                <a:gd name="T8" fmla="*/ 1294 w 1295"/>
                <a:gd name="T9" fmla="*/ 0 h 218"/>
              </a:gdLst>
              <a:ahLst/>
              <a:cxnLst>
                <a:cxn ang="0">
                  <a:pos x="T0" y="T1"/>
                </a:cxn>
                <a:cxn ang="0">
                  <a:pos x="T2" y="T3"/>
                </a:cxn>
                <a:cxn ang="0">
                  <a:pos x="T4" y="T5"/>
                </a:cxn>
                <a:cxn ang="0">
                  <a:pos x="T6" y="T7"/>
                </a:cxn>
                <a:cxn ang="0">
                  <a:pos x="T8" y="T9"/>
                </a:cxn>
              </a:cxnLst>
              <a:rect l="0" t="0" r="r" b="b"/>
              <a:pathLst>
                <a:path w="1295" h="218">
                  <a:moveTo>
                    <a:pt x="1294" y="0"/>
                  </a:moveTo>
                  <a:lnTo>
                    <a:pt x="0" y="0"/>
                  </a:lnTo>
                  <a:lnTo>
                    <a:pt x="0" y="217"/>
                  </a:lnTo>
                  <a:lnTo>
                    <a:pt x="1294" y="217"/>
                  </a:lnTo>
                  <a:lnTo>
                    <a:pt x="1294" y="0"/>
                  </a:ln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0" name="Freeform 47">
              <a:extLst>
                <a:ext uri="{FF2B5EF4-FFF2-40B4-BE49-F238E27FC236}">
                  <a16:creationId xmlns:a16="http://schemas.microsoft.com/office/drawing/2014/main" id="{CA048985-5A37-1BD6-A489-AC71C9FCD43C}"/>
                </a:ext>
              </a:extLst>
            </p:cNvPr>
            <p:cNvSpPr>
              <a:spLocks noChangeArrowheads="1"/>
            </p:cNvSpPr>
            <p:nvPr/>
          </p:nvSpPr>
          <p:spPr bwMode="auto">
            <a:xfrm>
              <a:off x="10557387" y="9544102"/>
              <a:ext cx="4103304" cy="543810"/>
            </a:xfrm>
            <a:custGeom>
              <a:avLst/>
              <a:gdLst>
                <a:gd name="T0" fmla="*/ 3293 w 3294"/>
                <a:gd name="T1" fmla="*/ 435 h 436"/>
                <a:gd name="T2" fmla="*/ 0 w 3294"/>
                <a:gd name="T3" fmla="*/ 435 h 436"/>
                <a:gd name="T4" fmla="*/ 0 w 3294"/>
                <a:gd name="T5" fmla="*/ 0 h 436"/>
                <a:gd name="T6" fmla="*/ 3293 w 3294"/>
                <a:gd name="T7" fmla="*/ 0 h 436"/>
                <a:gd name="T8" fmla="*/ 3293 w 3294"/>
                <a:gd name="T9" fmla="*/ 435 h 436"/>
              </a:gdLst>
              <a:ahLst/>
              <a:cxnLst>
                <a:cxn ang="0">
                  <a:pos x="T0" y="T1"/>
                </a:cxn>
                <a:cxn ang="0">
                  <a:pos x="T2" y="T3"/>
                </a:cxn>
                <a:cxn ang="0">
                  <a:pos x="T4" y="T5"/>
                </a:cxn>
                <a:cxn ang="0">
                  <a:pos x="T6" y="T7"/>
                </a:cxn>
                <a:cxn ang="0">
                  <a:pos x="T8" y="T9"/>
                </a:cxn>
              </a:cxnLst>
              <a:rect l="0" t="0" r="r" b="b"/>
              <a:pathLst>
                <a:path w="3294" h="436">
                  <a:moveTo>
                    <a:pt x="3293" y="435"/>
                  </a:moveTo>
                  <a:lnTo>
                    <a:pt x="0" y="435"/>
                  </a:lnTo>
                  <a:lnTo>
                    <a:pt x="0" y="0"/>
                  </a:lnTo>
                  <a:lnTo>
                    <a:pt x="3293" y="0"/>
                  </a:lnTo>
                  <a:lnTo>
                    <a:pt x="3293" y="435"/>
                  </a:lnTo>
                </a:path>
              </a:pathLst>
            </a:custGeom>
            <a:solidFill>
              <a:srgbClr val="F9F9FA">
                <a:alpha val="50000"/>
              </a:srgb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1" name="Freeform 48">
              <a:extLst>
                <a:ext uri="{FF2B5EF4-FFF2-40B4-BE49-F238E27FC236}">
                  <a16:creationId xmlns:a16="http://schemas.microsoft.com/office/drawing/2014/main" id="{7C5DD9E9-8B61-082E-3105-235A12D208CB}"/>
                </a:ext>
              </a:extLst>
            </p:cNvPr>
            <p:cNvSpPr>
              <a:spLocks noChangeArrowheads="1"/>
            </p:cNvSpPr>
            <p:nvPr/>
          </p:nvSpPr>
          <p:spPr bwMode="auto">
            <a:xfrm>
              <a:off x="10777109"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2" name="Freeform 49">
              <a:extLst>
                <a:ext uri="{FF2B5EF4-FFF2-40B4-BE49-F238E27FC236}">
                  <a16:creationId xmlns:a16="http://schemas.microsoft.com/office/drawing/2014/main" id="{2CAA537F-E9C8-7DE2-AF87-504B9D878ED8}"/>
                </a:ext>
              </a:extLst>
            </p:cNvPr>
            <p:cNvSpPr>
              <a:spLocks noChangeArrowheads="1"/>
            </p:cNvSpPr>
            <p:nvPr/>
          </p:nvSpPr>
          <p:spPr bwMode="auto">
            <a:xfrm>
              <a:off x="11425289"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0515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3" name="Freeform 50">
              <a:extLst>
                <a:ext uri="{FF2B5EF4-FFF2-40B4-BE49-F238E27FC236}">
                  <a16:creationId xmlns:a16="http://schemas.microsoft.com/office/drawing/2014/main" id="{D26E6826-5B60-796D-69B5-D6CAB12F460C}"/>
                </a:ext>
              </a:extLst>
            </p:cNvPr>
            <p:cNvSpPr>
              <a:spLocks noChangeArrowheads="1"/>
            </p:cNvSpPr>
            <p:nvPr/>
          </p:nvSpPr>
          <p:spPr bwMode="auto">
            <a:xfrm>
              <a:off x="12078963" y="9653963"/>
              <a:ext cx="324091" cy="324088"/>
            </a:xfrm>
            <a:custGeom>
              <a:avLst/>
              <a:gdLst>
                <a:gd name="T0" fmla="*/ 260 w 261"/>
                <a:gd name="T1" fmla="*/ 259 h 260"/>
                <a:gd name="T2" fmla="*/ 0 w 261"/>
                <a:gd name="T3" fmla="*/ 259 h 260"/>
                <a:gd name="T4" fmla="*/ 0 w 261"/>
                <a:gd name="T5" fmla="*/ 0 h 260"/>
                <a:gd name="T6" fmla="*/ 260 w 261"/>
                <a:gd name="T7" fmla="*/ 0 h 260"/>
                <a:gd name="T8" fmla="*/ 260 w 261"/>
                <a:gd name="T9" fmla="*/ 259 h 260"/>
              </a:gdLst>
              <a:ahLst/>
              <a:cxnLst>
                <a:cxn ang="0">
                  <a:pos x="T0" y="T1"/>
                </a:cxn>
                <a:cxn ang="0">
                  <a:pos x="T2" y="T3"/>
                </a:cxn>
                <a:cxn ang="0">
                  <a:pos x="T4" y="T5"/>
                </a:cxn>
                <a:cxn ang="0">
                  <a:pos x="T6" y="T7"/>
                </a:cxn>
                <a:cxn ang="0">
                  <a:pos x="T8" y="T9"/>
                </a:cxn>
              </a:cxnLst>
              <a:rect l="0" t="0" r="r" b="b"/>
              <a:pathLst>
                <a:path w="261" h="260">
                  <a:moveTo>
                    <a:pt x="260" y="259"/>
                  </a:moveTo>
                  <a:lnTo>
                    <a:pt x="0" y="259"/>
                  </a:lnTo>
                  <a:lnTo>
                    <a:pt x="0" y="0"/>
                  </a:lnTo>
                  <a:lnTo>
                    <a:pt x="260" y="0"/>
                  </a:lnTo>
                  <a:lnTo>
                    <a:pt x="260" y="259"/>
                  </a:lnTo>
                </a:path>
              </a:pathLst>
            </a:custGeom>
            <a:solidFill>
              <a:srgbClr val="59C7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4" name="Freeform 51">
              <a:extLst>
                <a:ext uri="{FF2B5EF4-FFF2-40B4-BE49-F238E27FC236}">
                  <a16:creationId xmlns:a16="http://schemas.microsoft.com/office/drawing/2014/main" id="{CDA0DFD3-D612-0E02-4F81-E734FBFC4A96}"/>
                </a:ext>
              </a:extLst>
            </p:cNvPr>
            <p:cNvSpPr>
              <a:spLocks noChangeArrowheads="1"/>
            </p:cNvSpPr>
            <p:nvPr/>
          </p:nvSpPr>
          <p:spPr bwMode="auto">
            <a:xfrm>
              <a:off x="12732634"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FEE06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5" name="Freeform 52">
              <a:extLst>
                <a:ext uri="{FF2B5EF4-FFF2-40B4-BE49-F238E27FC236}">
                  <a16:creationId xmlns:a16="http://schemas.microsoft.com/office/drawing/2014/main" id="{0946242A-531F-959A-D0D7-5AE57EF9423E}"/>
                </a:ext>
              </a:extLst>
            </p:cNvPr>
            <p:cNvSpPr>
              <a:spLocks noChangeArrowheads="1"/>
            </p:cNvSpPr>
            <p:nvPr/>
          </p:nvSpPr>
          <p:spPr bwMode="auto">
            <a:xfrm>
              <a:off x="13380813" y="9653963"/>
              <a:ext cx="324088" cy="324088"/>
            </a:xfrm>
            <a:custGeom>
              <a:avLst/>
              <a:gdLst>
                <a:gd name="T0" fmla="*/ 261 w 262"/>
                <a:gd name="T1" fmla="*/ 259 h 260"/>
                <a:gd name="T2" fmla="*/ 0 w 262"/>
                <a:gd name="T3" fmla="*/ 259 h 260"/>
                <a:gd name="T4" fmla="*/ 0 w 262"/>
                <a:gd name="T5" fmla="*/ 0 h 260"/>
                <a:gd name="T6" fmla="*/ 261 w 262"/>
                <a:gd name="T7" fmla="*/ 0 h 260"/>
                <a:gd name="T8" fmla="*/ 261 w 262"/>
                <a:gd name="T9" fmla="*/ 259 h 260"/>
              </a:gdLst>
              <a:ahLst/>
              <a:cxnLst>
                <a:cxn ang="0">
                  <a:pos x="T0" y="T1"/>
                </a:cxn>
                <a:cxn ang="0">
                  <a:pos x="T2" y="T3"/>
                </a:cxn>
                <a:cxn ang="0">
                  <a:pos x="T4" y="T5"/>
                </a:cxn>
                <a:cxn ang="0">
                  <a:pos x="T6" y="T7"/>
                </a:cxn>
                <a:cxn ang="0">
                  <a:pos x="T8" y="T9"/>
                </a:cxn>
              </a:cxnLst>
              <a:rect l="0" t="0" r="r" b="b"/>
              <a:pathLst>
                <a:path w="262" h="260">
                  <a:moveTo>
                    <a:pt x="261" y="259"/>
                  </a:moveTo>
                  <a:lnTo>
                    <a:pt x="0" y="259"/>
                  </a:lnTo>
                  <a:lnTo>
                    <a:pt x="0" y="0"/>
                  </a:lnTo>
                  <a:lnTo>
                    <a:pt x="261" y="0"/>
                  </a:lnTo>
                  <a:lnTo>
                    <a:pt x="261" y="259"/>
                  </a:lnTo>
                </a:path>
              </a:pathLst>
            </a:custGeom>
            <a:solidFill>
              <a:srgbClr val="46B2E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6" name="Freeform 53">
              <a:extLst>
                <a:ext uri="{FF2B5EF4-FFF2-40B4-BE49-F238E27FC236}">
                  <a16:creationId xmlns:a16="http://schemas.microsoft.com/office/drawing/2014/main" id="{07BBD6DF-4515-6A29-AC89-240E0A6779A8}"/>
                </a:ext>
              </a:extLst>
            </p:cNvPr>
            <p:cNvSpPr>
              <a:spLocks noChangeArrowheads="1"/>
            </p:cNvSpPr>
            <p:nvPr/>
          </p:nvSpPr>
          <p:spPr bwMode="auto">
            <a:xfrm>
              <a:off x="14034487" y="9653963"/>
              <a:ext cx="324091" cy="324088"/>
            </a:xfrm>
            <a:custGeom>
              <a:avLst/>
              <a:gdLst>
                <a:gd name="T0" fmla="*/ 260 w 261"/>
                <a:gd name="T1" fmla="*/ 259 h 260"/>
                <a:gd name="T2" fmla="*/ 0 w 261"/>
                <a:gd name="T3" fmla="*/ 259 h 260"/>
                <a:gd name="T4" fmla="*/ 0 w 261"/>
                <a:gd name="T5" fmla="*/ 0 h 260"/>
                <a:gd name="T6" fmla="*/ 260 w 261"/>
                <a:gd name="T7" fmla="*/ 0 h 260"/>
                <a:gd name="T8" fmla="*/ 260 w 261"/>
                <a:gd name="T9" fmla="*/ 259 h 260"/>
              </a:gdLst>
              <a:ahLst/>
              <a:cxnLst>
                <a:cxn ang="0">
                  <a:pos x="T0" y="T1"/>
                </a:cxn>
                <a:cxn ang="0">
                  <a:pos x="T2" y="T3"/>
                </a:cxn>
                <a:cxn ang="0">
                  <a:pos x="T4" y="T5"/>
                </a:cxn>
                <a:cxn ang="0">
                  <a:pos x="T6" y="T7"/>
                </a:cxn>
                <a:cxn ang="0">
                  <a:pos x="T8" y="T9"/>
                </a:cxn>
              </a:cxnLst>
              <a:rect l="0" t="0" r="r" b="b"/>
              <a:pathLst>
                <a:path w="261" h="260">
                  <a:moveTo>
                    <a:pt x="260" y="259"/>
                  </a:moveTo>
                  <a:lnTo>
                    <a:pt x="0" y="259"/>
                  </a:lnTo>
                  <a:lnTo>
                    <a:pt x="0" y="0"/>
                  </a:lnTo>
                  <a:lnTo>
                    <a:pt x="260" y="0"/>
                  </a:lnTo>
                  <a:lnTo>
                    <a:pt x="260" y="259"/>
                  </a:lnTo>
                </a:path>
              </a:pathLst>
            </a:custGeom>
            <a:solidFill>
              <a:srgbClr val="80C5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7" name="Freeform 54">
              <a:extLst>
                <a:ext uri="{FF2B5EF4-FFF2-40B4-BE49-F238E27FC236}">
                  <a16:creationId xmlns:a16="http://schemas.microsoft.com/office/drawing/2014/main" id="{FD8351C7-A825-6345-9A27-D35C4D4B23A1}"/>
                </a:ext>
              </a:extLst>
            </p:cNvPr>
            <p:cNvSpPr>
              <a:spLocks noChangeArrowheads="1"/>
            </p:cNvSpPr>
            <p:nvPr/>
          </p:nvSpPr>
          <p:spPr bwMode="auto">
            <a:xfrm>
              <a:off x="11820791" y="7302942"/>
              <a:ext cx="2515815" cy="120847"/>
            </a:xfrm>
            <a:custGeom>
              <a:avLst/>
              <a:gdLst>
                <a:gd name="T0" fmla="*/ 2018 w 2019"/>
                <a:gd name="T1" fmla="*/ 0 h 99"/>
                <a:gd name="T2" fmla="*/ 0 w 2019"/>
                <a:gd name="T3" fmla="*/ 0 h 99"/>
                <a:gd name="T4" fmla="*/ 0 w 2019"/>
                <a:gd name="T5" fmla="*/ 98 h 99"/>
                <a:gd name="T6" fmla="*/ 2018 w 2019"/>
                <a:gd name="T7" fmla="*/ 98 h 99"/>
                <a:gd name="T8" fmla="*/ 2018 w 2019"/>
                <a:gd name="T9" fmla="*/ 0 h 99"/>
              </a:gdLst>
              <a:ahLst/>
              <a:cxnLst>
                <a:cxn ang="0">
                  <a:pos x="T0" y="T1"/>
                </a:cxn>
                <a:cxn ang="0">
                  <a:pos x="T2" y="T3"/>
                </a:cxn>
                <a:cxn ang="0">
                  <a:pos x="T4" y="T5"/>
                </a:cxn>
                <a:cxn ang="0">
                  <a:pos x="T6" y="T7"/>
                </a:cxn>
                <a:cxn ang="0">
                  <a:pos x="T8" y="T9"/>
                </a:cxn>
              </a:cxnLst>
              <a:rect l="0" t="0" r="r" b="b"/>
              <a:pathLst>
                <a:path w="2019" h="99">
                  <a:moveTo>
                    <a:pt x="2018" y="0"/>
                  </a:moveTo>
                  <a:lnTo>
                    <a:pt x="0" y="0"/>
                  </a:lnTo>
                  <a:lnTo>
                    <a:pt x="0" y="98"/>
                  </a:lnTo>
                  <a:lnTo>
                    <a:pt x="2018" y="98"/>
                  </a:lnTo>
                  <a:lnTo>
                    <a:pt x="2018"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8" name="Freeform 55">
              <a:extLst>
                <a:ext uri="{FF2B5EF4-FFF2-40B4-BE49-F238E27FC236}">
                  <a16:creationId xmlns:a16="http://schemas.microsoft.com/office/drawing/2014/main" id="{B8905EF3-6988-E737-9DAA-FA5B79CA275F}"/>
                </a:ext>
              </a:extLst>
            </p:cNvPr>
            <p:cNvSpPr>
              <a:spLocks noChangeArrowheads="1"/>
            </p:cNvSpPr>
            <p:nvPr/>
          </p:nvSpPr>
          <p:spPr bwMode="auto">
            <a:xfrm>
              <a:off x="11820791" y="7423786"/>
              <a:ext cx="2515815" cy="1977497"/>
            </a:xfrm>
            <a:custGeom>
              <a:avLst/>
              <a:gdLst>
                <a:gd name="T0" fmla="*/ 0 w 2019"/>
                <a:gd name="T1" fmla="*/ 1587 h 1588"/>
                <a:gd name="T2" fmla="*/ 2018 w 2019"/>
                <a:gd name="T3" fmla="*/ 1587 h 1588"/>
                <a:gd name="T4" fmla="*/ 2018 w 2019"/>
                <a:gd name="T5" fmla="*/ 0 h 1588"/>
                <a:gd name="T6" fmla="*/ 0 w 2019"/>
                <a:gd name="T7" fmla="*/ 0 h 1588"/>
                <a:gd name="T8" fmla="*/ 0 w 2019"/>
                <a:gd name="T9" fmla="*/ 1587 h 1588"/>
              </a:gdLst>
              <a:ahLst/>
              <a:cxnLst>
                <a:cxn ang="0">
                  <a:pos x="T0" y="T1"/>
                </a:cxn>
                <a:cxn ang="0">
                  <a:pos x="T2" y="T3"/>
                </a:cxn>
                <a:cxn ang="0">
                  <a:pos x="T4" y="T5"/>
                </a:cxn>
                <a:cxn ang="0">
                  <a:pos x="T6" y="T7"/>
                </a:cxn>
                <a:cxn ang="0">
                  <a:pos x="T8" y="T9"/>
                </a:cxn>
              </a:cxnLst>
              <a:rect l="0" t="0" r="r" b="b"/>
              <a:pathLst>
                <a:path w="2019" h="1588">
                  <a:moveTo>
                    <a:pt x="0" y="1587"/>
                  </a:moveTo>
                  <a:lnTo>
                    <a:pt x="2018" y="1587"/>
                  </a:lnTo>
                  <a:lnTo>
                    <a:pt x="2018" y="0"/>
                  </a:lnTo>
                  <a:lnTo>
                    <a:pt x="0" y="0"/>
                  </a:lnTo>
                  <a:lnTo>
                    <a:pt x="0" y="1587"/>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29" name="Freeform 45">
              <a:extLst>
                <a:ext uri="{FF2B5EF4-FFF2-40B4-BE49-F238E27FC236}">
                  <a16:creationId xmlns:a16="http://schemas.microsoft.com/office/drawing/2014/main" id="{97BED588-96A3-C9F1-F08E-D1FDBC321F1E}"/>
                </a:ext>
              </a:extLst>
            </p:cNvPr>
            <p:cNvSpPr>
              <a:spLocks noChangeArrowheads="1"/>
            </p:cNvSpPr>
            <p:nvPr/>
          </p:nvSpPr>
          <p:spPr bwMode="auto">
            <a:xfrm>
              <a:off x="12062482" y="7654494"/>
              <a:ext cx="1992728" cy="1317132"/>
            </a:xfrm>
            <a:custGeom>
              <a:avLst/>
              <a:gdLst>
                <a:gd name="connsiteX0" fmla="*/ 18694 w 1992728"/>
                <a:gd name="connsiteY0" fmla="*/ 1279881 h 1317132"/>
                <a:gd name="connsiteX1" fmla="*/ 1974034 w 1992728"/>
                <a:gd name="connsiteY1" fmla="*/ 1279881 h 1317132"/>
                <a:gd name="connsiteX2" fmla="*/ 1992728 w 1992728"/>
                <a:gd name="connsiteY2" fmla="*/ 1297906 h 1317132"/>
                <a:gd name="connsiteX3" fmla="*/ 1974034 w 1992728"/>
                <a:gd name="connsiteY3" fmla="*/ 1317132 h 1317132"/>
                <a:gd name="connsiteX4" fmla="*/ 18694 w 1992728"/>
                <a:gd name="connsiteY4" fmla="*/ 1317132 h 1317132"/>
                <a:gd name="connsiteX5" fmla="*/ 0 w 1992728"/>
                <a:gd name="connsiteY5" fmla="*/ 1297906 h 1317132"/>
                <a:gd name="connsiteX6" fmla="*/ 18694 w 1992728"/>
                <a:gd name="connsiteY6" fmla="*/ 1279881 h 1317132"/>
                <a:gd name="connsiteX7" fmla="*/ 18694 w 1992728"/>
                <a:gd name="connsiteY7" fmla="*/ 961285 h 1317132"/>
                <a:gd name="connsiteX8" fmla="*/ 1974034 w 1992728"/>
                <a:gd name="connsiteY8" fmla="*/ 961285 h 1317132"/>
                <a:gd name="connsiteX9" fmla="*/ 1992728 w 1992728"/>
                <a:gd name="connsiteY9" fmla="*/ 979310 h 1317132"/>
                <a:gd name="connsiteX10" fmla="*/ 1974034 w 1992728"/>
                <a:gd name="connsiteY10" fmla="*/ 998536 h 1317132"/>
                <a:gd name="connsiteX11" fmla="*/ 18694 w 1992728"/>
                <a:gd name="connsiteY11" fmla="*/ 998536 h 1317132"/>
                <a:gd name="connsiteX12" fmla="*/ 0 w 1992728"/>
                <a:gd name="connsiteY12" fmla="*/ 979310 h 1317132"/>
                <a:gd name="connsiteX13" fmla="*/ 18694 w 1992728"/>
                <a:gd name="connsiteY13" fmla="*/ 961285 h 1317132"/>
                <a:gd name="connsiteX14" fmla="*/ 18694 w 1992728"/>
                <a:gd name="connsiteY14" fmla="*/ 637193 h 1317132"/>
                <a:gd name="connsiteX15" fmla="*/ 1974034 w 1992728"/>
                <a:gd name="connsiteY15" fmla="*/ 637193 h 1317132"/>
                <a:gd name="connsiteX16" fmla="*/ 1992728 w 1992728"/>
                <a:gd name="connsiteY16" fmla="*/ 656418 h 1317132"/>
                <a:gd name="connsiteX17" fmla="*/ 1974034 w 1992728"/>
                <a:gd name="connsiteY17" fmla="*/ 674442 h 1317132"/>
                <a:gd name="connsiteX18" fmla="*/ 18694 w 1992728"/>
                <a:gd name="connsiteY18" fmla="*/ 674442 h 1317132"/>
                <a:gd name="connsiteX19" fmla="*/ 0 w 1992728"/>
                <a:gd name="connsiteY19" fmla="*/ 656418 h 1317132"/>
                <a:gd name="connsiteX20" fmla="*/ 18694 w 1992728"/>
                <a:gd name="connsiteY20" fmla="*/ 637193 h 1317132"/>
                <a:gd name="connsiteX21" fmla="*/ 18694 w 1992728"/>
                <a:gd name="connsiteY21" fmla="*/ 318597 h 1317132"/>
                <a:gd name="connsiteX22" fmla="*/ 1974034 w 1992728"/>
                <a:gd name="connsiteY22" fmla="*/ 318597 h 1317132"/>
                <a:gd name="connsiteX23" fmla="*/ 1992728 w 1992728"/>
                <a:gd name="connsiteY23" fmla="*/ 337822 h 1317132"/>
                <a:gd name="connsiteX24" fmla="*/ 1974034 w 1992728"/>
                <a:gd name="connsiteY24" fmla="*/ 355846 h 1317132"/>
                <a:gd name="connsiteX25" fmla="*/ 18694 w 1992728"/>
                <a:gd name="connsiteY25" fmla="*/ 355846 h 1317132"/>
                <a:gd name="connsiteX26" fmla="*/ 0 w 1992728"/>
                <a:gd name="connsiteY26" fmla="*/ 337822 h 1317132"/>
                <a:gd name="connsiteX27" fmla="*/ 18694 w 1992728"/>
                <a:gd name="connsiteY27" fmla="*/ 318597 h 1317132"/>
                <a:gd name="connsiteX28" fmla="*/ 18694 w 1992728"/>
                <a:gd name="connsiteY28" fmla="*/ 0 h 1317132"/>
                <a:gd name="connsiteX29" fmla="*/ 1974034 w 1992728"/>
                <a:gd name="connsiteY29" fmla="*/ 0 h 1317132"/>
                <a:gd name="connsiteX30" fmla="*/ 1992728 w 1992728"/>
                <a:gd name="connsiteY30" fmla="*/ 18605 h 1317132"/>
                <a:gd name="connsiteX31" fmla="*/ 1974034 w 1992728"/>
                <a:gd name="connsiteY31" fmla="*/ 37210 h 1317132"/>
                <a:gd name="connsiteX32" fmla="*/ 18694 w 1992728"/>
                <a:gd name="connsiteY32" fmla="*/ 37210 h 1317132"/>
                <a:gd name="connsiteX33" fmla="*/ 0 w 1992728"/>
                <a:gd name="connsiteY33" fmla="*/ 18605 h 1317132"/>
                <a:gd name="connsiteX34" fmla="*/ 18694 w 1992728"/>
                <a:gd name="connsiteY34" fmla="*/ 0 h 131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2728" h="1317132">
                  <a:moveTo>
                    <a:pt x="18694" y="1279881"/>
                  </a:moveTo>
                  <a:lnTo>
                    <a:pt x="1974034" y="1279881"/>
                  </a:lnTo>
                  <a:cubicBezTo>
                    <a:pt x="1985250" y="1279881"/>
                    <a:pt x="1992728" y="1288293"/>
                    <a:pt x="1992728" y="1297906"/>
                  </a:cubicBezTo>
                  <a:cubicBezTo>
                    <a:pt x="1992728" y="1308721"/>
                    <a:pt x="1985250" y="1317132"/>
                    <a:pt x="1974034" y="1317132"/>
                  </a:cubicBezTo>
                  <a:lnTo>
                    <a:pt x="18694" y="1317132"/>
                  </a:lnTo>
                  <a:cubicBezTo>
                    <a:pt x="8724" y="1317132"/>
                    <a:pt x="0" y="1308721"/>
                    <a:pt x="0" y="1297906"/>
                  </a:cubicBezTo>
                  <a:cubicBezTo>
                    <a:pt x="0" y="1288293"/>
                    <a:pt x="8724" y="1279881"/>
                    <a:pt x="18694" y="1279881"/>
                  </a:cubicBezTo>
                  <a:close/>
                  <a:moveTo>
                    <a:pt x="18694" y="961285"/>
                  </a:moveTo>
                  <a:lnTo>
                    <a:pt x="1974034" y="961285"/>
                  </a:lnTo>
                  <a:cubicBezTo>
                    <a:pt x="1985250" y="961285"/>
                    <a:pt x="1992728" y="969697"/>
                    <a:pt x="1992728" y="979310"/>
                  </a:cubicBezTo>
                  <a:cubicBezTo>
                    <a:pt x="1992728" y="990125"/>
                    <a:pt x="1985250" y="998536"/>
                    <a:pt x="1974034" y="998536"/>
                  </a:cubicBezTo>
                  <a:lnTo>
                    <a:pt x="18694" y="998536"/>
                  </a:lnTo>
                  <a:cubicBezTo>
                    <a:pt x="8724" y="998536"/>
                    <a:pt x="0" y="990125"/>
                    <a:pt x="0" y="979310"/>
                  </a:cubicBezTo>
                  <a:cubicBezTo>
                    <a:pt x="0" y="969697"/>
                    <a:pt x="8724" y="961285"/>
                    <a:pt x="18694" y="961285"/>
                  </a:cubicBezTo>
                  <a:close/>
                  <a:moveTo>
                    <a:pt x="18694" y="637193"/>
                  </a:moveTo>
                  <a:lnTo>
                    <a:pt x="1974034" y="637193"/>
                  </a:lnTo>
                  <a:cubicBezTo>
                    <a:pt x="1985250" y="637193"/>
                    <a:pt x="1992728" y="645604"/>
                    <a:pt x="1992728" y="656418"/>
                  </a:cubicBezTo>
                  <a:cubicBezTo>
                    <a:pt x="1992728" y="666031"/>
                    <a:pt x="1985250" y="674442"/>
                    <a:pt x="1974034" y="674442"/>
                  </a:cubicBezTo>
                  <a:lnTo>
                    <a:pt x="18694" y="674442"/>
                  </a:lnTo>
                  <a:cubicBezTo>
                    <a:pt x="8724" y="674442"/>
                    <a:pt x="0" y="666031"/>
                    <a:pt x="0" y="656418"/>
                  </a:cubicBezTo>
                  <a:cubicBezTo>
                    <a:pt x="0" y="645604"/>
                    <a:pt x="8724" y="637193"/>
                    <a:pt x="18694" y="637193"/>
                  </a:cubicBezTo>
                  <a:close/>
                  <a:moveTo>
                    <a:pt x="18694" y="318597"/>
                  </a:moveTo>
                  <a:lnTo>
                    <a:pt x="1974034" y="318597"/>
                  </a:lnTo>
                  <a:cubicBezTo>
                    <a:pt x="1985250" y="318597"/>
                    <a:pt x="1992728" y="327008"/>
                    <a:pt x="1992728" y="337822"/>
                  </a:cubicBezTo>
                  <a:cubicBezTo>
                    <a:pt x="1992728" y="347435"/>
                    <a:pt x="1985250" y="355846"/>
                    <a:pt x="1974034" y="355846"/>
                  </a:cubicBezTo>
                  <a:lnTo>
                    <a:pt x="18694" y="355846"/>
                  </a:lnTo>
                  <a:cubicBezTo>
                    <a:pt x="8724" y="355846"/>
                    <a:pt x="0" y="347435"/>
                    <a:pt x="0" y="337822"/>
                  </a:cubicBezTo>
                  <a:cubicBezTo>
                    <a:pt x="0" y="327008"/>
                    <a:pt x="8724" y="318597"/>
                    <a:pt x="18694" y="318597"/>
                  </a:cubicBezTo>
                  <a:close/>
                  <a:moveTo>
                    <a:pt x="18694" y="0"/>
                  </a:moveTo>
                  <a:lnTo>
                    <a:pt x="1974034" y="0"/>
                  </a:lnTo>
                  <a:cubicBezTo>
                    <a:pt x="1985250" y="0"/>
                    <a:pt x="1992728" y="7442"/>
                    <a:pt x="1992728" y="18605"/>
                  </a:cubicBezTo>
                  <a:cubicBezTo>
                    <a:pt x="1992728" y="29768"/>
                    <a:pt x="1985250" y="37210"/>
                    <a:pt x="1974034" y="37210"/>
                  </a:cubicBezTo>
                  <a:lnTo>
                    <a:pt x="18694" y="37210"/>
                  </a:lnTo>
                  <a:cubicBezTo>
                    <a:pt x="8724" y="37210"/>
                    <a:pt x="0" y="29768"/>
                    <a:pt x="0" y="18605"/>
                  </a:cubicBezTo>
                  <a:cubicBezTo>
                    <a:pt x="0" y="7442"/>
                    <a:pt x="8724" y="0"/>
                    <a:pt x="18694" y="0"/>
                  </a:cubicBezTo>
                  <a:close/>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0" name="Freeform 61">
              <a:extLst>
                <a:ext uri="{FF2B5EF4-FFF2-40B4-BE49-F238E27FC236}">
                  <a16:creationId xmlns:a16="http://schemas.microsoft.com/office/drawing/2014/main" id="{7EA29A4F-3B59-6364-FF7C-4219EF54F3D6}"/>
                </a:ext>
              </a:extLst>
            </p:cNvPr>
            <p:cNvSpPr>
              <a:spLocks noChangeArrowheads="1"/>
            </p:cNvSpPr>
            <p:nvPr/>
          </p:nvSpPr>
          <p:spPr bwMode="auto">
            <a:xfrm>
              <a:off x="9777378" y="7473225"/>
              <a:ext cx="1060156" cy="977762"/>
            </a:xfrm>
            <a:custGeom>
              <a:avLst/>
              <a:gdLst>
                <a:gd name="T0" fmla="*/ 0 w 853"/>
                <a:gd name="T1" fmla="*/ 786 h 787"/>
                <a:gd name="T2" fmla="*/ 852 w 853"/>
                <a:gd name="T3" fmla="*/ 786 h 787"/>
                <a:gd name="T4" fmla="*/ 852 w 853"/>
                <a:gd name="T5" fmla="*/ 0 h 787"/>
                <a:gd name="T6" fmla="*/ 0 w 853"/>
                <a:gd name="T7" fmla="*/ 0 h 787"/>
                <a:gd name="T8" fmla="*/ 0 w 853"/>
                <a:gd name="T9" fmla="*/ 786 h 787"/>
              </a:gdLst>
              <a:ahLst/>
              <a:cxnLst>
                <a:cxn ang="0">
                  <a:pos x="T0" y="T1"/>
                </a:cxn>
                <a:cxn ang="0">
                  <a:pos x="T2" y="T3"/>
                </a:cxn>
                <a:cxn ang="0">
                  <a:pos x="T4" y="T5"/>
                </a:cxn>
                <a:cxn ang="0">
                  <a:pos x="T6" y="T7"/>
                </a:cxn>
                <a:cxn ang="0">
                  <a:pos x="T8" y="T9"/>
                </a:cxn>
              </a:cxnLst>
              <a:rect l="0" t="0" r="r" b="b"/>
              <a:pathLst>
                <a:path w="853" h="787">
                  <a:moveTo>
                    <a:pt x="0" y="786"/>
                  </a:moveTo>
                  <a:lnTo>
                    <a:pt x="852" y="786"/>
                  </a:lnTo>
                  <a:lnTo>
                    <a:pt x="852" y="0"/>
                  </a:lnTo>
                  <a:lnTo>
                    <a:pt x="0" y="0"/>
                  </a:lnTo>
                  <a:lnTo>
                    <a:pt x="0" y="786"/>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1" name="Freeform 62">
              <a:extLst>
                <a:ext uri="{FF2B5EF4-FFF2-40B4-BE49-F238E27FC236}">
                  <a16:creationId xmlns:a16="http://schemas.microsoft.com/office/drawing/2014/main" id="{E5652691-11B5-8E83-21A4-3DF6593169DF}"/>
                </a:ext>
              </a:extLst>
            </p:cNvPr>
            <p:cNvSpPr>
              <a:spLocks noChangeArrowheads="1"/>
            </p:cNvSpPr>
            <p:nvPr/>
          </p:nvSpPr>
          <p:spPr bwMode="auto">
            <a:xfrm>
              <a:off x="9777378" y="7363361"/>
              <a:ext cx="1060156" cy="109861"/>
            </a:xfrm>
            <a:custGeom>
              <a:avLst/>
              <a:gdLst>
                <a:gd name="T0" fmla="*/ 852 w 853"/>
                <a:gd name="T1" fmla="*/ 0 h 90"/>
                <a:gd name="T2" fmla="*/ 0 w 853"/>
                <a:gd name="T3" fmla="*/ 0 h 90"/>
                <a:gd name="T4" fmla="*/ 0 w 853"/>
                <a:gd name="T5" fmla="*/ 89 h 90"/>
                <a:gd name="T6" fmla="*/ 852 w 853"/>
                <a:gd name="T7" fmla="*/ 89 h 90"/>
                <a:gd name="T8" fmla="*/ 852 w 853"/>
                <a:gd name="T9" fmla="*/ 0 h 90"/>
              </a:gdLst>
              <a:ahLst/>
              <a:cxnLst>
                <a:cxn ang="0">
                  <a:pos x="T0" y="T1"/>
                </a:cxn>
                <a:cxn ang="0">
                  <a:pos x="T2" y="T3"/>
                </a:cxn>
                <a:cxn ang="0">
                  <a:pos x="T4" y="T5"/>
                </a:cxn>
                <a:cxn ang="0">
                  <a:pos x="T6" y="T7"/>
                </a:cxn>
                <a:cxn ang="0">
                  <a:pos x="T8" y="T9"/>
                </a:cxn>
              </a:cxnLst>
              <a:rect l="0" t="0" r="r" b="b"/>
              <a:pathLst>
                <a:path w="853" h="90">
                  <a:moveTo>
                    <a:pt x="852" y="0"/>
                  </a:moveTo>
                  <a:lnTo>
                    <a:pt x="0" y="0"/>
                  </a:lnTo>
                  <a:lnTo>
                    <a:pt x="0" y="89"/>
                  </a:lnTo>
                  <a:lnTo>
                    <a:pt x="852" y="89"/>
                  </a:lnTo>
                  <a:lnTo>
                    <a:pt x="852"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2" name="Freeform 48">
              <a:extLst>
                <a:ext uri="{FF2B5EF4-FFF2-40B4-BE49-F238E27FC236}">
                  <a16:creationId xmlns:a16="http://schemas.microsoft.com/office/drawing/2014/main" id="{9AA851D5-609A-64C8-A1BF-E9F4A28E389D}"/>
                </a:ext>
              </a:extLst>
            </p:cNvPr>
            <p:cNvSpPr>
              <a:spLocks noChangeArrowheads="1"/>
            </p:cNvSpPr>
            <p:nvPr/>
          </p:nvSpPr>
          <p:spPr bwMode="auto">
            <a:xfrm>
              <a:off x="9953152" y="7627026"/>
              <a:ext cx="696372" cy="218582"/>
            </a:xfrm>
            <a:custGeom>
              <a:avLst/>
              <a:gdLst>
                <a:gd name="connsiteX0" fmla="*/ 141277 w 696372"/>
                <a:gd name="connsiteY0" fmla="*/ 192262 h 218582"/>
                <a:gd name="connsiteX1" fmla="*/ 550843 w 696372"/>
                <a:gd name="connsiteY1" fmla="*/ 192262 h 218582"/>
                <a:gd name="connsiteX2" fmla="*/ 564537 w 696372"/>
                <a:gd name="connsiteY2" fmla="*/ 204850 h 218582"/>
                <a:gd name="connsiteX3" fmla="*/ 550843 w 696372"/>
                <a:gd name="connsiteY3" fmla="*/ 218582 h 218582"/>
                <a:gd name="connsiteX4" fmla="*/ 141277 w 696372"/>
                <a:gd name="connsiteY4" fmla="*/ 218582 h 218582"/>
                <a:gd name="connsiteX5" fmla="*/ 126338 w 696372"/>
                <a:gd name="connsiteY5" fmla="*/ 204850 h 218582"/>
                <a:gd name="connsiteX6" fmla="*/ 141277 w 696372"/>
                <a:gd name="connsiteY6" fmla="*/ 192262 h 218582"/>
                <a:gd name="connsiteX7" fmla="*/ 14922 w 696372"/>
                <a:gd name="connsiteY7" fmla="*/ 98875 h 218582"/>
                <a:gd name="connsiteX8" fmla="*/ 682693 w 696372"/>
                <a:gd name="connsiteY8" fmla="*/ 98875 h 218582"/>
                <a:gd name="connsiteX9" fmla="*/ 696372 w 696372"/>
                <a:gd name="connsiteY9" fmla="*/ 111464 h 218582"/>
                <a:gd name="connsiteX10" fmla="*/ 682693 w 696372"/>
                <a:gd name="connsiteY10" fmla="*/ 125198 h 218582"/>
                <a:gd name="connsiteX11" fmla="*/ 14922 w 696372"/>
                <a:gd name="connsiteY11" fmla="*/ 125198 h 218582"/>
                <a:gd name="connsiteX12" fmla="*/ 0 w 696372"/>
                <a:gd name="connsiteY12" fmla="*/ 111464 h 218582"/>
                <a:gd name="connsiteX13" fmla="*/ 14922 w 696372"/>
                <a:gd name="connsiteY13" fmla="*/ 98875 h 218582"/>
                <a:gd name="connsiteX14" fmla="*/ 14922 w 696372"/>
                <a:gd name="connsiteY14" fmla="*/ 0 h 218582"/>
                <a:gd name="connsiteX15" fmla="*/ 682693 w 696372"/>
                <a:gd name="connsiteY15" fmla="*/ 0 h 218582"/>
                <a:gd name="connsiteX16" fmla="*/ 696372 w 696372"/>
                <a:gd name="connsiteY16" fmla="*/ 13137 h 218582"/>
                <a:gd name="connsiteX17" fmla="*/ 682693 w 696372"/>
                <a:gd name="connsiteY17" fmla="*/ 26273 h 218582"/>
                <a:gd name="connsiteX18" fmla="*/ 14922 w 696372"/>
                <a:gd name="connsiteY18" fmla="*/ 26273 h 218582"/>
                <a:gd name="connsiteX19" fmla="*/ 0 w 696372"/>
                <a:gd name="connsiteY19" fmla="*/ 13137 h 218582"/>
                <a:gd name="connsiteX20" fmla="*/ 14922 w 696372"/>
                <a:gd name="connsiteY20" fmla="*/ 0 h 21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372" h="218582">
                  <a:moveTo>
                    <a:pt x="141277" y="192262"/>
                  </a:moveTo>
                  <a:lnTo>
                    <a:pt x="550843" y="192262"/>
                  </a:lnTo>
                  <a:cubicBezTo>
                    <a:pt x="559558" y="192262"/>
                    <a:pt x="564537" y="197984"/>
                    <a:pt x="564537" y="204850"/>
                  </a:cubicBezTo>
                  <a:cubicBezTo>
                    <a:pt x="564537" y="211716"/>
                    <a:pt x="559558" y="218582"/>
                    <a:pt x="550843" y="218582"/>
                  </a:cubicBezTo>
                  <a:lnTo>
                    <a:pt x="141277" y="218582"/>
                  </a:lnTo>
                  <a:cubicBezTo>
                    <a:pt x="132562" y="218582"/>
                    <a:pt x="126338" y="211716"/>
                    <a:pt x="126338" y="204850"/>
                  </a:cubicBezTo>
                  <a:cubicBezTo>
                    <a:pt x="126338" y="197984"/>
                    <a:pt x="132562" y="192262"/>
                    <a:pt x="141277" y="192262"/>
                  </a:cubicBezTo>
                  <a:close/>
                  <a:moveTo>
                    <a:pt x="14922" y="98875"/>
                  </a:moveTo>
                  <a:lnTo>
                    <a:pt x="682693" y="98875"/>
                  </a:lnTo>
                  <a:cubicBezTo>
                    <a:pt x="690154" y="98875"/>
                    <a:pt x="696372" y="104598"/>
                    <a:pt x="696372" y="111464"/>
                  </a:cubicBezTo>
                  <a:cubicBezTo>
                    <a:pt x="696372" y="118331"/>
                    <a:pt x="690154" y="125198"/>
                    <a:pt x="682693" y="125198"/>
                  </a:cubicBezTo>
                  <a:lnTo>
                    <a:pt x="14922" y="125198"/>
                  </a:lnTo>
                  <a:cubicBezTo>
                    <a:pt x="6218" y="125198"/>
                    <a:pt x="0" y="118331"/>
                    <a:pt x="0" y="111464"/>
                  </a:cubicBezTo>
                  <a:cubicBezTo>
                    <a:pt x="0" y="104598"/>
                    <a:pt x="6218" y="98875"/>
                    <a:pt x="14922" y="98875"/>
                  </a:cubicBezTo>
                  <a:close/>
                  <a:moveTo>
                    <a:pt x="14922" y="0"/>
                  </a:moveTo>
                  <a:lnTo>
                    <a:pt x="682693" y="0"/>
                  </a:lnTo>
                  <a:cubicBezTo>
                    <a:pt x="690154" y="0"/>
                    <a:pt x="696372" y="5971"/>
                    <a:pt x="696372" y="13137"/>
                  </a:cubicBezTo>
                  <a:cubicBezTo>
                    <a:pt x="696372" y="20302"/>
                    <a:pt x="690154" y="26273"/>
                    <a:pt x="682693" y="26273"/>
                  </a:cubicBezTo>
                  <a:lnTo>
                    <a:pt x="14922" y="26273"/>
                  </a:lnTo>
                  <a:cubicBezTo>
                    <a:pt x="6218" y="26273"/>
                    <a:pt x="0" y="20302"/>
                    <a:pt x="0" y="13137"/>
                  </a:cubicBezTo>
                  <a:cubicBezTo>
                    <a:pt x="0" y="5971"/>
                    <a:pt x="6218" y="0"/>
                    <a:pt x="14922" y="0"/>
                  </a:cubicBezTo>
                  <a:close/>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3" name="Freeform 66">
              <a:extLst>
                <a:ext uri="{FF2B5EF4-FFF2-40B4-BE49-F238E27FC236}">
                  <a16:creationId xmlns:a16="http://schemas.microsoft.com/office/drawing/2014/main" id="{EC79BB99-4D1C-3D55-E5C9-8524D114319E}"/>
                </a:ext>
              </a:extLst>
            </p:cNvPr>
            <p:cNvSpPr>
              <a:spLocks noChangeArrowheads="1"/>
            </p:cNvSpPr>
            <p:nvPr/>
          </p:nvSpPr>
          <p:spPr bwMode="auto">
            <a:xfrm>
              <a:off x="10030055" y="8039011"/>
              <a:ext cx="565782" cy="186764"/>
            </a:xfrm>
            <a:custGeom>
              <a:avLst/>
              <a:gdLst>
                <a:gd name="T0" fmla="*/ 454 w 455"/>
                <a:gd name="T1" fmla="*/ 151 h 152"/>
                <a:gd name="T2" fmla="*/ 0 w 455"/>
                <a:gd name="T3" fmla="*/ 151 h 152"/>
                <a:gd name="T4" fmla="*/ 0 w 455"/>
                <a:gd name="T5" fmla="*/ 0 h 152"/>
                <a:gd name="T6" fmla="*/ 454 w 455"/>
                <a:gd name="T7" fmla="*/ 0 h 152"/>
                <a:gd name="T8" fmla="*/ 454 w 455"/>
                <a:gd name="T9" fmla="*/ 151 h 152"/>
              </a:gdLst>
              <a:ahLst/>
              <a:cxnLst>
                <a:cxn ang="0">
                  <a:pos x="T0" y="T1"/>
                </a:cxn>
                <a:cxn ang="0">
                  <a:pos x="T2" y="T3"/>
                </a:cxn>
                <a:cxn ang="0">
                  <a:pos x="T4" y="T5"/>
                </a:cxn>
                <a:cxn ang="0">
                  <a:pos x="T6" y="T7"/>
                </a:cxn>
                <a:cxn ang="0">
                  <a:pos x="T8" y="T9"/>
                </a:cxn>
              </a:cxnLst>
              <a:rect l="0" t="0" r="r" b="b"/>
              <a:pathLst>
                <a:path w="455" h="152">
                  <a:moveTo>
                    <a:pt x="454" y="151"/>
                  </a:moveTo>
                  <a:lnTo>
                    <a:pt x="0" y="151"/>
                  </a:lnTo>
                  <a:lnTo>
                    <a:pt x="0" y="0"/>
                  </a:lnTo>
                  <a:lnTo>
                    <a:pt x="454" y="0"/>
                  </a:lnTo>
                  <a:lnTo>
                    <a:pt x="454" y="151"/>
                  </a:ln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4" name="Freeform 50">
              <a:extLst>
                <a:ext uri="{FF2B5EF4-FFF2-40B4-BE49-F238E27FC236}">
                  <a16:creationId xmlns:a16="http://schemas.microsoft.com/office/drawing/2014/main" id="{C17A37E7-8DE9-6998-E14C-1A7F0E269DE6}"/>
                </a:ext>
              </a:extLst>
            </p:cNvPr>
            <p:cNvSpPr>
              <a:spLocks noChangeArrowheads="1"/>
            </p:cNvSpPr>
            <p:nvPr/>
          </p:nvSpPr>
          <p:spPr bwMode="auto">
            <a:xfrm>
              <a:off x="10233299" y="8093938"/>
              <a:ext cx="141625" cy="86634"/>
            </a:xfrm>
            <a:custGeom>
              <a:avLst/>
              <a:gdLst>
                <a:gd name="connsiteX0" fmla="*/ 41199 w 141625"/>
                <a:gd name="connsiteY0" fmla="*/ 13811 h 86634"/>
                <a:gd name="connsiteX1" fmla="*/ 24462 w 141625"/>
                <a:gd name="connsiteY1" fmla="*/ 21345 h 86634"/>
                <a:gd name="connsiteX2" fmla="*/ 18024 w 141625"/>
                <a:gd name="connsiteY2" fmla="*/ 42689 h 86634"/>
                <a:gd name="connsiteX3" fmla="*/ 24462 w 141625"/>
                <a:gd name="connsiteY3" fmla="*/ 64034 h 86634"/>
                <a:gd name="connsiteX4" fmla="*/ 41199 w 141625"/>
                <a:gd name="connsiteY4" fmla="*/ 72823 h 86634"/>
                <a:gd name="connsiteX5" fmla="*/ 56648 w 141625"/>
                <a:gd name="connsiteY5" fmla="*/ 64034 h 86634"/>
                <a:gd name="connsiteX6" fmla="*/ 63085 w 141625"/>
                <a:gd name="connsiteY6" fmla="*/ 42689 h 86634"/>
                <a:gd name="connsiteX7" fmla="*/ 56648 w 141625"/>
                <a:gd name="connsiteY7" fmla="*/ 21345 h 86634"/>
                <a:gd name="connsiteX8" fmla="*/ 41199 w 141625"/>
                <a:gd name="connsiteY8" fmla="*/ 13811 h 86634"/>
                <a:gd name="connsiteX9" fmla="*/ 87889 w 141625"/>
                <a:gd name="connsiteY9" fmla="*/ 0 h 86634"/>
                <a:gd name="connsiteX10" fmla="*/ 103413 w 141625"/>
                <a:gd name="connsiteY10" fmla="*/ 0 h 86634"/>
                <a:gd name="connsiteX11" fmla="*/ 103413 w 141625"/>
                <a:gd name="connsiteY11" fmla="*/ 44272 h 86634"/>
                <a:gd name="connsiteX12" fmla="*/ 122519 w 141625"/>
                <a:gd name="connsiteY12" fmla="*/ 22136 h 86634"/>
                <a:gd name="connsiteX13" fmla="*/ 141625 w 141625"/>
                <a:gd name="connsiteY13" fmla="*/ 22136 h 86634"/>
                <a:gd name="connsiteX14" fmla="*/ 121325 w 141625"/>
                <a:gd name="connsiteY14" fmla="*/ 44272 h 86634"/>
                <a:gd name="connsiteX15" fmla="*/ 141625 w 141625"/>
                <a:gd name="connsiteY15" fmla="*/ 81164 h 86634"/>
                <a:gd name="connsiteX16" fmla="*/ 123713 w 141625"/>
                <a:gd name="connsiteY16" fmla="*/ 81164 h 86634"/>
                <a:gd name="connsiteX17" fmla="*/ 109383 w 141625"/>
                <a:gd name="connsiteY17" fmla="*/ 56569 h 86634"/>
                <a:gd name="connsiteX18" fmla="*/ 103413 w 141625"/>
                <a:gd name="connsiteY18" fmla="*/ 62718 h 86634"/>
                <a:gd name="connsiteX19" fmla="*/ 103413 w 141625"/>
                <a:gd name="connsiteY19" fmla="*/ 81164 h 86634"/>
                <a:gd name="connsiteX20" fmla="*/ 87889 w 141625"/>
                <a:gd name="connsiteY20" fmla="*/ 81164 h 86634"/>
                <a:gd name="connsiteX21" fmla="*/ 41199 w 141625"/>
                <a:gd name="connsiteY21" fmla="*/ 0 h 86634"/>
                <a:gd name="connsiteX22" fmla="*/ 68235 w 141625"/>
                <a:gd name="connsiteY22" fmla="*/ 8789 h 86634"/>
                <a:gd name="connsiteX23" fmla="*/ 81110 w 141625"/>
                <a:gd name="connsiteY23" fmla="*/ 42689 h 86634"/>
                <a:gd name="connsiteX24" fmla="*/ 68235 w 141625"/>
                <a:gd name="connsiteY24" fmla="*/ 76589 h 86634"/>
                <a:gd name="connsiteX25" fmla="*/ 41199 w 141625"/>
                <a:gd name="connsiteY25" fmla="*/ 86634 h 86634"/>
                <a:gd name="connsiteX26" fmla="*/ 12875 w 141625"/>
                <a:gd name="connsiteY26" fmla="*/ 76589 h 86634"/>
                <a:gd name="connsiteX27" fmla="*/ 0 w 141625"/>
                <a:gd name="connsiteY27" fmla="*/ 42689 h 86634"/>
                <a:gd name="connsiteX28" fmla="*/ 12875 w 141625"/>
                <a:gd name="connsiteY28" fmla="*/ 8789 h 86634"/>
                <a:gd name="connsiteX29" fmla="*/ 41199 w 141625"/>
                <a:gd name="connsiteY29" fmla="*/ 0 h 8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1625" h="86634">
                  <a:moveTo>
                    <a:pt x="41199" y="13811"/>
                  </a:moveTo>
                  <a:cubicBezTo>
                    <a:pt x="33474" y="13811"/>
                    <a:pt x="28324" y="16322"/>
                    <a:pt x="24462" y="21345"/>
                  </a:cubicBezTo>
                  <a:cubicBezTo>
                    <a:pt x="19312" y="26367"/>
                    <a:pt x="18024" y="33900"/>
                    <a:pt x="18024" y="42689"/>
                  </a:cubicBezTo>
                  <a:cubicBezTo>
                    <a:pt x="18024" y="52734"/>
                    <a:pt x="19312" y="59011"/>
                    <a:pt x="24462" y="64034"/>
                  </a:cubicBezTo>
                  <a:cubicBezTo>
                    <a:pt x="28324" y="69056"/>
                    <a:pt x="33474" y="72823"/>
                    <a:pt x="41199" y="72823"/>
                  </a:cubicBezTo>
                  <a:cubicBezTo>
                    <a:pt x="47636" y="72823"/>
                    <a:pt x="52786" y="69056"/>
                    <a:pt x="56648" y="64034"/>
                  </a:cubicBezTo>
                  <a:cubicBezTo>
                    <a:pt x="61798" y="59011"/>
                    <a:pt x="63085" y="52734"/>
                    <a:pt x="63085" y="42689"/>
                  </a:cubicBezTo>
                  <a:cubicBezTo>
                    <a:pt x="63085" y="33900"/>
                    <a:pt x="61798" y="26367"/>
                    <a:pt x="56648" y="21345"/>
                  </a:cubicBezTo>
                  <a:cubicBezTo>
                    <a:pt x="52786" y="16322"/>
                    <a:pt x="47636" y="13811"/>
                    <a:pt x="41199" y="13811"/>
                  </a:cubicBezTo>
                  <a:close/>
                  <a:moveTo>
                    <a:pt x="87889" y="0"/>
                  </a:moveTo>
                  <a:lnTo>
                    <a:pt x="103413" y="0"/>
                  </a:lnTo>
                  <a:lnTo>
                    <a:pt x="103413" y="44272"/>
                  </a:lnTo>
                  <a:lnTo>
                    <a:pt x="122519" y="22136"/>
                  </a:lnTo>
                  <a:lnTo>
                    <a:pt x="141625" y="22136"/>
                  </a:lnTo>
                  <a:lnTo>
                    <a:pt x="121325" y="44272"/>
                  </a:lnTo>
                  <a:lnTo>
                    <a:pt x="141625" y="81164"/>
                  </a:lnTo>
                  <a:lnTo>
                    <a:pt x="123713" y="81164"/>
                  </a:lnTo>
                  <a:lnTo>
                    <a:pt x="109383" y="56569"/>
                  </a:lnTo>
                  <a:lnTo>
                    <a:pt x="103413" y="62718"/>
                  </a:lnTo>
                  <a:lnTo>
                    <a:pt x="103413" y="81164"/>
                  </a:lnTo>
                  <a:lnTo>
                    <a:pt x="87889" y="81164"/>
                  </a:lnTo>
                  <a:close/>
                  <a:moveTo>
                    <a:pt x="41199" y="0"/>
                  </a:moveTo>
                  <a:cubicBezTo>
                    <a:pt x="52786" y="0"/>
                    <a:pt x="61798" y="2511"/>
                    <a:pt x="68235" y="8789"/>
                  </a:cubicBezTo>
                  <a:cubicBezTo>
                    <a:pt x="77247" y="16322"/>
                    <a:pt x="81110" y="27623"/>
                    <a:pt x="81110" y="42689"/>
                  </a:cubicBezTo>
                  <a:cubicBezTo>
                    <a:pt x="81110" y="57756"/>
                    <a:pt x="77247" y="69056"/>
                    <a:pt x="68235" y="76589"/>
                  </a:cubicBezTo>
                  <a:cubicBezTo>
                    <a:pt x="61798" y="82867"/>
                    <a:pt x="52786" y="86634"/>
                    <a:pt x="41199" y="86634"/>
                  </a:cubicBezTo>
                  <a:cubicBezTo>
                    <a:pt x="28324" y="86634"/>
                    <a:pt x="19312" y="82867"/>
                    <a:pt x="12875" y="76589"/>
                  </a:cubicBezTo>
                  <a:cubicBezTo>
                    <a:pt x="3862" y="69056"/>
                    <a:pt x="0" y="57756"/>
                    <a:pt x="0" y="42689"/>
                  </a:cubicBezTo>
                  <a:cubicBezTo>
                    <a:pt x="0" y="27623"/>
                    <a:pt x="3862" y="16322"/>
                    <a:pt x="12875" y="8789"/>
                  </a:cubicBezTo>
                  <a:cubicBezTo>
                    <a:pt x="19312" y="2511"/>
                    <a:pt x="28324" y="0"/>
                    <a:pt x="41199" y="0"/>
                  </a:cubicBezTo>
                  <a:close/>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5" name="Freeform 69">
              <a:extLst>
                <a:ext uri="{FF2B5EF4-FFF2-40B4-BE49-F238E27FC236}">
                  <a16:creationId xmlns:a16="http://schemas.microsoft.com/office/drawing/2014/main" id="{F597B72B-3144-18FF-C064-4AA2521F3ECA}"/>
                </a:ext>
              </a:extLst>
            </p:cNvPr>
            <p:cNvSpPr>
              <a:spLocks noChangeArrowheads="1"/>
            </p:cNvSpPr>
            <p:nvPr/>
          </p:nvSpPr>
          <p:spPr bwMode="auto">
            <a:xfrm>
              <a:off x="6926485" y="8412534"/>
              <a:ext cx="3131037" cy="3927526"/>
            </a:xfrm>
            <a:custGeom>
              <a:avLst/>
              <a:gdLst>
                <a:gd name="T0" fmla="*/ 2513 w 2514"/>
                <a:gd name="T1" fmla="*/ 2124 h 3152"/>
                <a:gd name="T2" fmla="*/ 2513 w 2514"/>
                <a:gd name="T3" fmla="*/ 2124 h 3152"/>
                <a:gd name="T4" fmla="*/ 1205 w 2514"/>
                <a:gd name="T5" fmla="*/ 3143 h 3152"/>
                <a:gd name="T6" fmla="*/ 1205 w 2514"/>
                <a:gd name="T7" fmla="*/ 3143 h 3152"/>
                <a:gd name="T8" fmla="*/ 0 w 2514"/>
                <a:gd name="T9" fmla="*/ 2124 h 3152"/>
                <a:gd name="T10" fmla="*/ 0 w 2514"/>
                <a:gd name="T11" fmla="*/ 432 h 3152"/>
                <a:gd name="T12" fmla="*/ 1274 w 2514"/>
                <a:gd name="T13" fmla="*/ 0 h 3152"/>
                <a:gd name="T14" fmla="*/ 2513 w 2514"/>
                <a:gd name="T15" fmla="*/ 432 h 3152"/>
                <a:gd name="T16" fmla="*/ 2513 w 2514"/>
                <a:gd name="T17" fmla="*/ 2124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4" h="3152">
                  <a:moveTo>
                    <a:pt x="2513" y="2124"/>
                  </a:moveTo>
                  <a:lnTo>
                    <a:pt x="2513" y="2124"/>
                  </a:lnTo>
                  <a:cubicBezTo>
                    <a:pt x="2513" y="2124"/>
                    <a:pt x="2128" y="3151"/>
                    <a:pt x="1205" y="3143"/>
                  </a:cubicBezTo>
                  <a:lnTo>
                    <a:pt x="1205" y="3143"/>
                  </a:lnTo>
                  <a:cubicBezTo>
                    <a:pt x="332" y="3137"/>
                    <a:pt x="0" y="2124"/>
                    <a:pt x="0" y="2124"/>
                  </a:cubicBezTo>
                  <a:lnTo>
                    <a:pt x="0" y="432"/>
                  </a:lnTo>
                  <a:lnTo>
                    <a:pt x="1274" y="0"/>
                  </a:lnTo>
                  <a:lnTo>
                    <a:pt x="2513" y="432"/>
                  </a:lnTo>
                  <a:lnTo>
                    <a:pt x="2513" y="2124"/>
                  </a:lnTo>
                </a:path>
              </a:pathLst>
            </a:custGeom>
            <a:solidFill>
              <a:srgbClr val="2A98D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6" name="Freeform 70">
              <a:extLst>
                <a:ext uri="{FF2B5EF4-FFF2-40B4-BE49-F238E27FC236}">
                  <a16:creationId xmlns:a16="http://schemas.microsoft.com/office/drawing/2014/main" id="{1BC1AAD1-74D6-66AE-C835-7EC14AFF5F7A}"/>
                </a:ext>
              </a:extLst>
            </p:cNvPr>
            <p:cNvSpPr>
              <a:spLocks noChangeArrowheads="1"/>
            </p:cNvSpPr>
            <p:nvPr/>
          </p:nvSpPr>
          <p:spPr bwMode="auto">
            <a:xfrm>
              <a:off x="6926485" y="8412538"/>
              <a:ext cx="3131037" cy="1175512"/>
            </a:xfrm>
            <a:custGeom>
              <a:avLst/>
              <a:gdLst>
                <a:gd name="T0" fmla="*/ 1274 w 2514"/>
                <a:gd name="T1" fmla="*/ 0 h 942"/>
                <a:gd name="T2" fmla="*/ 0 w 2514"/>
                <a:gd name="T3" fmla="*/ 432 h 942"/>
                <a:gd name="T4" fmla="*/ 0 w 2514"/>
                <a:gd name="T5" fmla="*/ 941 h 942"/>
                <a:gd name="T6" fmla="*/ 1274 w 2514"/>
                <a:gd name="T7" fmla="*/ 509 h 942"/>
                <a:gd name="T8" fmla="*/ 2513 w 2514"/>
                <a:gd name="T9" fmla="*/ 941 h 942"/>
                <a:gd name="T10" fmla="*/ 2513 w 2514"/>
                <a:gd name="T11" fmla="*/ 432 h 942"/>
                <a:gd name="T12" fmla="*/ 1274 w 2514"/>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2514" h="942">
                  <a:moveTo>
                    <a:pt x="1274" y="0"/>
                  </a:moveTo>
                  <a:lnTo>
                    <a:pt x="0" y="432"/>
                  </a:lnTo>
                  <a:lnTo>
                    <a:pt x="0" y="941"/>
                  </a:lnTo>
                  <a:lnTo>
                    <a:pt x="1274" y="509"/>
                  </a:lnTo>
                  <a:lnTo>
                    <a:pt x="2513" y="941"/>
                  </a:lnTo>
                  <a:lnTo>
                    <a:pt x="2513" y="432"/>
                  </a:lnTo>
                  <a:lnTo>
                    <a:pt x="1274" y="0"/>
                  </a:lnTo>
                </a:path>
              </a:pathLst>
            </a:custGeom>
            <a:solidFill>
              <a:srgbClr val="1B86C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7" name="Freeform 71">
              <a:extLst>
                <a:ext uri="{FF2B5EF4-FFF2-40B4-BE49-F238E27FC236}">
                  <a16:creationId xmlns:a16="http://schemas.microsoft.com/office/drawing/2014/main" id="{B92C7937-B883-AFE3-0D75-27410DAC18F3}"/>
                </a:ext>
              </a:extLst>
            </p:cNvPr>
            <p:cNvSpPr>
              <a:spLocks noChangeArrowheads="1"/>
            </p:cNvSpPr>
            <p:nvPr/>
          </p:nvSpPr>
          <p:spPr bwMode="auto">
            <a:xfrm>
              <a:off x="6926485" y="8412538"/>
              <a:ext cx="3131037" cy="3916540"/>
            </a:xfrm>
            <a:custGeom>
              <a:avLst/>
              <a:gdLst>
                <a:gd name="T0" fmla="*/ 1274 w 2514"/>
                <a:gd name="T1" fmla="*/ 0 h 3144"/>
                <a:gd name="T2" fmla="*/ 0 w 2514"/>
                <a:gd name="T3" fmla="*/ 432 h 3144"/>
                <a:gd name="T4" fmla="*/ 0 w 2514"/>
                <a:gd name="T5" fmla="*/ 2124 h 3144"/>
                <a:gd name="T6" fmla="*/ 0 w 2514"/>
                <a:gd name="T7" fmla="*/ 2124 h 3144"/>
                <a:gd name="T8" fmla="*/ 1205 w 2514"/>
                <a:gd name="T9" fmla="*/ 3143 h 3144"/>
                <a:gd name="T10" fmla="*/ 1205 w 2514"/>
                <a:gd name="T11" fmla="*/ 3143 h 3144"/>
                <a:gd name="T12" fmla="*/ 1215 w 2514"/>
                <a:gd name="T13" fmla="*/ 3143 h 3144"/>
                <a:gd name="T14" fmla="*/ 1215 w 2514"/>
                <a:gd name="T15" fmla="*/ 3143 h 3144"/>
                <a:gd name="T16" fmla="*/ 2513 w 2514"/>
                <a:gd name="T17" fmla="*/ 2124 h 3144"/>
                <a:gd name="T18" fmla="*/ 2513 w 2514"/>
                <a:gd name="T19" fmla="*/ 432 h 3144"/>
                <a:gd name="T20" fmla="*/ 1274 w 2514"/>
                <a:gd name="T21" fmla="*/ 0 h 3144"/>
                <a:gd name="T22" fmla="*/ 1273 w 2514"/>
                <a:gd name="T23" fmla="*/ 274 h 3144"/>
                <a:gd name="T24" fmla="*/ 2254 w 2514"/>
                <a:gd name="T25" fmla="*/ 616 h 3144"/>
                <a:gd name="T26" fmla="*/ 2254 w 2514"/>
                <a:gd name="T27" fmla="*/ 2072 h 3144"/>
                <a:gd name="T28" fmla="*/ 2254 w 2514"/>
                <a:gd name="T29" fmla="*/ 2072 h 3144"/>
                <a:gd name="T30" fmla="*/ 1999 w 2514"/>
                <a:gd name="T31" fmla="*/ 2480 h 3144"/>
                <a:gd name="T32" fmla="*/ 1999 w 2514"/>
                <a:gd name="T33" fmla="*/ 2480 h 3144"/>
                <a:gd name="T34" fmla="*/ 1215 w 2514"/>
                <a:gd name="T35" fmla="*/ 2885 h 3144"/>
                <a:gd name="T36" fmla="*/ 1215 w 2514"/>
                <a:gd name="T37" fmla="*/ 2885 h 3144"/>
                <a:gd name="T38" fmla="*/ 1207 w 2514"/>
                <a:gd name="T39" fmla="*/ 2884 h 3144"/>
                <a:gd name="T40" fmla="*/ 1207 w 2514"/>
                <a:gd name="T41" fmla="*/ 2884 h 3144"/>
                <a:gd name="T42" fmla="*/ 490 w 2514"/>
                <a:gd name="T43" fmla="*/ 2485 h 3144"/>
                <a:gd name="T44" fmla="*/ 490 w 2514"/>
                <a:gd name="T45" fmla="*/ 2485 h 3144"/>
                <a:gd name="T46" fmla="*/ 259 w 2514"/>
                <a:gd name="T47" fmla="*/ 2078 h 3144"/>
                <a:gd name="T48" fmla="*/ 259 w 2514"/>
                <a:gd name="T49" fmla="*/ 618 h 3144"/>
                <a:gd name="T50" fmla="*/ 1273 w 2514"/>
                <a:gd name="T51" fmla="*/ 274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4" h="3144">
                  <a:moveTo>
                    <a:pt x="1274" y="0"/>
                  </a:moveTo>
                  <a:lnTo>
                    <a:pt x="0" y="432"/>
                  </a:lnTo>
                  <a:lnTo>
                    <a:pt x="0" y="2124"/>
                  </a:lnTo>
                  <a:lnTo>
                    <a:pt x="0" y="2124"/>
                  </a:lnTo>
                  <a:cubicBezTo>
                    <a:pt x="0" y="2124"/>
                    <a:pt x="332" y="3137"/>
                    <a:pt x="1205" y="3143"/>
                  </a:cubicBezTo>
                  <a:lnTo>
                    <a:pt x="1205" y="3143"/>
                  </a:lnTo>
                  <a:cubicBezTo>
                    <a:pt x="1208" y="3143"/>
                    <a:pt x="1212" y="3143"/>
                    <a:pt x="1215" y="3143"/>
                  </a:cubicBezTo>
                  <a:lnTo>
                    <a:pt x="1215" y="3143"/>
                  </a:lnTo>
                  <a:cubicBezTo>
                    <a:pt x="2131" y="3143"/>
                    <a:pt x="2513" y="2124"/>
                    <a:pt x="2513" y="2124"/>
                  </a:cubicBezTo>
                  <a:lnTo>
                    <a:pt x="2513" y="432"/>
                  </a:lnTo>
                  <a:lnTo>
                    <a:pt x="1274" y="0"/>
                  </a:lnTo>
                  <a:close/>
                  <a:moveTo>
                    <a:pt x="1273" y="274"/>
                  </a:moveTo>
                  <a:lnTo>
                    <a:pt x="2254" y="616"/>
                  </a:lnTo>
                  <a:lnTo>
                    <a:pt x="2254" y="2072"/>
                  </a:lnTo>
                  <a:lnTo>
                    <a:pt x="2254" y="2072"/>
                  </a:lnTo>
                  <a:cubicBezTo>
                    <a:pt x="2221" y="2146"/>
                    <a:pt x="2137" y="2315"/>
                    <a:pt x="1999" y="2480"/>
                  </a:cubicBezTo>
                  <a:lnTo>
                    <a:pt x="1999" y="2480"/>
                  </a:lnTo>
                  <a:cubicBezTo>
                    <a:pt x="1774" y="2748"/>
                    <a:pt x="1510" y="2885"/>
                    <a:pt x="1215" y="2885"/>
                  </a:cubicBezTo>
                  <a:lnTo>
                    <a:pt x="1215" y="2885"/>
                  </a:lnTo>
                  <a:cubicBezTo>
                    <a:pt x="1212" y="2885"/>
                    <a:pt x="1209" y="2885"/>
                    <a:pt x="1207" y="2884"/>
                  </a:cubicBezTo>
                  <a:lnTo>
                    <a:pt x="1207" y="2884"/>
                  </a:lnTo>
                  <a:cubicBezTo>
                    <a:pt x="933" y="2882"/>
                    <a:pt x="692" y="2748"/>
                    <a:pt x="490" y="2485"/>
                  </a:cubicBezTo>
                  <a:lnTo>
                    <a:pt x="490" y="2485"/>
                  </a:lnTo>
                  <a:cubicBezTo>
                    <a:pt x="362" y="2319"/>
                    <a:pt x="288" y="2150"/>
                    <a:pt x="259" y="2078"/>
                  </a:cubicBezTo>
                  <a:lnTo>
                    <a:pt x="259" y="618"/>
                  </a:lnTo>
                  <a:lnTo>
                    <a:pt x="1273" y="274"/>
                  </a:lnTo>
                  <a:close/>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8" name="Freeform 72">
              <a:extLst>
                <a:ext uri="{FF2B5EF4-FFF2-40B4-BE49-F238E27FC236}">
                  <a16:creationId xmlns:a16="http://schemas.microsoft.com/office/drawing/2014/main" id="{FD77814A-3139-EA93-E321-BDEDBE13DA2B}"/>
                </a:ext>
              </a:extLst>
            </p:cNvPr>
            <p:cNvSpPr>
              <a:spLocks noChangeArrowheads="1"/>
            </p:cNvSpPr>
            <p:nvPr/>
          </p:nvSpPr>
          <p:spPr bwMode="auto">
            <a:xfrm>
              <a:off x="8640316" y="10527355"/>
              <a:ext cx="296625" cy="285638"/>
            </a:xfrm>
            <a:custGeom>
              <a:avLst/>
              <a:gdLst>
                <a:gd name="T0" fmla="*/ 238 w 239"/>
                <a:gd name="T1" fmla="*/ 107 h 231"/>
                <a:gd name="T2" fmla="*/ 85 w 239"/>
                <a:gd name="T3" fmla="*/ 230 h 231"/>
                <a:gd name="T4" fmla="*/ 0 w 239"/>
                <a:gd name="T5" fmla="*/ 123 h 231"/>
                <a:gd name="T6" fmla="*/ 152 w 239"/>
                <a:gd name="T7" fmla="*/ 0 h 231"/>
                <a:gd name="T8" fmla="*/ 238 w 239"/>
                <a:gd name="T9" fmla="*/ 107 h 231"/>
              </a:gdLst>
              <a:ahLst/>
              <a:cxnLst>
                <a:cxn ang="0">
                  <a:pos x="T0" y="T1"/>
                </a:cxn>
                <a:cxn ang="0">
                  <a:pos x="T2" y="T3"/>
                </a:cxn>
                <a:cxn ang="0">
                  <a:pos x="T4" y="T5"/>
                </a:cxn>
                <a:cxn ang="0">
                  <a:pos x="T6" y="T7"/>
                </a:cxn>
                <a:cxn ang="0">
                  <a:pos x="T8" y="T9"/>
                </a:cxn>
              </a:cxnLst>
              <a:rect l="0" t="0" r="r" b="b"/>
              <a:pathLst>
                <a:path w="239" h="231">
                  <a:moveTo>
                    <a:pt x="238" y="107"/>
                  </a:moveTo>
                  <a:lnTo>
                    <a:pt x="85" y="230"/>
                  </a:lnTo>
                  <a:lnTo>
                    <a:pt x="0" y="123"/>
                  </a:lnTo>
                  <a:lnTo>
                    <a:pt x="152" y="0"/>
                  </a:lnTo>
                  <a:lnTo>
                    <a:pt x="238" y="107"/>
                  </a:lnTo>
                </a:path>
              </a:pathLst>
            </a:custGeom>
            <a:solidFill>
              <a:srgbClr val="FFC70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39" name="Freeform 73">
              <a:extLst>
                <a:ext uri="{FF2B5EF4-FFF2-40B4-BE49-F238E27FC236}">
                  <a16:creationId xmlns:a16="http://schemas.microsoft.com/office/drawing/2014/main" id="{BFB1B83F-5686-FD72-BE83-C858C2B2F295}"/>
                </a:ext>
              </a:extLst>
            </p:cNvPr>
            <p:cNvSpPr>
              <a:spLocks noChangeArrowheads="1"/>
            </p:cNvSpPr>
            <p:nvPr/>
          </p:nvSpPr>
          <p:spPr bwMode="auto">
            <a:xfrm>
              <a:off x="7964673" y="9664949"/>
              <a:ext cx="840434" cy="1005226"/>
            </a:xfrm>
            <a:custGeom>
              <a:avLst/>
              <a:gdLst>
                <a:gd name="T0" fmla="*/ 674 w 675"/>
                <a:gd name="T1" fmla="*/ 750 h 808"/>
                <a:gd name="T2" fmla="*/ 603 w 675"/>
                <a:gd name="T3" fmla="*/ 807 h 808"/>
                <a:gd name="T4" fmla="*/ 0 w 675"/>
                <a:gd name="T5" fmla="*/ 57 h 808"/>
                <a:gd name="T6" fmla="*/ 71 w 675"/>
                <a:gd name="T7" fmla="*/ 0 h 808"/>
                <a:gd name="T8" fmla="*/ 674 w 675"/>
                <a:gd name="T9" fmla="*/ 750 h 808"/>
              </a:gdLst>
              <a:ahLst/>
              <a:cxnLst>
                <a:cxn ang="0">
                  <a:pos x="T0" y="T1"/>
                </a:cxn>
                <a:cxn ang="0">
                  <a:pos x="T2" y="T3"/>
                </a:cxn>
                <a:cxn ang="0">
                  <a:pos x="T4" y="T5"/>
                </a:cxn>
                <a:cxn ang="0">
                  <a:pos x="T6" y="T7"/>
                </a:cxn>
                <a:cxn ang="0">
                  <a:pos x="T8" y="T9"/>
                </a:cxn>
              </a:cxnLst>
              <a:rect l="0" t="0" r="r" b="b"/>
              <a:pathLst>
                <a:path w="675" h="808">
                  <a:moveTo>
                    <a:pt x="674" y="750"/>
                  </a:moveTo>
                  <a:lnTo>
                    <a:pt x="603" y="807"/>
                  </a:lnTo>
                  <a:lnTo>
                    <a:pt x="0" y="57"/>
                  </a:lnTo>
                  <a:lnTo>
                    <a:pt x="71" y="0"/>
                  </a:lnTo>
                  <a:lnTo>
                    <a:pt x="674" y="750"/>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0" name="Freeform 74">
              <a:extLst>
                <a:ext uri="{FF2B5EF4-FFF2-40B4-BE49-F238E27FC236}">
                  <a16:creationId xmlns:a16="http://schemas.microsoft.com/office/drawing/2014/main" id="{B9927679-87D4-7B1F-84B8-2FD9BB51BF9E}"/>
                </a:ext>
              </a:extLst>
            </p:cNvPr>
            <p:cNvSpPr>
              <a:spLocks noChangeArrowheads="1"/>
            </p:cNvSpPr>
            <p:nvPr/>
          </p:nvSpPr>
          <p:spPr bwMode="auto">
            <a:xfrm>
              <a:off x="7788892" y="9445230"/>
              <a:ext cx="324088" cy="335074"/>
            </a:xfrm>
            <a:custGeom>
              <a:avLst/>
              <a:gdLst>
                <a:gd name="T0" fmla="*/ 60 w 258"/>
                <a:gd name="T1" fmla="*/ 0 h 271"/>
                <a:gd name="T2" fmla="*/ 0 w 258"/>
                <a:gd name="T3" fmla="*/ 48 h 271"/>
                <a:gd name="T4" fmla="*/ 96 w 258"/>
                <a:gd name="T5" fmla="*/ 270 h 271"/>
                <a:gd name="T6" fmla="*/ 257 w 258"/>
                <a:gd name="T7" fmla="*/ 141 h 271"/>
                <a:gd name="T8" fmla="*/ 60 w 258"/>
                <a:gd name="T9" fmla="*/ 0 h 271"/>
              </a:gdLst>
              <a:ahLst/>
              <a:cxnLst>
                <a:cxn ang="0">
                  <a:pos x="T0" y="T1"/>
                </a:cxn>
                <a:cxn ang="0">
                  <a:pos x="T2" y="T3"/>
                </a:cxn>
                <a:cxn ang="0">
                  <a:pos x="T4" y="T5"/>
                </a:cxn>
                <a:cxn ang="0">
                  <a:pos x="T6" y="T7"/>
                </a:cxn>
                <a:cxn ang="0">
                  <a:pos x="T8" y="T9"/>
                </a:cxn>
              </a:cxnLst>
              <a:rect l="0" t="0" r="r" b="b"/>
              <a:pathLst>
                <a:path w="258" h="271">
                  <a:moveTo>
                    <a:pt x="60" y="0"/>
                  </a:moveTo>
                  <a:lnTo>
                    <a:pt x="0" y="48"/>
                  </a:lnTo>
                  <a:lnTo>
                    <a:pt x="96" y="270"/>
                  </a:lnTo>
                  <a:lnTo>
                    <a:pt x="257" y="141"/>
                  </a:lnTo>
                  <a:lnTo>
                    <a:pt x="60"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1" name="Freeform 75">
              <a:extLst>
                <a:ext uri="{FF2B5EF4-FFF2-40B4-BE49-F238E27FC236}">
                  <a16:creationId xmlns:a16="http://schemas.microsoft.com/office/drawing/2014/main" id="{099214E3-2128-4542-E053-E8B4C919E35E}"/>
                </a:ext>
              </a:extLst>
            </p:cNvPr>
            <p:cNvSpPr>
              <a:spLocks noChangeArrowheads="1"/>
            </p:cNvSpPr>
            <p:nvPr/>
          </p:nvSpPr>
          <p:spPr bwMode="auto">
            <a:xfrm>
              <a:off x="8398622" y="10159326"/>
              <a:ext cx="258175" cy="357046"/>
            </a:xfrm>
            <a:custGeom>
              <a:avLst/>
              <a:gdLst>
                <a:gd name="T0" fmla="*/ 208 w 209"/>
                <a:gd name="T1" fmla="*/ 206 h 288"/>
                <a:gd name="T2" fmla="*/ 155 w 209"/>
                <a:gd name="T3" fmla="*/ 287 h 288"/>
                <a:gd name="T4" fmla="*/ 0 w 209"/>
                <a:gd name="T5" fmla="*/ 93 h 288"/>
                <a:gd name="T6" fmla="*/ 42 w 209"/>
                <a:gd name="T7" fmla="*/ 0 h 288"/>
                <a:gd name="T8" fmla="*/ 208 w 209"/>
                <a:gd name="T9" fmla="*/ 206 h 288"/>
              </a:gdLst>
              <a:ahLst/>
              <a:cxnLst>
                <a:cxn ang="0">
                  <a:pos x="T0" y="T1"/>
                </a:cxn>
                <a:cxn ang="0">
                  <a:pos x="T2" y="T3"/>
                </a:cxn>
                <a:cxn ang="0">
                  <a:pos x="T4" y="T5"/>
                </a:cxn>
                <a:cxn ang="0">
                  <a:pos x="T6" y="T7"/>
                </a:cxn>
                <a:cxn ang="0">
                  <a:pos x="T8" y="T9"/>
                </a:cxn>
              </a:cxnLst>
              <a:rect l="0" t="0" r="r" b="b"/>
              <a:pathLst>
                <a:path w="209" h="288">
                  <a:moveTo>
                    <a:pt x="208" y="206"/>
                  </a:moveTo>
                  <a:lnTo>
                    <a:pt x="155" y="287"/>
                  </a:lnTo>
                  <a:lnTo>
                    <a:pt x="0" y="93"/>
                  </a:lnTo>
                  <a:lnTo>
                    <a:pt x="42" y="0"/>
                  </a:lnTo>
                  <a:lnTo>
                    <a:pt x="208" y="206"/>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2" name="Freeform 58">
              <a:extLst>
                <a:ext uri="{FF2B5EF4-FFF2-40B4-BE49-F238E27FC236}">
                  <a16:creationId xmlns:a16="http://schemas.microsoft.com/office/drawing/2014/main" id="{37E5D399-1A97-FF26-F617-DAFFA0EC055F}"/>
                </a:ext>
              </a:extLst>
            </p:cNvPr>
            <p:cNvSpPr>
              <a:spLocks noChangeArrowheads="1"/>
            </p:cNvSpPr>
            <p:nvPr/>
          </p:nvSpPr>
          <p:spPr bwMode="auto">
            <a:xfrm>
              <a:off x="8579894" y="10461439"/>
              <a:ext cx="825740" cy="929849"/>
            </a:xfrm>
            <a:custGeom>
              <a:avLst/>
              <a:gdLst>
                <a:gd name="connsiteX0" fmla="*/ 337479 w 825740"/>
                <a:gd name="connsiteY0" fmla="*/ 120850 h 929849"/>
                <a:gd name="connsiteX1" fmla="*/ 792207 w 825740"/>
                <a:gd name="connsiteY1" fmla="*/ 682096 h 929849"/>
                <a:gd name="connsiteX2" fmla="*/ 768471 w 825740"/>
                <a:gd name="connsiteY2" fmla="*/ 896909 h 929849"/>
                <a:gd name="connsiteX3" fmla="*/ 553600 w 825740"/>
                <a:gd name="connsiteY3" fmla="*/ 873317 h 929849"/>
                <a:gd name="connsiteX4" fmla="*/ 98871 w 825740"/>
                <a:gd name="connsiteY4" fmla="*/ 312071 h 929849"/>
                <a:gd name="connsiteX5" fmla="*/ 236373 w 825740"/>
                <a:gd name="connsiteY5" fmla="*/ 0 h 929849"/>
                <a:gd name="connsiteX6" fmla="*/ 311864 w 825740"/>
                <a:gd name="connsiteY6" fmla="*/ 93976 h 929849"/>
                <a:gd name="connsiteX7" fmla="*/ 75491 w 825740"/>
                <a:gd name="connsiteY7" fmla="*/ 284401 h 929849"/>
                <a:gd name="connsiteX8" fmla="*/ 0 w 825740"/>
                <a:gd name="connsiteY8" fmla="*/ 190425 h 9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740" h="929849">
                  <a:moveTo>
                    <a:pt x="337479" y="120850"/>
                  </a:moveTo>
                  <a:lnTo>
                    <a:pt x="792207" y="682096"/>
                  </a:lnTo>
                  <a:cubicBezTo>
                    <a:pt x="844676" y="747906"/>
                    <a:pt x="834682" y="843516"/>
                    <a:pt x="768471" y="896909"/>
                  </a:cubicBezTo>
                  <a:cubicBezTo>
                    <a:pt x="702261" y="949060"/>
                    <a:pt x="607317" y="937885"/>
                    <a:pt x="553600" y="873317"/>
                  </a:cubicBezTo>
                  <a:lnTo>
                    <a:pt x="98871" y="312071"/>
                  </a:lnTo>
                  <a:close/>
                  <a:moveTo>
                    <a:pt x="236373" y="0"/>
                  </a:moveTo>
                  <a:lnTo>
                    <a:pt x="311864" y="93976"/>
                  </a:lnTo>
                  <a:lnTo>
                    <a:pt x="75491" y="284401"/>
                  </a:lnTo>
                  <a:lnTo>
                    <a:pt x="0" y="190425"/>
                  </a:lnTo>
                  <a:close/>
                </a:path>
              </a:pathLst>
            </a:custGeom>
            <a:solidFill>
              <a:srgbClr val="FEE06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3" name="Freeform 78">
              <a:extLst>
                <a:ext uri="{FF2B5EF4-FFF2-40B4-BE49-F238E27FC236}">
                  <a16:creationId xmlns:a16="http://schemas.microsoft.com/office/drawing/2014/main" id="{AE824061-51E7-956E-031B-9831D5787EE2}"/>
                </a:ext>
              </a:extLst>
            </p:cNvPr>
            <p:cNvSpPr>
              <a:spLocks noChangeArrowheads="1"/>
            </p:cNvSpPr>
            <p:nvPr/>
          </p:nvSpPr>
          <p:spPr bwMode="auto">
            <a:xfrm>
              <a:off x="7794383" y="9840730"/>
              <a:ext cx="1120582" cy="1543544"/>
            </a:xfrm>
            <a:custGeom>
              <a:avLst/>
              <a:gdLst>
                <a:gd name="T0" fmla="*/ 47 w 898"/>
                <a:gd name="T1" fmla="*/ 1215 h 1241"/>
                <a:gd name="T2" fmla="*/ 47 w 898"/>
                <a:gd name="T3" fmla="*/ 1215 h 1241"/>
                <a:gd name="T4" fmla="*/ 47 w 898"/>
                <a:gd name="T5" fmla="*/ 1215 h 1241"/>
                <a:gd name="T6" fmla="*/ 25 w 898"/>
                <a:gd name="T7" fmla="*/ 1103 h 1241"/>
                <a:gd name="T8" fmla="*/ 763 w 898"/>
                <a:gd name="T9" fmla="*/ 0 h 1241"/>
                <a:gd name="T10" fmla="*/ 897 w 898"/>
                <a:gd name="T11" fmla="*/ 90 h 1241"/>
                <a:gd name="T12" fmla="*/ 159 w 898"/>
                <a:gd name="T13" fmla="*/ 1193 h 1241"/>
                <a:gd name="T14" fmla="*/ 159 w 898"/>
                <a:gd name="T15" fmla="*/ 1193 h 1241"/>
                <a:gd name="T16" fmla="*/ 47 w 898"/>
                <a:gd name="T17" fmla="*/ 121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8" h="1241">
                  <a:moveTo>
                    <a:pt x="47" y="1215"/>
                  </a:moveTo>
                  <a:lnTo>
                    <a:pt x="47" y="1215"/>
                  </a:lnTo>
                  <a:lnTo>
                    <a:pt x="47" y="1215"/>
                  </a:lnTo>
                  <a:cubicBezTo>
                    <a:pt x="10" y="1190"/>
                    <a:pt x="0" y="1140"/>
                    <a:pt x="25" y="1103"/>
                  </a:cubicBezTo>
                  <a:lnTo>
                    <a:pt x="763" y="0"/>
                  </a:lnTo>
                  <a:lnTo>
                    <a:pt x="897" y="90"/>
                  </a:lnTo>
                  <a:lnTo>
                    <a:pt x="159" y="1193"/>
                  </a:lnTo>
                  <a:lnTo>
                    <a:pt x="159" y="1193"/>
                  </a:lnTo>
                  <a:cubicBezTo>
                    <a:pt x="134" y="1229"/>
                    <a:pt x="84" y="1240"/>
                    <a:pt x="47" y="1215"/>
                  </a:cubicBez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4" name="Freeform 60">
              <a:extLst>
                <a:ext uri="{FF2B5EF4-FFF2-40B4-BE49-F238E27FC236}">
                  <a16:creationId xmlns:a16="http://schemas.microsoft.com/office/drawing/2014/main" id="{6D121738-B30E-BA7E-144A-94E7569780A1}"/>
                </a:ext>
              </a:extLst>
            </p:cNvPr>
            <p:cNvSpPr>
              <a:spLocks noChangeArrowheads="1"/>
            </p:cNvSpPr>
            <p:nvPr/>
          </p:nvSpPr>
          <p:spPr bwMode="auto">
            <a:xfrm>
              <a:off x="7843826" y="9385262"/>
              <a:ext cx="1427557" cy="1931848"/>
            </a:xfrm>
            <a:custGeom>
              <a:avLst/>
              <a:gdLst>
                <a:gd name="connsiteX0" fmla="*/ 1145068 w 1427557"/>
                <a:gd name="connsiteY0" fmla="*/ 2219 h 1931848"/>
                <a:gd name="connsiteX1" fmla="*/ 954864 w 1427557"/>
                <a:gd name="connsiteY1" fmla="*/ 287935 h 1931848"/>
                <a:gd name="connsiteX2" fmla="*/ 1194794 w 1427557"/>
                <a:gd name="connsiteY2" fmla="*/ 448184 h 1931848"/>
                <a:gd name="connsiteX3" fmla="*/ 1386240 w 1427557"/>
                <a:gd name="connsiteY3" fmla="*/ 163710 h 1931848"/>
                <a:gd name="connsiteX4" fmla="*/ 1372566 w 1427557"/>
                <a:gd name="connsiteY4" fmla="*/ 502843 h 1931848"/>
                <a:gd name="connsiteX5" fmla="*/ 1043556 w 1427557"/>
                <a:gd name="connsiteY5" fmla="*/ 639975 h 1931848"/>
                <a:gd name="connsiteX6" fmla="*/ 992707 w 1427557"/>
                <a:gd name="connsiteY6" fmla="*/ 624828 h 1931848"/>
                <a:gd name="connsiteX7" fmla="*/ 118458 w 1427557"/>
                <a:gd name="connsiteY7" fmla="*/ 1931848 h 1931848"/>
                <a:gd name="connsiteX8" fmla="*/ 0 w 1427557"/>
                <a:gd name="connsiteY8" fmla="*/ 1853305 h 1931848"/>
                <a:gd name="connsiteX9" fmla="*/ 873808 w 1427557"/>
                <a:gd name="connsiteY9" fmla="*/ 548704 h 1931848"/>
                <a:gd name="connsiteX10" fmla="*/ 834646 w 1427557"/>
                <a:gd name="connsiteY10" fmla="*/ 500553 h 1931848"/>
                <a:gd name="connsiteX11" fmla="*/ 835521 w 1427557"/>
                <a:gd name="connsiteY11" fmla="*/ 143834 h 1931848"/>
                <a:gd name="connsiteX12" fmla="*/ 1145068 w 1427557"/>
                <a:gd name="connsiteY12" fmla="*/ 2219 h 19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557" h="1931848">
                  <a:moveTo>
                    <a:pt x="1145068" y="2219"/>
                  </a:moveTo>
                  <a:lnTo>
                    <a:pt x="954864" y="287935"/>
                  </a:lnTo>
                  <a:lnTo>
                    <a:pt x="1194794" y="448184"/>
                  </a:lnTo>
                  <a:lnTo>
                    <a:pt x="1386240" y="163710"/>
                  </a:lnTo>
                  <a:cubicBezTo>
                    <a:pt x="1443426" y="265574"/>
                    <a:pt x="1443426" y="397252"/>
                    <a:pt x="1372566" y="502843"/>
                  </a:cubicBezTo>
                  <a:cubicBezTo>
                    <a:pt x="1298909" y="613713"/>
                    <a:pt x="1167211" y="663791"/>
                    <a:pt x="1043556" y="639975"/>
                  </a:cubicBezTo>
                  <a:lnTo>
                    <a:pt x="992707" y="624828"/>
                  </a:lnTo>
                  <a:lnTo>
                    <a:pt x="118458" y="1931848"/>
                  </a:lnTo>
                  <a:lnTo>
                    <a:pt x="0" y="1853305"/>
                  </a:lnTo>
                  <a:lnTo>
                    <a:pt x="873808" y="548704"/>
                  </a:lnTo>
                  <a:lnTo>
                    <a:pt x="834646" y="500553"/>
                  </a:lnTo>
                  <a:cubicBezTo>
                    <a:pt x="765360" y="395622"/>
                    <a:pt x="760931" y="254705"/>
                    <a:pt x="835521" y="143834"/>
                  </a:cubicBezTo>
                  <a:cubicBezTo>
                    <a:pt x="906381" y="38244"/>
                    <a:pt x="1026967" y="-11446"/>
                    <a:pt x="1145068" y="2219"/>
                  </a:cubicBezTo>
                  <a:close/>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5" name="Freeform 81">
              <a:extLst>
                <a:ext uri="{FF2B5EF4-FFF2-40B4-BE49-F238E27FC236}">
                  <a16:creationId xmlns:a16="http://schemas.microsoft.com/office/drawing/2014/main" id="{FBB4F10C-B83E-07C8-2B72-EB2B06A86238}"/>
                </a:ext>
              </a:extLst>
            </p:cNvPr>
            <p:cNvSpPr>
              <a:spLocks noChangeArrowheads="1"/>
            </p:cNvSpPr>
            <p:nvPr/>
          </p:nvSpPr>
          <p:spPr bwMode="auto">
            <a:xfrm>
              <a:off x="12957850" y="7901683"/>
              <a:ext cx="2274121" cy="2274121"/>
            </a:xfrm>
            <a:custGeom>
              <a:avLst/>
              <a:gdLst>
                <a:gd name="T0" fmla="*/ 911 w 1824"/>
                <a:gd name="T1" fmla="*/ 0 h 1824"/>
                <a:gd name="T2" fmla="*/ 911 w 1824"/>
                <a:gd name="T3" fmla="*/ 0 h 1824"/>
                <a:gd name="T4" fmla="*/ 0 w 1824"/>
                <a:gd name="T5" fmla="*/ 912 h 1824"/>
                <a:gd name="T6" fmla="*/ 0 w 1824"/>
                <a:gd name="T7" fmla="*/ 912 h 1824"/>
                <a:gd name="T8" fmla="*/ 911 w 1824"/>
                <a:gd name="T9" fmla="*/ 1823 h 1824"/>
                <a:gd name="T10" fmla="*/ 911 w 1824"/>
                <a:gd name="T11" fmla="*/ 1823 h 1824"/>
                <a:gd name="T12" fmla="*/ 1823 w 1824"/>
                <a:gd name="T13" fmla="*/ 912 h 1824"/>
                <a:gd name="T14" fmla="*/ 1823 w 1824"/>
                <a:gd name="T15" fmla="*/ 912 h 1824"/>
                <a:gd name="T16" fmla="*/ 911 w 1824"/>
                <a:gd name="T17"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4" h="1824">
                  <a:moveTo>
                    <a:pt x="911" y="0"/>
                  </a:moveTo>
                  <a:lnTo>
                    <a:pt x="911" y="0"/>
                  </a:lnTo>
                  <a:cubicBezTo>
                    <a:pt x="408" y="0"/>
                    <a:pt x="0" y="408"/>
                    <a:pt x="0" y="912"/>
                  </a:cubicBezTo>
                  <a:lnTo>
                    <a:pt x="0" y="912"/>
                  </a:lnTo>
                  <a:cubicBezTo>
                    <a:pt x="0" y="1415"/>
                    <a:pt x="408" y="1823"/>
                    <a:pt x="911" y="1823"/>
                  </a:cubicBezTo>
                  <a:lnTo>
                    <a:pt x="911" y="1823"/>
                  </a:lnTo>
                  <a:cubicBezTo>
                    <a:pt x="1415" y="1823"/>
                    <a:pt x="1823" y="1415"/>
                    <a:pt x="1823" y="912"/>
                  </a:cubicBezTo>
                  <a:lnTo>
                    <a:pt x="1823" y="912"/>
                  </a:lnTo>
                  <a:cubicBezTo>
                    <a:pt x="1823" y="408"/>
                    <a:pt x="1415" y="0"/>
                    <a:pt x="911" y="0"/>
                  </a:cubicBezTo>
                </a:path>
              </a:pathLst>
            </a:custGeom>
            <a:solidFill>
              <a:srgbClr val="606161">
                <a:alpha val="40000"/>
              </a:srgbClr>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6" name="Freeform 85">
              <a:extLst>
                <a:ext uri="{FF2B5EF4-FFF2-40B4-BE49-F238E27FC236}">
                  <a16:creationId xmlns:a16="http://schemas.microsoft.com/office/drawing/2014/main" id="{A46516FE-333D-F1EE-4C55-5B17895FE1E0}"/>
                </a:ext>
              </a:extLst>
            </p:cNvPr>
            <p:cNvSpPr>
              <a:spLocks noChangeArrowheads="1"/>
            </p:cNvSpPr>
            <p:nvPr/>
          </p:nvSpPr>
          <p:spPr bwMode="auto">
            <a:xfrm>
              <a:off x="15528596" y="9582555"/>
              <a:ext cx="280147" cy="450430"/>
            </a:xfrm>
            <a:custGeom>
              <a:avLst/>
              <a:gdLst>
                <a:gd name="T0" fmla="*/ 216 w 227"/>
                <a:gd name="T1" fmla="*/ 7 h 362"/>
                <a:gd name="T2" fmla="*/ 217 w 227"/>
                <a:gd name="T3" fmla="*/ 1 h 362"/>
                <a:gd name="T4" fmla="*/ 216 w 227"/>
                <a:gd name="T5" fmla="*/ 0 h 362"/>
                <a:gd name="T6" fmla="*/ 216 w 227"/>
                <a:gd name="T7" fmla="*/ 0 h 362"/>
                <a:gd name="T8" fmla="*/ 71 w 227"/>
                <a:gd name="T9" fmla="*/ 159 h 362"/>
                <a:gd name="T10" fmla="*/ 71 w 227"/>
                <a:gd name="T11" fmla="*/ 159 h 362"/>
                <a:gd name="T12" fmla="*/ 22 w 227"/>
                <a:gd name="T13" fmla="*/ 361 h 362"/>
                <a:gd name="T14" fmla="*/ 22 w 227"/>
                <a:gd name="T15" fmla="*/ 361 h 362"/>
                <a:gd name="T16" fmla="*/ 216 w 227"/>
                <a:gd name="T17"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62">
                  <a:moveTo>
                    <a:pt x="216" y="7"/>
                  </a:moveTo>
                  <a:lnTo>
                    <a:pt x="217" y="1"/>
                  </a:lnTo>
                  <a:lnTo>
                    <a:pt x="216" y="0"/>
                  </a:lnTo>
                  <a:lnTo>
                    <a:pt x="216" y="0"/>
                  </a:lnTo>
                  <a:cubicBezTo>
                    <a:pt x="216" y="0"/>
                    <a:pt x="144" y="21"/>
                    <a:pt x="71" y="159"/>
                  </a:cubicBezTo>
                  <a:lnTo>
                    <a:pt x="71" y="159"/>
                  </a:lnTo>
                  <a:cubicBezTo>
                    <a:pt x="0" y="295"/>
                    <a:pt x="22" y="361"/>
                    <a:pt x="22" y="361"/>
                  </a:cubicBezTo>
                  <a:lnTo>
                    <a:pt x="22" y="361"/>
                  </a:lnTo>
                  <a:cubicBezTo>
                    <a:pt x="226" y="191"/>
                    <a:pt x="216" y="7"/>
                    <a:pt x="216" y="7"/>
                  </a:cubicBezTo>
                </a:path>
              </a:pathLst>
            </a:custGeom>
            <a:solidFill>
              <a:srgbClr val="BCBCB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7" name="Freeform 86">
              <a:extLst>
                <a:ext uri="{FF2B5EF4-FFF2-40B4-BE49-F238E27FC236}">
                  <a16:creationId xmlns:a16="http://schemas.microsoft.com/office/drawing/2014/main" id="{ED23A937-CFA0-D7DE-8095-ACE0FEA13FC0}"/>
                </a:ext>
              </a:extLst>
            </p:cNvPr>
            <p:cNvSpPr>
              <a:spLocks noChangeArrowheads="1"/>
            </p:cNvSpPr>
            <p:nvPr/>
          </p:nvSpPr>
          <p:spPr bwMode="auto">
            <a:xfrm>
              <a:off x="15556060" y="9588046"/>
              <a:ext cx="302116" cy="477893"/>
            </a:xfrm>
            <a:custGeom>
              <a:avLst/>
              <a:gdLst>
                <a:gd name="T0" fmla="*/ 233 w 244"/>
                <a:gd name="T1" fmla="*/ 25 h 382"/>
                <a:gd name="T2" fmla="*/ 234 w 244"/>
                <a:gd name="T3" fmla="*/ 21 h 382"/>
                <a:gd name="T4" fmla="*/ 195 w 244"/>
                <a:gd name="T5" fmla="*/ 0 h 382"/>
                <a:gd name="T6" fmla="*/ 194 w 244"/>
                <a:gd name="T7" fmla="*/ 6 h 382"/>
                <a:gd name="T8" fmla="*/ 194 w 244"/>
                <a:gd name="T9" fmla="*/ 6 h 382"/>
                <a:gd name="T10" fmla="*/ 0 w 244"/>
                <a:gd name="T11" fmla="*/ 360 h 382"/>
                <a:gd name="T12" fmla="*/ 38 w 244"/>
                <a:gd name="T13" fmla="*/ 381 h 382"/>
                <a:gd name="T14" fmla="*/ 38 w 244"/>
                <a:gd name="T15" fmla="*/ 380 h 382"/>
                <a:gd name="T16" fmla="*/ 38 w 244"/>
                <a:gd name="T17" fmla="*/ 380 h 382"/>
                <a:gd name="T18" fmla="*/ 233 w 244"/>
                <a:gd name="T19" fmla="*/ 25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382">
                  <a:moveTo>
                    <a:pt x="233" y="25"/>
                  </a:moveTo>
                  <a:lnTo>
                    <a:pt x="234" y="21"/>
                  </a:lnTo>
                  <a:lnTo>
                    <a:pt x="195" y="0"/>
                  </a:lnTo>
                  <a:lnTo>
                    <a:pt x="194" y="6"/>
                  </a:lnTo>
                  <a:lnTo>
                    <a:pt x="194" y="6"/>
                  </a:lnTo>
                  <a:cubicBezTo>
                    <a:pt x="194" y="6"/>
                    <a:pt x="204" y="190"/>
                    <a:pt x="0" y="360"/>
                  </a:cubicBezTo>
                  <a:lnTo>
                    <a:pt x="38" y="381"/>
                  </a:lnTo>
                  <a:lnTo>
                    <a:pt x="38" y="380"/>
                  </a:lnTo>
                  <a:lnTo>
                    <a:pt x="38" y="380"/>
                  </a:lnTo>
                  <a:cubicBezTo>
                    <a:pt x="243" y="209"/>
                    <a:pt x="233" y="25"/>
                    <a:pt x="233" y="25"/>
                  </a:cubicBezTo>
                </a:path>
              </a:pathLst>
            </a:custGeom>
            <a:solidFill>
              <a:srgbClr val="EDED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8" name="Freeform 87">
              <a:extLst>
                <a:ext uri="{FF2B5EF4-FFF2-40B4-BE49-F238E27FC236}">
                  <a16:creationId xmlns:a16="http://schemas.microsoft.com/office/drawing/2014/main" id="{FD8E5F99-84F6-7F44-44B9-DCB31C4A2617}"/>
                </a:ext>
              </a:extLst>
            </p:cNvPr>
            <p:cNvSpPr>
              <a:spLocks noChangeArrowheads="1"/>
            </p:cNvSpPr>
            <p:nvPr/>
          </p:nvSpPr>
          <p:spPr bwMode="auto">
            <a:xfrm>
              <a:off x="15605499" y="9610022"/>
              <a:ext cx="2367505" cy="1571011"/>
            </a:xfrm>
            <a:custGeom>
              <a:avLst/>
              <a:gdLst>
                <a:gd name="T0" fmla="*/ 1763 w 1901"/>
                <a:gd name="T1" fmla="*/ 844 h 1259"/>
                <a:gd name="T2" fmla="*/ 196 w 1901"/>
                <a:gd name="T3" fmla="*/ 0 h 1259"/>
                <a:gd name="T4" fmla="*/ 195 w 1901"/>
                <a:gd name="T5" fmla="*/ 4 h 1259"/>
                <a:gd name="T6" fmla="*/ 195 w 1901"/>
                <a:gd name="T7" fmla="*/ 4 h 1259"/>
                <a:gd name="T8" fmla="*/ 0 w 1901"/>
                <a:gd name="T9" fmla="*/ 359 h 1259"/>
                <a:gd name="T10" fmla="*/ 0 w 1901"/>
                <a:gd name="T11" fmla="*/ 360 h 1259"/>
                <a:gd name="T12" fmla="*/ 1569 w 1901"/>
                <a:gd name="T13" fmla="*/ 1205 h 1259"/>
                <a:gd name="T14" fmla="*/ 1569 w 1901"/>
                <a:gd name="T15" fmla="*/ 1205 h 1259"/>
                <a:gd name="T16" fmla="*/ 1846 w 1901"/>
                <a:gd name="T17" fmla="*/ 1121 h 1259"/>
                <a:gd name="T18" fmla="*/ 1846 w 1901"/>
                <a:gd name="T19" fmla="*/ 1121 h 1259"/>
                <a:gd name="T20" fmla="*/ 1763 w 1901"/>
                <a:gd name="T21" fmla="*/ 844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1" h="1259">
                  <a:moveTo>
                    <a:pt x="1763" y="844"/>
                  </a:moveTo>
                  <a:lnTo>
                    <a:pt x="196" y="0"/>
                  </a:lnTo>
                  <a:lnTo>
                    <a:pt x="195" y="4"/>
                  </a:lnTo>
                  <a:lnTo>
                    <a:pt x="195" y="4"/>
                  </a:lnTo>
                  <a:cubicBezTo>
                    <a:pt x="195" y="4"/>
                    <a:pt x="205" y="188"/>
                    <a:pt x="0" y="359"/>
                  </a:cubicBezTo>
                  <a:lnTo>
                    <a:pt x="0" y="360"/>
                  </a:lnTo>
                  <a:lnTo>
                    <a:pt x="1569" y="1205"/>
                  </a:lnTo>
                  <a:lnTo>
                    <a:pt x="1569" y="1205"/>
                  </a:lnTo>
                  <a:cubicBezTo>
                    <a:pt x="1668" y="1258"/>
                    <a:pt x="1792" y="1221"/>
                    <a:pt x="1846" y="1121"/>
                  </a:cubicBezTo>
                  <a:lnTo>
                    <a:pt x="1846" y="1121"/>
                  </a:lnTo>
                  <a:cubicBezTo>
                    <a:pt x="1900" y="1022"/>
                    <a:pt x="1863" y="898"/>
                    <a:pt x="1763" y="844"/>
                  </a:cubicBezTo>
                </a:path>
              </a:pathLst>
            </a:custGeom>
            <a:solidFill>
              <a:srgbClr val="60616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9" name="Freeform 88">
              <a:extLst>
                <a:ext uri="{FF2B5EF4-FFF2-40B4-BE49-F238E27FC236}">
                  <a16:creationId xmlns:a16="http://schemas.microsoft.com/office/drawing/2014/main" id="{823B6F18-4FC3-CA20-8DC0-DFF70C3D9EF0}"/>
                </a:ext>
              </a:extLst>
            </p:cNvPr>
            <p:cNvSpPr>
              <a:spLocks noChangeArrowheads="1"/>
            </p:cNvSpPr>
            <p:nvPr/>
          </p:nvSpPr>
          <p:spPr bwMode="auto">
            <a:xfrm>
              <a:off x="15155069" y="9417760"/>
              <a:ext cx="604235" cy="549305"/>
            </a:xfrm>
            <a:custGeom>
              <a:avLst/>
              <a:gdLst>
                <a:gd name="T0" fmla="*/ 0 w 486"/>
                <a:gd name="T1" fmla="*/ 264 h 443"/>
                <a:gd name="T2" fmla="*/ 329 w 486"/>
                <a:gd name="T3" fmla="*/ 442 h 443"/>
                <a:gd name="T4" fmla="*/ 329 w 486"/>
                <a:gd name="T5" fmla="*/ 442 h 443"/>
                <a:gd name="T6" fmla="*/ 440 w 486"/>
                <a:gd name="T7" fmla="*/ 316 h 443"/>
                <a:gd name="T8" fmla="*/ 440 w 486"/>
                <a:gd name="T9" fmla="*/ 316 h 443"/>
                <a:gd name="T10" fmla="*/ 471 w 486"/>
                <a:gd name="T11" fmla="*/ 178 h 443"/>
                <a:gd name="T12" fmla="*/ 142 w 486"/>
                <a:gd name="T13" fmla="*/ 0 h 443"/>
                <a:gd name="T14" fmla="*/ 0 w 486"/>
                <a:gd name="T15" fmla="*/ 264 h 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443">
                  <a:moveTo>
                    <a:pt x="0" y="264"/>
                  </a:moveTo>
                  <a:lnTo>
                    <a:pt x="329" y="442"/>
                  </a:lnTo>
                  <a:lnTo>
                    <a:pt x="329" y="442"/>
                  </a:lnTo>
                  <a:cubicBezTo>
                    <a:pt x="329" y="442"/>
                    <a:pt x="390" y="415"/>
                    <a:pt x="440" y="316"/>
                  </a:cubicBezTo>
                  <a:lnTo>
                    <a:pt x="440" y="316"/>
                  </a:lnTo>
                  <a:cubicBezTo>
                    <a:pt x="485" y="227"/>
                    <a:pt x="471" y="178"/>
                    <a:pt x="471" y="178"/>
                  </a:cubicBezTo>
                  <a:lnTo>
                    <a:pt x="142" y="0"/>
                  </a:lnTo>
                  <a:lnTo>
                    <a:pt x="0" y="264"/>
                  </a:lnTo>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50" name="Freeform 89">
              <a:extLst>
                <a:ext uri="{FF2B5EF4-FFF2-40B4-BE49-F238E27FC236}">
                  <a16:creationId xmlns:a16="http://schemas.microsoft.com/office/drawing/2014/main" id="{9D6BDD06-E161-F900-C2B4-396E0172E9F1}"/>
                </a:ext>
              </a:extLst>
            </p:cNvPr>
            <p:cNvSpPr>
              <a:spLocks noChangeArrowheads="1"/>
            </p:cNvSpPr>
            <p:nvPr/>
          </p:nvSpPr>
          <p:spPr bwMode="auto">
            <a:xfrm>
              <a:off x="15155065" y="9417763"/>
              <a:ext cx="357050" cy="433952"/>
            </a:xfrm>
            <a:custGeom>
              <a:avLst/>
              <a:gdLst>
                <a:gd name="T0" fmla="*/ 142 w 285"/>
                <a:gd name="T1" fmla="*/ 0 h 347"/>
                <a:gd name="T2" fmla="*/ 0 w 285"/>
                <a:gd name="T3" fmla="*/ 264 h 347"/>
                <a:gd name="T4" fmla="*/ 151 w 285"/>
                <a:gd name="T5" fmla="*/ 346 h 347"/>
                <a:gd name="T6" fmla="*/ 151 w 285"/>
                <a:gd name="T7" fmla="*/ 346 h 347"/>
                <a:gd name="T8" fmla="*/ 284 w 285"/>
                <a:gd name="T9" fmla="*/ 77 h 347"/>
                <a:gd name="T10" fmla="*/ 142 w 285"/>
                <a:gd name="T11" fmla="*/ 0 h 347"/>
              </a:gdLst>
              <a:ahLst/>
              <a:cxnLst>
                <a:cxn ang="0">
                  <a:pos x="T0" y="T1"/>
                </a:cxn>
                <a:cxn ang="0">
                  <a:pos x="T2" y="T3"/>
                </a:cxn>
                <a:cxn ang="0">
                  <a:pos x="T4" y="T5"/>
                </a:cxn>
                <a:cxn ang="0">
                  <a:pos x="T6" y="T7"/>
                </a:cxn>
                <a:cxn ang="0">
                  <a:pos x="T8" y="T9"/>
                </a:cxn>
                <a:cxn ang="0">
                  <a:pos x="T10" y="T11"/>
                </a:cxn>
              </a:cxnLst>
              <a:rect l="0" t="0" r="r" b="b"/>
              <a:pathLst>
                <a:path w="285" h="347">
                  <a:moveTo>
                    <a:pt x="142" y="0"/>
                  </a:moveTo>
                  <a:lnTo>
                    <a:pt x="0" y="264"/>
                  </a:lnTo>
                  <a:lnTo>
                    <a:pt x="151" y="346"/>
                  </a:lnTo>
                  <a:lnTo>
                    <a:pt x="151" y="346"/>
                  </a:lnTo>
                  <a:cubicBezTo>
                    <a:pt x="207" y="263"/>
                    <a:pt x="252" y="173"/>
                    <a:pt x="284" y="77"/>
                  </a:cubicBezTo>
                  <a:lnTo>
                    <a:pt x="142" y="0"/>
                  </a:lnTo>
                </a:path>
              </a:pathLst>
            </a:custGeom>
            <a:solidFill>
              <a:srgbClr val="E0DFD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51" name="Freeform 90">
              <a:extLst>
                <a:ext uri="{FF2B5EF4-FFF2-40B4-BE49-F238E27FC236}">
                  <a16:creationId xmlns:a16="http://schemas.microsoft.com/office/drawing/2014/main" id="{B62C82E5-4E92-B79C-FB4A-8D0A760285C9}"/>
                </a:ext>
              </a:extLst>
            </p:cNvPr>
            <p:cNvSpPr>
              <a:spLocks noChangeArrowheads="1"/>
            </p:cNvSpPr>
            <p:nvPr/>
          </p:nvSpPr>
          <p:spPr bwMode="auto">
            <a:xfrm>
              <a:off x="12694184" y="7638017"/>
              <a:ext cx="2801454" cy="2801453"/>
            </a:xfrm>
            <a:custGeom>
              <a:avLst/>
              <a:gdLst>
                <a:gd name="T0" fmla="*/ 1123 w 2248"/>
                <a:gd name="T1" fmla="*/ 2035 h 2248"/>
                <a:gd name="T2" fmla="*/ 1123 w 2248"/>
                <a:gd name="T3" fmla="*/ 2035 h 2248"/>
                <a:gd name="T4" fmla="*/ 212 w 2248"/>
                <a:gd name="T5" fmla="*/ 1124 h 2248"/>
                <a:gd name="T6" fmla="*/ 212 w 2248"/>
                <a:gd name="T7" fmla="*/ 1124 h 2248"/>
                <a:gd name="T8" fmla="*/ 1123 w 2248"/>
                <a:gd name="T9" fmla="*/ 212 h 2248"/>
                <a:gd name="T10" fmla="*/ 1123 w 2248"/>
                <a:gd name="T11" fmla="*/ 212 h 2248"/>
                <a:gd name="T12" fmla="*/ 2035 w 2248"/>
                <a:gd name="T13" fmla="*/ 1124 h 2248"/>
                <a:gd name="T14" fmla="*/ 2035 w 2248"/>
                <a:gd name="T15" fmla="*/ 1124 h 2248"/>
                <a:gd name="T16" fmla="*/ 1123 w 2248"/>
                <a:gd name="T17" fmla="*/ 2035 h 2248"/>
                <a:gd name="T18" fmla="*/ 1123 w 2248"/>
                <a:gd name="T19" fmla="*/ 0 h 2248"/>
                <a:gd name="T20" fmla="*/ 1123 w 2248"/>
                <a:gd name="T21" fmla="*/ 0 h 2248"/>
                <a:gd name="T22" fmla="*/ 0 w 2248"/>
                <a:gd name="T23" fmla="*/ 1124 h 2248"/>
                <a:gd name="T24" fmla="*/ 0 w 2248"/>
                <a:gd name="T25" fmla="*/ 1124 h 2248"/>
                <a:gd name="T26" fmla="*/ 1123 w 2248"/>
                <a:gd name="T27" fmla="*/ 2247 h 2248"/>
                <a:gd name="T28" fmla="*/ 1123 w 2248"/>
                <a:gd name="T29" fmla="*/ 2247 h 2248"/>
                <a:gd name="T30" fmla="*/ 2247 w 2248"/>
                <a:gd name="T31" fmla="*/ 1124 h 2248"/>
                <a:gd name="T32" fmla="*/ 2247 w 2248"/>
                <a:gd name="T33" fmla="*/ 1124 h 2248"/>
                <a:gd name="T34" fmla="*/ 1123 w 2248"/>
                <a:gd name="T35" fmla="*/ 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8" h="2248">
                  <a:moveTo>
                    <a:pt x="1123" y="2035"/>
                  </a:moveTo>
                  <a:lnTo>
                    <a:pt x="1123" y="2035"/>
                  </a:lnTo>
                  <a:cubicBezTo>
                    <a:pt x="620" y="2035"/>
                    <a:pt x="212" y="1627"/>
                    <a:pt x="212" y="1124"/>
                  </a:cubicBezTo>
                  <a:lnTo>
                    <a:pt x="212" y="1124"/>
                  </a:lnTo>
                  <a:cubicBezTo>
                    <a:pt x="212" y="620"/>
                    <a:pt x="620" y="212"/>
                    <a:pt x="1123" y="212"/>
                  </a:cubicBezTo>
                  <a:lnTo>
                    <a:pt x="1123" y="212"/>
                  </a:lnTo>
                  <a:cubicBezTo>
                    <a:pt x="1627" y="212"/>
                    <a:pt x="2035" y="620"/>
                    <a:pt x="2035" y="1124"/>
                  </a:cubicBezTo>
                  <a:lnTo>
                    <a:pt x="2035" y="1124"/>
                  </a:lnTo>
                  <a:cubicBezTo>
                    <a:pt x="2035" y="1627"/>
                    <a:pt x="1627" y="2035"/>
                    <a:pt x="1123" y="2035"/>
                  </a:cubicBezTo>
                  <a:close/>
                  <a:moveTo>
                    <a:pt x="1123" y="0"/>
                  </a:moveTo>
                  <a:lnTo>
                    <a:pt x="1123" y="0"/>
                  </a:lnTo>
                  <a:cubicBezTo>
                    <a:pt x="503" y="0"/>
                    <a:pt x="0" y="503"/>
                    <a:pt x="0" y="1124"/>
                  </a:cubicBezTo>
                  <a:lnTo>
                    <a:pt x="0" y="1124"/>
                  </a:lnTo>
                  <a:cubicBezTo>
                    <a:pt x="0" y="1744"/>
                    <a:pt x="503" y="2247"/>
                    <a:pt x="1123" y="2247"/>
                  </a:cubicBezTo>
                  <a:lnTo>
                    <a:pt x="1123" y="2247"/>
                  </a:lnTo>
                  <a:cubicBezTo>
                    <a:pt x="1743" y="2247"/>
                    <a:pt x="2247" y="1744"/>
                    <a:pt x="2247" y="1124"/>
                  </a:cubicBezTo>
                  <a:lnTo>
                    <a:pt x="2247" y="1124"/>
                  </a:lnTo>
                  <a:cubicBezTo>
                    <a:pt x="2247" y="503"/>
                    <a:pt x="1743" y="0"/>
                    <a:pt x="1123" y="0"/>
                  </a:cubicBezTo>
                  <a:close/>
                </a:path>
              </a:pathLst>
            </a:custGeom>
            <a:solidFill>
              <a:srgbClr val="F9F9F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prstClr val="black"/>
                </a:solidFill>
                <a:effectLst/>
                <a:uLnTx/>
                <a:uFillTx/>
                <a:latin typeface="Poppins" pitchFamily="2" charset="77"/>
                <a:ea typeface="+mn-ea"/>
                <a:cs typeface="+mn-cs"/>
              </a:endParaRPr>
            </a:p>
          </p:txBody>
        </p:sp>
      </p:grpSp>
    </p:spTree>
    <p:extLst>
      <p:ext uri="{BB962C8B-B14F-4D97-AF65-F5344CB8AC3E}">
        <p14:creationId xmlns:p14="http://schemas.microsoft.com/office/powerpoint/2010/main" val="813917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5020435"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311893" y="1826720"/>
            <a:ext cx="4806207" cy="3031664"/>
          </a:xfrm>
          <a:prstGeom prst="rect">
            <a:avLst/>
          </a:prstGeom>
          <a:noFill/>
        </p:spPr>
        <p:txBody>
          <a:bodyPr wrap="square">
            <a:spAutoFit/>
          </a:bodyPr>
          <a:lstStyle/>
          <a:p>
            <a:pPr marL="342900" marR="0" lvl="0" indent="-342900"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Procesul de chestionare anuală a judecătorilor și personalului instanței reprezintă o etapă importantă a procesului de implementare a Cadrului Internațional de Excelență Judecătorească (CIEJ). </a:t>
            </a:r>
          </a:p>
          <a:p>
            <a:pPr marL="342900" marR="0" lvl="0" indent="-342900"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Rezultatele sondajului permit conducerii instanței de judecată să determine necesitățile judecătorilor, personalul instanței și să stabilească prioritățile strategice de dezvoltare a instanței reieșind din aceste necesități, scopuri și abordări noi </a:t>
            </a:r>
            <a:r>
              <a:rPr kumimoji="0" lang="ro-RO" sz="1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şi</a:t>
            </a:r>
            <a:r>
              <a:rPr kumimoji="0" lang="ro-RO"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inovatoare. </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2" descr="Employee Satisfaction Survey Tool | GoSurvey">
            <a:extLst>
              <a:ext uri="{FF2B5EF4-FFF2-40B4-BE49-F238E27FC236}">
                <a16:creationId xmlns:a16="http://schemas.microsoft.com/office/drawing/2014/main" id="{6953117F-C95B-C7FF-97D9-6E59757E3857}"/>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xfrm>
            <a:off x="5118100" y="1348981"/>
            <a:ext cx="3751943" cy="410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824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612885"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9E481F2E-D783-F278-D8B9-2614DC2789B3}"/>
              </a:ext>
            </a:extLst>
          </p:cNvPr>
          <p:cNvSpPr txBox="1"/>
          <p:nvPr/>
        </p:nvSpPr>
        <p:spPr>
          <a:xfrm>
            <a:off x="311893" y="1632320"/>
            <a:ext cx="4875617" cy="2570640"/>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Chestionarul cuprinde constatări legate de cele șapte domenii ale Cadrului Internațional de Excelență Judecătorească (leadership, management strategic, resurse umane, infrastructura și procesele judiciare, implicarea justițiabililor, accesibilitate, încrederea justițiabililor). </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Rezultatele obținute din autoevaluare servesc drept bază pentru identificarea domeniilor de dezvoltare ulterioară a judecătoriei.</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endParaRPr kumimoji="0" lang="ro-RO" sz="13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908FAF2-A538-8189-C000-D0A0A044C890}"/>
              </a:ext>
            </a:extLst>
          </p:cNvPr>
          <p:cNvPicPr>
            <a:picLocks noChangeAspect="1"/>
          </p:cNvPicPr>
          <p:nvPr/>
        </p:nvPicPr>
        <p:blipFill>
          <a:blip r:embed="rId2"/>
          <a:stretch>
            <a:fillRect/>
          </a:stretch>
        </p:blipFill>
        <p:spPr>
          <a:xfrm>
            <a:off x="5187510" y="1056901"/>
            <a:ext cx="3822397" cy="3787200"/>
          </a:xfrm>
          <a:prstGeom prst="rect">
            <a:avLst/>
          </a:prstGeom>
        </p:spPr>
      </p:pic>
    </p:spTree>
    <p:extLst>
      <p:ext uri="{BB962C8B-B14F-4D97-AF65-F5344CB8AC3E}">
        <p14:creationId xmlns:p14="http://schemas.microsoft.com/office/powerpoint/2010/main" val="1806856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9222" y="211592"/>
            <a:ext cx="8852778"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51D32"/>
                </a:solidFill>
                <a:effectLst/>
                <a:highlight>
                  <a:srgbClr val="FFFFFF"/>
                </a:highlight>
                <a:uLnTx/>
                <a:uFillTx/>
                <a:latin typeface="Arial" pitchFamily="34" charset="0"/>
                <a:ea typeface="+mn-ea"/>
                <a:cs typeface="Arial" pitchFamily="34" charset="0"/>
              </a:rPr>
              <a:t>AUTO-EVALUAREA ANUALĂ A NIVELULUI DE SATISFACȚIE A JUDECĂTORILOR ȘI PERSONALULUI JUDECĂTORIEI</a:t>
            </a:r>
            <a:endParaRPr kumimoji="0" lang="en-US" sz="2400" b="0" i="0" u="none" strike="noStrike" kern="1200" cap="none" spc="0" normalizeH="0" baseline="0" noProof="0" dirty="0">
              <a:ln>
                <a:noFill/>
              </a:ln>
              <a:solidFill>
                <a:prstClr val="black"/>
              </a:solidFill>
              <a:effectLst/>
              <a:highlight>
                <a:srgbClr val="FFFFFF"/>
              </a:highligh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8B180630-E321-35E0-D6F4-A6E8D577F0E6}"/>
              </a:ext>
            </a:extLst>
          </p:cNvPr>
          <p:cNvPicPr>
            <a:picLocks noChangeAspect="1"/>
          </p:cNvPicPr>
          <p:nvPr/>
        </p:nvPicPr>
        <p:blipFill>
          <a:blip r:embed="rId2"/>
          <a:stretch>
            <a:fillRect/>
          </a:stretch>
        </p:blipFill>
        <p:spPr>
          <a:xfrm>
            <a:off x="170592" y="1242992"/>
            <a:ext cx="8718628" cy="3545008"/>
          </a:xfrm>
          <a:prstGeom prst="rect">
            <a:avLst/>
          </a:prstGeom>
          <a:ln w="3175">
            <a:solidFill>
              <a:schemeClr val="tx1"/>
            </a:solidFill>
          </a:ln>
        </p:spPr>
      </p:pic>
    </p:spTree>
    <p:extLst>
      <p:ext uri="{BB962C8B-B14F-4D97-AF65-F5344CB8AC3E}">
        <p14:creationId xmlns:p14="http://schemas.microsoft.com/office/powerpoint/2010/main" val="1951889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193528" y="2501269"/>
            <a:ext cx="4442121" cy="980916"/>
          </a:xfrm>
        </p:spPr>
        <p:txBody>
          <a:bodyPr>
            <a:normAutofit lnSpcReduction="10000"/>
          </a:bodyPr>
          <a:lstStyle/>
          <a:p>
            <a:pPr marL="0" indent="0" algn="just">
              <a:buNone/>
            </a:pPr>
            <a:r>
              <a:rPr lang="ro-RO" sz="14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4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 cele șase luni de activitate din anul 2024, angajații instanței au fost stimulați cu sporuri de performanță în dependență  de timpul efectiv lucrat cu </a:t>
            </a:r>
            <a:r>
              <a:rPr lang="ro-MD" sz="14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ro-MD" sz="1400"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ro-MD" sz="14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 20%, 30%.</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defRPr/>
            </a:pPr>
            <a:endParaRPr lang="en-US" sz="90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44</a:t>
            </a:fld>
            <a:endParaRPr lang="en-US"/>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206255"/>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pic>
        <p:nvPicPr>
          <p:cNvPr id="12" name="Substituent conținut 11">
            <a:extLst>
              <a:ext uri="{FF2B5EF4-FFF2-40B4-BE49-F238E27FC236}">
                <a16:creationId xmlns:a16="http://schemas.microsoft.com/office/drawing/2014/main" id="{BF556B64-B845-D925-84BB-330060221A60}"/>
              </a:ext>
            </a:extLst>
          </p:cNvPr>
          <p:cNvPicPr>
            <a:picLocks noGrp="1" noChangeAspect="1"/>
          </p:cNvPicPr>
          <p:nvPr>
            <p:ph sz="half" idx="2"/>
          </p:nvPr>
        </p:nvPicPr>
        <p:blipFill>
          <a:blip r:embed="rId2"/>
          <a:stretch>
            <a:fillRect/>
          </a:stretch>
        </p:blipFill>
        <p:spPr>
          <a:xfrm>
            <a:off x="4695971" y="1360526"/>
            <a:ext cx="4222750" cy="3394504"/>
          </a:xfrm>
        </p:spPr>
      </p:pic>
      <p:sp>
        <p:nvSpPr>
          <p:cNvPr id="7" name="CasetăText 6">
            <a:extLst>
              <a:ext uri="{FF2B5EF4-FFF2-40B4-BE49-F238E27FC236}">
                <a16:creationId xmlns:a16="http://schemas.microsoft.com/office/drawing/2014/main" id="{AE035908-63B5-1B42-61DA-E75B63A7EF17}"/>
              </a:ext>
            </a:extLst>
          </p:cNvPr>
          <p:cNvSpPr txBox="1"/>
          <p:nvPr/>
        </p:nvSpPr>
        <p:spPr>
          <a:xfrm>
            <a:off x="193528" y="924222"/>
            <a:ext cx="8683772"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 typeface="Arial"/>
              <a:buNone/>
              <a:tabLst/>
              <a:defRPr/>
            </a:pPr>
            <a:r>
              <a:rPr kumimoji="0" lang="ro-RO" sz="1800" b="0" i="0" u="none" strike="noStrike" kern="1200" cap="none" spc="0" normalizeH="0" baseline="0" noProof="0" dirty="0">
                <a:ln>
                  <a:noFill/>
                </a:ln>
                <a:solidFill>
                  <a:srgbClr val="CFCDC9">
                    <a:lumMod val="25000"/>
                  </a:srgbClr>
                </a:solidFill>
                <a:effectLst/>
                <a:uLnTx/>
                <a:uFillTx/>
                <a:latin typeface="Times New Roman" panose="02020603050405020304" pitchFamily="18" charset="0"/>
                <a:ea typeface="+mn-ea"/>
                <a:cs typeface="Times New Roman" panose="02020603050405020304" pitchFamily="18" charset="0"/>
              </a:rPr>
              <a:t>Activitatea</a:t>
            </a:r>
            <a:r>
              <a:rPr kumimoji="0" lang="ro-MD" sz="1800" b="0" i="0" u="none" strike="noStrike" kern="100" cap="none" spc="0" normalizeH="0" baseline="0" noProof="0" dirty="0">
                <a:ln>
                  <a:noFill/>
                </a:ln>
                <a:solidFill>
                  <a:srgbClr val="CFCDC9">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MD" sz="1800" b="0" i="0" u="none" strike="noStrike" kern="0" cap="none" spc="0" normalizeH="0" baseline="0" noProof="0" dirty="0">
                <a:ln>
                  <a:noFill/>
                </a:ln>
                <a:solidFill>
                  <a:srgbClr val="CFCDC9">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3.1.2. Stabilirea sporurilor de performanță în dependență de timpul efectiv lucrat </a:t>
            </a:r>
          </a:p>
        </p:txBody>
      </p:sp>
    </p:spTree>
    <p:extLst>
      <p:ext uri="{BB962C8B-B14F-4D97-AF65-F5344CB8AC3E}">
        <p14:creationId xmlns:p14="http://schemas.microsoft.com/office/powerpoint/2010/main" val="4224638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222251" y="2249983"/>
            <a:ext cx="4940299" cy="1098352"/>
          </a:xfrm>
        </p:spPr>
        <p:txBody>
          <a:bodyPr/>
          <a:lstStyle/>
          <a:p>
            <a:pPr algn="just"/>
            <a:r>
              <a:rPr lang="en-US" sz="1400" b="1" dirty="0">
                <a:solidFill>
                  <a:schemeClr val="tx1"/>
                </a:solidFill>
                <a:latin typeface="Times New Roman" panose="02020603050405020304" pitchFamily="18" charset="0"/>
                <a:cs typeface="Times New Roman" panose="02020603050405020304" pitchFamily="18" charset="0"/>
              </a:rPr>
              <a:t>La </a:t>
            </a:r>
            <a:r>
              <a:rPr lang="en-US" sz="1400" b="1" dirty="0" err="1">
                <a:solidFill>
                  <a:schemeClr val="tx1"/>
                </a:solidFill>
                <a:latin typeface="Times New Roman" panose="02020603050405020304" pitchFamily="18" charset="0"/>
                <a:cs typeface="Times New Roman" panose="02020603050405020304" pitchFamily="18" charset="0"/>
              </a:rPr>
              <a:t>solicitarea</a:t>
            </a:r>
            <a:r>
              <a:rPr lang="en-US" sz="1400" b="1" dirty="0">
                <a:solidFill>
                  <a:schemeClr val="tx1"/>
                </a:solidFill>
                <a:latin typeface="Times New Roman" panose="02020603050405020304" pitchFamily="18" charset="0"/>
                <a:cs typeface="Times New Roman" panose="02020603050405020304" pitchFamily="18" charset="0"/>
              </a:rPr>
              <a:t> AAIJ cu nr. de </a:t>
            </a:r>
            <a:r>
              <a:rPr lang="ro-RO" sz="1400" b="1" dirty="0">
                <a:solidFill>
                  <a:schemeClr val="tx1"/>
                </a:solidFill>
                <a:latin typeface="Times New Roman" panose="02020603050405020304" pitchFamily="18" charset="0"/>
                <a:cs typeface="Times New Roman" panose="02020603050405020304" pitchFamily="18" charset="0"/>
              </a:rPr>
              <a:t>î</a:t>
            </a:r>
            <a:r>
              <a:rPr lang="en-US" sz="1400" b="1" dirty="0" err="1">
                <a:solidFill>
                  <a:schemeClr val="tx1"/>
                </a:solidFill>
                <a:latin typeface="Times New Roman" panose="02020603050405020304" pitchFamily="18" charset="0"/>
                <a:cs typeface="Times New Roman" panose="02020603050405020304" pitchFamily="18" charset="0"/>
              </a:rPr>
              <a:t>nregistrare</a:t>
            </a:r>
            <a:r>
              <a:rPr lang="en-US" sz="1400" b="1" dirty="0">
                <a:solidFill>
                  <a:schemeClr val="tx1"/>
                </a:solidFill>
                <a:latin typeface="Times New Roman" panose="02020603050405020304" pitchFamily="18" charset="0"/>
                <a:cs typeface="Times New Roman" panose="02020603050405020304" pitchFamily="18" charset="0"/>
              </a:rPr>
              <a:t> 01.1/</a:t>
            </a:r>
            <a:r>
              <a:rPr lang="ro-RO" sz="1400" b="1" dirty="0">
                <a:solidFill>
                  <a:schemeClr val="tx1"/>
                </a:solidFill>
                <a:latin typeface="Times New Roman" panose="02020603050405020304" pitchFamily="18" charset="0"/>
                <a:cs typeface="Times New Roman" panose="02020603050405020304" pitchFamily="18" charset="0"/>
              </a:rPr>
              <a:t>50 </a:t>
            </a:r>
            <a:r>
              <a:rPr lang="en-US" sz="1400" b="1" dirty="0">
                <a:solidFill>
                  <a:schemeClr val="tx1"/>
                </a:solidFill>
                <a:latin typeface="Times New Roman" panose="02020603050405020304" pitchFamily="18" charset="0"/>
                <a:cs typeface="Times New Roman" panose="02020603050405020304" pitchFamily="18" charset="0"/>
              </a:rPr>
              <a:t>din 2</a:t>
            </a:r>
            <a:r>
              <a:rPr lang="ro-RO" sz="1400" b="1" dirty="0">
                <a:solidFill>
                  <a:schemeClr val="tx1"/>
                </a:solidFill>
                <a:latin typeface="Times New Roman" panose="02020603050405020304" pitchFamily="18" charset="0"/>
                <a:cs typeface="Times New Roman" panose="02020603050405020304" pitchFamily="18" charset="0"/>
              </a:rPr>
              <a:t>4</a:t>
            </a:r>
            <a:r>
              <a:rPr lang="en-US" sz="1400" b="1" dirty="0">
                <a:solidFill>
                  <a:schemeClr val="tx1"/>
                </a:solidFill>
                <a:latin typeface="Times New Roman" panose="02020603050405020304" pitchFamily="18" charset="0"/>
                <a:cs typeface="Times New Roman" panose="02020603050405020304" pitchFamily="18" charset="0"/>
              </a:rPr>
              <a:t>.0</a:t>
            </a:r>
            <a:r>
              <a:rPr lang="ro-RO" sz="1400" b="1" dirty="0">
                <a:solidFill>
                  <a:schemeClr val="tx1"/>
                </a:solidFill>
                <a:latin typeface="Times New Roman" panose="02020603050405020304" pitchFamily="18" charset="0"/>
                <a:cs typeface="Times New Roman" panose="02020603050405020304" pitchFamily="18" charset="0"/>
              </a:rPr>
              <a:t>1</a:t>
            </a:r>
            <a:r>
              <a:rPr lang="en-US" sz="1400" b="1" dirty="0">
                <a:solidFill>
                  <a:schemeClr val="tx1"/>
                </a:solidFill>
                <a:latin typeface="Times New Roman" panose="02020603050405020304" pitchFamily="18" charset="0"/>
                <a:cs typeface="Times New Roman" panose="02020603050405020304" pitchFamily="18" charset="0"/>
              </a:rPr>
              <a:t>.202</a:t>
            </a:r>
            <a:r>
              <a:rPr lang="ro-RO" sz="1400" b="1" dirty="0">
                <a:solidFill>
                  <a:schemeClr val="tx1"/>
                </a:solidFill>
                <a:latin typeface="Times New Roman" panose="02020603050405020304" pitchFamily="18" charset="0"/>
                <a:cs typeface="Times New Roman" panose="02020603050405020304" pitchFamily="18" charset="0"/>
              </a:rPr>
              <a:t>4</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Judecătoria</a:t>
            </a:r>
            <a:r>
              <a:rPr lang="en-US" sz="1400" b="1" dirty="0">
                <a:solidFill>
                  <a:schemeClr val="tx1"/>
                </a:solidFill>
                <a:latin typeface="Times New Roman" panose="02020603050405020304" pitchFamily="18" charset="0"/>
                <a:cs typeface="Times New Roman" panose="02020603050405020304" pitchFamily="18" charset="0"/>
              </a:rPr>
              <a:t> Ungheni, a </a:t>
            </a:r>
            <a:r>
              <a:rPr lang="en-US" sz="1400" b="1" dirty="0" err="1">
                <a:solidFill>
                  <a:schemeClr val="tx1"/>
                </a:solidFill>
                <a:latin typeface="Times New Roman" panose="02020603050405020304" pitchFamily="18" charset="0"/>
                <a:cs typeface="Times New Roman" panose="02020603050405020304" pitchFamily="18" charset="0"/>
              </a:rPr>
              <a:t>expediat</a:t>
            </a:r>
            <a:r>
              <a:rPr lang="ro-RO" sz="1400" b="1" dirty="0">
                <a:solidFill>
                  <a:schemeClr val="tx1"/>
                </a:solidFill>
                <a:latin typeface="Times New Roman" panose="02020603050405020304" pitchFamily="18" charset="0"/>
                <a:cs typeface="Times New Roman" panose="02020603050405020304" pitchFamily="18" charset="0"/>
              </a:rPr>
              <a:t> la 29.01. 2024 </a:t>
            </a:r>
            <a:r>
              <a:rPr lang="en-US" sz="1400" b="1" dirty="0" err="1">
                <a:solidFill>
                  <a:schemeClr val="tx1"/>
                </a:solidFill>
                <a:latin typeface="Times New Roman" panose="02020603050405020304" pitchFamily="18" charset="0"/>
                <a:cs typeface="Times New Roman" panose="02020603050405020304" pitchFamily="18" charset="0"/>
              </a:rPr>
              <a:t>lista</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tematici</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instruire</a:t>
            </a:r>
            <a:r>
              <a:rPr lang="ro-RO" sz="1400" b="1" dirty="0">
                <a:solidFill>
                  <a:schemeClr val="tx1"/>
                </a:solidFill>
                <a:latin typeface="Times New Roman" panose="02020603050405020304" pitchFamily="18" charset="0"/>
                <a:cs typeface="Times New Roman" panose="02020603050405020304" pitchFamily="18" charset="0"/>
              </a:rPr>
              <a:t> a grefierilor, asistenților și personalului instanței pentru semestrul I – 2024.</a:t>
            </a:r>
            <a:endParaRPr lang="ro-RO" dirty="0"/>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45</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222251" y="871312"/>
            <a:ext cx="8839201" cy="369332"/>
          </a:xfrm>
          <a:prstGeom prst="rect">
            <a:avLst/>
          </a:prstGeom>
          <a:noFill/>
        </p:spPr>
        <p:txBody>
          <a:bodyPr wrap="square">
            <a:spAutoFit/>
          </a:bodyPr>
          <a:lstStyle/>
          <a:p>
            <a:r>
              <a:rPr lang="ro-RO" sz="1800" dirty="0">
                <a:solidFill>
                  <a:schemeClr val="tx1">
                    <a:lumMod val="65000"/>
                    <a:lumOff val="35000"/>
                  </a:schemeClr>
                </a:solidFill>
                <a:effectLst/>
                <a:latin typeface="Times New Roman" panose="02020603050405020304" pitchFamily="18" charset="0"/>
                <a:ea typeface="Calibri" panose="020F0502020204030204" pitchFamily="34" charset="0"/>
              </a:rPr>
              <a:t>Activitatea 3.2.1. Identificarea anuală a necesităților de instruire a judecătorilor și personalului </a:t>
            </a:r>
            <a:endParaRPr lang="ro-RO" dirty="0">
              <a:solidFill>
                <a:schemeClr val="tx1">
                  <a:lumMod val="65000"/>
                  <a:lumOff val="35000"/>
                </a:schemeClr>
              </a:solidFill>
            </a:endParaRPr>
          </a:p>
        </p:txBody>
      </p:sp>
      <p:pic>
        <p:nvPicPr>
          <p:cNvPr id="10" name="Imagine 9">
            <a:extLst>
              <a:ext uri="{FF2B5EF4-FFF2-40B4-BE49-F238E27FC236}">
                <a16:creationId xmlns:a16="http://schemas.microsoft.com/office/drawing/2014/main" id="{426C7219-1742-4D93-0808-A3FDDFFCD2C4}"/>
              </a:ext>
            </a:extLst>
          </p:cNvPr>
          <p:cNvPicPr>
            <a:picLocks noChangeAspect="1"/>
          </p:cNvPicPr>
          <p:nvPr/>
        </p:nvPicPr>
        <p:blipFill>
          <a:blip r:embed="rId2"/>
          <a:stretch>
            <a:fillRect/>
          </a:stretch>
        </p:blipFill>
        <p:spPr>
          <a:xfrm>
            <a:off x="5241623" y="1454592"/>
            <a:ext cx="3578528" cy="2903083"/>
          </a:xfrm>
          <a:prstGeom prst="rect">
            <a:avLst/>
          </a:prstGeom>
        </p:spPr>
      </p:pic>
    </p:spTree>
    <p:extLst>
      <p:ext uri="{BB962C8B-B14F-4D97-AF65-F5344CB8AC3E}">
        <p14:creationId xmlns:p14="http://schemas.microsoft.com/office/powerpoint/2010/main" val="2035741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152401" y="1246884"/>
            <a:ext cx="5600699" cy="3597755"/>
          </a:xfrm>
        </p:spPr>
        <p:txBody>
          <a:bodyPr>
            <a:normAutofit fontScale="40000" lnSpcReduction="20000"/>
          </a:bodyPr>
          <a:lstStyle/>
          <a:p>
            <a:pPr marL="454025" lvl="1" indent="0" algn="just">
              <a:buNone/>
            </a:pPr>
            <a:endParaRPr lang="ro-MD" sz="3400" b="1"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o-RO" sz="3400" b="1" dirty="0">
                <a:solidFill>
                  <a:schemeClr val="tx1"/>
                </a:solidFill>
                <a:latin typeface="Times New Roman" panose="02020603050405020304" pitchFamily="18" charset="0"/>
                <a:cs typeface="Times New Roman" panose="02020603050405020304" pitchFamily="18" charset="0"/>
              </a:rPr>
              <a:t>Atelier de lucru: ,,Interacțiunea instanțelor de judecată cu mass-media și promovarea încrederii în justiție. Interacțiunea cu justițiabilii. Social Media</a:t>
            </a:r>
            <a:r>
              <a:rPr lang="en-US" sz="3400" b="1" dirty="0">
                <a:solidFill>
                  <a:schemeClr val="tx1"/>
                </a:solidFill>
                <a:latin typeface="Times New Roman" panose="02020603050405020304" pitchFamily="18" charset="0"/>
                <a:cs typeface="Times New Roman" panose="02020603050405020304" pitchFamily="18" charset="0"/>
              </a:rPr>
              <a:t>”</a:t>
            </a:r>
            <a:r>
              <a:rPr lang="ro-MD" sz="3400" b="1" dirty="0">
                <a:solidFill>
                  <a:schemeClr val="tx1"/>
                </a:solidFill>
                <a:latin typeface="Times New Roman" panose="02020603050405020304" pitchFamily="18" charset="0"/>
                <a:cs typeface="Times New Roman" panose="02020603050405020304" pitchFamily="18" charset="0"/>
              </a:rPr>
              <a:t> – 27.02.2024;</a:t>
            </a:r>
            <a:endParaRPr lang="ro-RO" sz="3400" b="1"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sz="3400" b="1" dirty="0">
                <a:solidFill>
                  <a:schemeClr val="tx1"/>
                </a:solidFill>
                <a:latin typeface="Times New Roman" panose="02020603050405020304" pitchFamily="18" charset="0"/>
                <a:cs typeface="Times New Roman" panose="02020603050405020304" pitchFamily="18" charset="0"/>
              </a:rPr>
              <a:t>Desfășurarea </a:t>
            </a:r>
            <a:r>
              <a:rPr lang="ro-RO" sz="3400" b="1" dirty="0">
                <a:solidFill>
                  <a:schemeClr val="tx1"/>
                </a:solidFill>
                <a:latin typeface="Times New Roman" panose="02020603050405020304" pitchFamily="18" charset="0"/>
                <a:cs typeface="Times New Roman" panose="02020603050405020304" pitchFamily="18" charset="0"/>
              </a:rPr>
              <a:t>în județul Iași a c</a:t>
            </a:r>
            <a:r>
              <a:rPr lang="it-IT" sz="3400" b="1" dirty="0">
                <a:solidFill>
                  <a:schemeClr val="tx1"/>
                </a:solidFill>
                <a:latin typeface="Times New Roman" panose="02020603050405020304" pitchFamily="18" charset="0"/>
                <a:cs typeface="Times New Roman" panose="02020603050405020304" pitchFamily="18" charset="0"/>
              </a:rPr>
              <a:t>elui de-al 1</a:t>
            </a:r>
            <a:r>
              <a:rPr lang="ro-MD" sz="3400" b="1" dirty="0">
                <a:solidFill>
                  <a:schemeClr val="tx1"/>
                </a:solidFill>
                <a:latin typeface="Times New Roman" panose="02020603050405020304" pitchFamily="18" charset="0"/>
                <a:cs typeface="Times New Roman" panose="02020603050405020304" pitchFamily="18" charset="0"/>
              </a:rPr>
              <a:t>8</a:t>
            </a:r>
            <a:r>
              <a:rPr lang="it-IT" sz="3400" b="1" dirty="0">
                <a:solidFill>
                  <a:schemeClr val="tx1"/>
                </a:solidFill>
                <a:latin typeface="Times New Roman" panose="02020603050405020304" pitchFamily="18" charset="0"/>
                <a:cs typeface="Times New Roman" panose="02020603050405020304" pitchFamily="18" charset="0"/>
              </a:rPr>
              <a:t> seminar moldo-român</a:t>
            </a:r>
            <a:r>
              <a:rPr lang="ro-RO" sz="3400" b="1" dirty="0">
                <a:solidFill>
                  <a:schemeClr val="tx1"/>
                </a:solidFill>
                <a:latin typeface="Times New Roman" panose="02020603050405020304" pitchFamily="18" charset="0"/>
                <a:cs typeface="Times New Roman" panose="02020603050405020304" pitchFamily="18" charset="0"/>
              </a:rPr>
              <a:t> în perioada </a:t>
            </a:r>
            <a:r>
              <a:rPr lang="ro-MD" sz="3400" b="1" dirty="0">
                <a:solidFill>
                  <a:schemeClr val="tx1"/>
                </a:solidFill>
                <a:latin typeface="Times New Roman" panose="02020603050405020304" pitchFamily="18" charset="0"/>
                <a:cs typeface="Times New Roman" panose="02020603050405020304" pitchFamily="18" charset="0"/>
              </a:rPr>
              <a:t>1</a:t>
            </a:r>
            <a:r>
              <a:rPr lang="ro-RO" sz="3400" b="1" dirty="0">
                <a:solidFill>
                  <a:schemeClr val="tx1"/>
                </a:solidFill>
                <a:latin typeface="Times New Roman" panose="02020603050405020304" pitchFamily="18" charset="0"/>
                <a:cs typeface="Times New Roman" panose="02020603050405020304" pitchFamily="18" charset="0"/>
              </a:rPr>
              <a:t>7-18</a:t>
            </a:r>
            <a:r>
              <a:rPr lang="ro-MD" sz="3400" b="1" dirty="0">
                <a:solidFill>
                  <a:schemeClr val="tx1"/>
                </a:solidFill>
                <a:latin typeface="Times New Roman" panose="02020603050405020304" pitchFamily="18" charset="0"/>
                <a:cs typeface="Times New Roman" panose="02020603050405020304" pitchFamily="18" charset="0"/>
              </a:rPr>
              <a:t> mai</a:t>
            </a:r>
            <a:r>
              <a:rPr lang="it-IT" sz="3400" b="1" dirty="0">
                <a:solidFill>
                  <a:schemeClr val="tx1"/>
                </a:solidFill>
                <a:latin typeface="Times New Roman" panose="02020603050405020304" pitchFamily="18" charset="0"/>
                <a:cs typeface="Times New Roman" panose="02020603050405020304" pitchFamily="18" charset="0"/>
              </a:rPr>
              <a:t> 202</a:t>
            </a:r>
            <a:r>
              <a:rPr lang="ro-RO" sz="3400" b="1" dirty="0">
                <a:solidFill>
                  <a:schemeClr val="tx1"/>
                </a:solidFill>
                <a:latin typeface="Times New Roman" panose="02020603050405020304" pitchFamily="18" charset="0"/>
                <a:cs typeface="Times New Roman" panose="02020603050405020304" pitchFamily="18" charset="0"/>
              </a:rPr>
              <a:t>4;</a:t>
            </a:r>
          </a:p>
          <a:p>
            <a:pPr algn="just">
              <a:buFont typeface="Wingdings" panose="05000000000000000000" pitchFamily="2" charset="2"/>
              <a:buChar char="Ø"/>
            </a:pPr>
            <a:r>
              <a:rPr lang="ro-RO" sz="3400" b="1" dirty="0">
                <a:solidFill>
                  <a:schemeClr val="tx1"/>
                </a:solidFill>
                <a:latin typeface="Times New Roman" panose="02020603050405020304" pitchFamily="18" charset="0"/>
                <a:cs typeface="Times New Roman" panose="02020603050405020304" pitchFamily="18" charset="0"/>
              </a:rPr>
              <a:t>Seminare de instruire pentru judecători la activitățile de formare continuă prin sistemul SI INJ, conform înscrierii personale;</a:t>
            </a:r>
          </a:p>
          <a:p>
            <a:pPr algn="just">
              <a:buFont typeface="Wingdings" panose="05000000000000000000" pitchFamily="2" charset="2"/>
              <a:buChar char="Ø"/>
            </a:pPr>
            <a:r>
              <a:rPr lang="ro-RO" sz="3400" b="1" dirty="0">
                <a:solidFill>
                  <a:schemeClr val="tx1"/>
                </a:solidFill>
                <a:latin typeface="Times New Roman" panose="02020603050405020304" pitchFamily="18" charset="0"/>
                <a:cs typeface="Times New Roman" panose="02020603050405020304" pitchFamily="18" charset="0"/>
              </a:rPr>
              <a:t>Seminare de instruire pentru judecători la conferința </a:t>
            </a:r>
            <a:r>
              <a:rPr lang="ro-RO" sz="3400" b="1" dirty="0" err="1">
                <a:solidFill>
                  <a:schemeClr val="tx1"/>
                </a:solidFill>
                <a:latin typeface="Times New Roman" panose="02020603050405020304" pitchFamily="18" charset="0"/>
                <a:cs typeface="Times New Roman" panose="02020603050405020304" pitchFamily="18" charset="0"/>
              </a:rPr>
              <a:t>Medel</a:t>
            </a:r>
            <a:r>
              <a:rPr lang="ro-RO" sz="3400" b="1" dirty="0">
                <a:solidFill>
                  <a:schemeClr val="tx1"/>
                </a:solidFill>
                <a:latin typeface="Times New Roman" panose="02020603050405020304" pitchFamily="18" charset="0"/>
                <a:cs typeface="Times New Roman" panose="02020603050405020304" pitchFamily="18" charset="0"/>
              </a:rPr>
              <a:t>;</a:t>
            </a:r>
            <a:endParaRPr lang="ro-RO" sz="3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ro-RO" sz="3400" b="1" dirty="0">
                <a:solidFill>
                  <a:schemeClr val="tx1"/>
                </a:solidFill>
                <a:latin typeface="Times New Roman" panose="02020603050405020304" pitchFamily="18" charset="0"/>
              </a:rPr>
              <a:t>Seminare și instruiri anuale prestate de către Institutul Național al Justiției pentru angajații și judecătorii instanțelor de judecată;</a:t>
            </a:r>
          </a:p>
          <a:p>
            <a:pPr algn="just"/>
            <a:r>
              <a:rPr lang="ro-RO" sz="3400" b="1" dirty="0">
                <a:solidFill>
                  <a:schemeClr val="tx1"/>
                </a:solidFill>
                <a:latin typeface="Times New Roman" panose="02020603050405020304" pitchFamily="18" charset="0"/>
              </a:rPr>
              <a:t>Seminare bilaterale între instanțele naționale și internaționale.</a:t>
            </a:r>
            <a:endParaRPr lang="ro-RO" sz="3400" b="1"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it-IT" sz="34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it-IT" sz="3400" b="1" i="1" dirty="0">
                <a:solidFill>
                  <a:schemeClr val="tx1"/>
                </a:solidFill>
                <a:latin typeface="Times New Roman" panose="02020603050405020304" pitchFamily="18" charset="0"/>
                <a:cs typeface="Times New Roman" panose="02020603050405020304" pitchFamily="18" charset="0"/>
              </a:rPr>
              <a:t>Participanți: </a:t>
            </a:r>
            <a:r>
              <a:rPr lang="ro-MD" sz="3400" b="1" i="1" dirty="0">
                <a:solidFill>
                  <a:schemeClr val="tx1"/>
                </a:solidFill>
                <a:latin typeface="Times New Roman" panose="02020603050405020304" pitchFamily="18" charset="0"/>
                <a:cs typeface="Times New Roman" panose="02020603050405020304" pitchFamily="18" charset="0"/>
              </a:rPr>
              <a:t> judecători, </a:t>
            </a:r>
            <a:r>
              <a:rPr lang="it-IT" sz="3400" b="1" i="1" dirty="0">
                <a:solidFill>
                  <a:schemeClr val="tx1"/>
                </a:solidFill>
                <a:latin typeface="Times New Roman" panose="02020603050405020304" pitchFamily="18" charset="0"/>
                <a:cs typeface="Times New Roman" panose="02020603050405020304" pitchFamily="18" charset="0"/>
              </a:rPr>
              <a:t>specialiștii SEDP, Sistematizare, grefieri, asistenți judiciari.</a:t>
            </a:r>
          </a:p>
          <a:p>
            <a:pPr lvl="1" algn="just">
              <a:buFont typeface="Wingdings" panose="05000000000000000000" pitchFamily="2" charset="2"/>
              <a:buChar char="Ø"/>
            </a:pPr>
            <a:endParaRPr lang="ro-RO" dirty="0">
              <a:solidFill>
                <a:schemeClr val="tx1"/>
              </a:solidFill>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46</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152401" y="877552"/>
            <a:ext cx="8921749" cy="369332"/>
          </a:xfrm>
          <a:prstGeom prst="rect">
            <a:avLst/>
          </a:prstGeom>
          <a:noFill/>
        </p:spPr>
        <p:txBody>
          <a:bodyPr wrap="square">
            <a:spAutoFit/>
          </a:bodyPr>
          <a:lstStyle/>
          <a:p>
            <a:r>
              <a:rPr lang="ro-RO" sz="1800" dirty="0">
                <a:solidFill>
                  <a:schemeClr val="accent5">
                    <a:lumMod val="50000"/>
                  </a:schemeClr>
                </a:solidFill>
                <a:effectLst/>
                <a:latin typeface="Times New Roman" panose="02020603050405020304" pitchFamily="18" charset="0"/>
                <a:ea typeface="Calibri" panose="020F0502020204030204" pitchFamily="34" charset="0"/>
              </a:rPr>
              <a:t>Activitatea 3.2.2. Dezvoltarea personală și profesională a judecătorilor și personalului instanței </a:t>
            </a:r>
            <a:endParaRPr lang="ro-RO" dirty="0">
              <a:solidFill>
                <a:schemeClr val="accent5">
                  <a:lumMod val="50000"/>
                </a:schemeClr>
              </a:solidFill>
            </a:endParaRPr>
          </a:p>
        </p:txBody>
      </p:sp>
      <p:pic>
        <p:nvPicPr>
          <p:cNvPr id="3" name="Content Placeholder 8" descr="Free vector politician sitting at round table in boardroom. board of directors with ceo holding formal talk in office room flat vector illustration. business authority, corporate leader, planning strategy concept">
            <a:extLst>
              <a:ext uri="{FF2B5EF4-FFF2-40B4-BE49-F238E27FC236}">
                <a16:creationId xmlns:a16="http://schemas.microsoft.com/office/drawing/2014/main" id="{3549196A-966E-A1D8-59AE-7900288404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9816" r="19816"/>
          <a:stretch>
            <a:fillRect/>
          </a:stretch>
        </p:blipFill>
        <p:spPr bwMode="auto">
          <a:xfrm>
            <a:off x="5963453" y="1370756"/>
            <a:ext cx="290034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90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311151" y="1826194"/>
            <a:ext cx="4889500" cy="2890837"/>
          </a:xfrm>
        </p:spPr>
        <p:txBody>
          <a:bodyPr>
            <a:normAutofit/>
          </a:bodyPr>
          <a:lstStyle/>
          <a:p>
            <a:pPr algn="just">
              <a:buFont typeface="Wingdings" panose="05000000000000000000" pitchFamily="2" charset="2"/>
              <a:buChar char="q"/>
            </a:pP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 la instituirea Biroului informațional din 2022, doi angajați din cadrul Secției Sistematizare, Generalizare, Monitorizare a Practicii Judiciare și Relații Publice oferă zilnic informații și ghidează  justițiabilii, a doilea angajat(</a:t>
            </a:r>
            <a:r>
              <a:rPr kumimoji="0" lang="ro-RO" sz="1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supliant</a:t>
            </a:r>
            <a:r>
              <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fiind instruit periodic privind modalitatea de interacțiune cu justițiabilii și publicul larg</a:t>
            </a:r>
          </a:p>
          <a:p>
            <a:pPr algn="just">
              <a:buFont typeface="Wingdings" panose="05000000000000000000" pitchFamily="2" charset="2"/>
              <a:buChar char="q"/>
            </a:pPr>
            <a:r>
              <a:rPr lang="ro-RO" sz="1600" b="1" i="0" dirty="0">
                <a:solidFill>
                  <a:srgbClr val="050505"/>
                </a:solidFill>
                <a:effectLst/>
                <a:latin typeface="Times New Roman" panose="02020603050405020304" pitchFamily="18" charset="0"/>
                <a:cs typeface="Times New Roman" panose="02020603050405020304" pitchFamily="18" charset="0"/>
              </a:rPr>
              <a:t>La 13 martie 2024</a:t>
            </a:r>
            <a:r>
              <a:rPr lang="ro-RO" sz="1600" b="0" i="0" dirty="0">
                <a:solidFill>
                  <a:srgbClr val="050505"/>
                </a:solidFill>
                <a:effectLst/>
                <a:latin typeface="Times New Roman" panose="02020603050405020304" pitchFamily="18" charset="0"/>
                <a:cs typeface="Times New Roman" panose="02020603050405020304" pitchFamily="18" charset="0"/>
              </a:rPr>
              <a:t>, reprezentanții Judecătoriei￼ Ungheni au participat la o sesiune de instruire privind modele eficiente de comunicare judiciară și informare judiciară</a:t>
            </a:r>
            <a:endParaRPr kumimoji="0" lang="ro-RO"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endParaRPr lang="ro-RO" sz="1800" dirty="0">
              <a:latin typeface="Times New Roman" panose="02020603050405020304" pitchFamily="18" charset="0"/>
            </a:endParaRPr>
          </a:p>
          <a:p>
            <a:pPr algn="just"/>
            <a:endParaRPr lang="ro-RO" sz="1800" dirty="0">
              <a:latin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47</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3.2.3 Asigurarea instruirii continue a angaja</a:t>
            </a:r>
            <a:r>
              <a:rPr lang="ro-MD" sz="1800" dirty="0" err="1">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ților</a:t>
            </a:r>
            <a:r>
              <a:rPr lang="ro-MD"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 instanței în domeniul ghidării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justițiabililor privind serviciile judiciare</a:t>
            </a:r>
          </a:p>
        </p:txBody>
      </p:sp>
      <p:pic>
        <p:nvPicPr>
          <p:cNvPr id="10" name="Substituent conținut 9">
            <a:extLst>
              <a:ext uri="{FF2B5EF4-FFF2-40B4-BE49-F238E27FC236}">
                <a16:creationId xmlns:a16="http://schemas.microsoft.com/office/drawing/2014/main" id="{18548397-BE3F-DC5C-5CA6-DCD93B28A6BA}"/>
              </a:ext>
            </a:extLst>
          </p:cNvPr>
          <p:cNvPicPr>
            <a:picLocks noGrp="1" noChangeAspect="1"/>
          </p:cNvPicPr>
          <p:nvPr>
            <p:ph sz="half" idx="2"/>
          </p:nvPr>
        </p:nvPicPr>
        <p:blipFill>
          <a:blip r:embed="rId2"/>
          <a:stretch>
            <a:fillRect/>
          </a:stretch>
        </p:blipFill>
        <p:spPr>
          <a:xfrm>
            <a:off x="5200651" y="2043098"/>
            <a:ext cx="3568698" cy="2007393"/>
          </a:xfrm>
        </p:spPr>
      </p:pic>
    </p:spTree>
    <p:extLst>
      <p:ext uri="{BB962C8B-B14F-4D97-AF65-F5344CB8AC3E}">
        <p14:creationId xmlns:p14="http://schemas.microsoft.com/office/powerpoint/2010/main" val="3707635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0" y="2139950"/>
            <a:ext cx="5416550" cy="1447800"/>
          </a:xfrm>
        </p:spPr>
        <p:txBody>
          <a:bodyPr>
            <a:normAutofit lnSpcReduction="10000"/>
          </a:bodyPr>
          <a:lstStyle/>
          <a:p>
            <a:pPr algn="just"/>
            <a:r>
              <a:rPr lang="ro-RO" sz="2000" b="1" i="0" dirty="0">
                <a:solidFill>
                  <a:srgbClr val="393F4C"/>
                </a:solidFill>
                <a:effectLst/>
                <a:latin typeface="Source Sans Pro" panose="020B0503030403020204" pitchFamily="34" charset="0"/>
              </a:rPr>
              <a:t> </a:t>
            </a:r>
            <a:r>
              <a:rPr kumimoji="0" lang="ro-RO" sz="1800" b="1" i="0" u="none" strike="noStrike" kern="1200" cap="none" spc="0" normalizeH="0" baseline="0" noProof="0" dirty="0">
                <a:ln>
                  <a:noFill/>
                </a:ln>
                <a:solidFill>
                  <a:srgbClr val="6C6463"/>
                </a:solidFill>
                <a:effectLst/>
                <a:uLnTx/>
                <a:uFillTx/>
                <a:latin typeface="Arial" panose="020B0604020202020204" pitchFamily="34" charset="0"/>
                <a:ea typeface="+mn-ea"/>
                <a:cs typeface="Arial" panose="020B0604020202020204" pitchFamily="34" charset="0"/>
              </a:rPr>
              <a:t> </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Ședințe operative cu participarea specialiștilor din cadrul secției SEDP, grefieri</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lor</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și asistenți</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lor</a:t>
            </a:r>
            <a:r>
              <a:rPr kumimoji="0" lang="ro-RO" sz="1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judiciari, desfășurate periodic pentru aducerea la cunoștință a angajaților despre activitatea instituției și actelor normative interne.</a:t>
            </a:r>
            <a:endParaRPr lang="ro-RO" sz="2000" b="1" i="0" dirty="0">
              <a:solidFill>
                <a:schemeClr val="tx1"/>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48</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Calibri" panose="020F0502020204030204" pitchFamily="34" charset="0"/>
                <a:cs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cs typeface="Times New Roman" panose="02020603050405020304" pitchFamily="18" charset="0"/>
              </a:rPr>
              <a:t>3.2.4 Instruirea internă periodică în domeniul delimitării atribuțiilor Secției de evidență documentară și procesuală și Grefei Secretariatului</a:t>
            </a:r>
            <a:endParaRPr lang="ro-RO" sz="1800" b="1"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Imagine 31">
            <a:extLst>
              <a:ext uri="{FF2B5EF4-FFF2-40B4-BE49-F238E27FC236}">
                <a16:creationId xmlns:a16="http://schemas.microsoft.com/office/drawing/2014/main" id="{52856EC6-3B50-EE68-2B5E-0E19CA879835}"/>
              </a:ext>
            </a:extLst>
          </p:cNvPr>
          <p:cNvPicPr>
            <a:picLocks noChangeAspect="1"/>
          </p:cNvPicPr>
          <p:nvPr/>
        </p:nvPicPr>
        <p:blipFill>
          <a:blip r:embed="rId2"/>
          <a:stretch>
            <a:fillRect/>
          </a:stretch>
        </p:blipFill>
        <p:spPr>
          <a:xfrm>
            <a:off x="5715000" y="1489728"/>
            <a:ext cx="3098798" cy="2815143"/>
          </a:xfrm>
          <a:prstGeom prst="rect">
            <a:avLst/>
          </a:prstGeom>
        </p:spPr>
      </p:pic>
    </p:spTree>
    <p:extLst>
      <p:ext uri="{BB962C8B-B14F-4D97-AF65-F5344CB8AC3E}">
        <p14:creationId xmlns:p14="http://schemas.microsoft.com/office/powerpoint/2010/main" val="2257703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D5CB9-C1C0-73F7-5D1B-8F1CA58E80BA}"/>
              </a:ext>
            </a:extLst>
          </p:cNvPr>
          <p:cNvSpPr>
            <a:spLocks noGrp="1"/>
          </p:cNvSpPr>
          <p:nvPr>
            <p:ph type="dt" sz="half" idx="2"/>
          </p:nvPr>
        </p:nvSpPr>
        <p:spPr/>
        <p:txBody>
          <a:bodyPr/>
          <a:lstStyle/>
          <a:p>
            <a:fld id="{C6B2C6E5-FD71-0348-98A6-18EEFEEC5C35}" type="datetime1">
              <a:rPr lang="en-US" smtClean="0"/>
              <a:t>1/16/2025</a:t>
            </a:fld>
            <a:endParaRPr lang="en-US"/>
          </a:p>
        </p:txBody>
      </p:sp>
      <p:sp>
        <p:nvSpPr>
          <p:cNvPr id="3" name="Slide Number Placeholder 2">
            <a:extLst>
              <a:ext uri="{FF2B5EF4-FFF2-40B4-BE49-F238E27FC236}">
                <a16:creationId xmlns:a16="http://schemas.microsoft.com/office/drawing/2014/main" id="{B62905EB-692A-AE64-C948-6A238CBD8E5B}"/>
              </a:ext>
            </a:extLst>
          </p:cNvPr>
          <p:cNvSpPr>
            <a:spLocks noGrp="1"/>
          </p:cNvSpPr>
          <p:nvPr>
            <p:ph type="sldNum" sz="quarter" idx="4"/>
          </p:nvPr>
        </p:nvSpPr>
        <p:spPr/>
        <p:txBody>
          <a:bodyPr/>
          <a:lstStyle/>
          <a:p>
            <a:fld id="{42782948-4DBE-204D-AB9E-B65E067054AE}" type="slidenum">
              <a:rPr lang="en-US" smtClean="0"/>
              <a:pPr/>
              <a:t>49</a:t>
            </a:fld>
            <a:endParaRPr lang="en-US"/>
          </a:p>
        </p:txBody>
      </p:sp>
      <p:sp>
        <p:nvSpPr>
          <p:cNvPr id="4" name="Title 3">
            <a:extLst>
              <a:ext uri="{FF2B5EF4-FFF2-40B4-BE49-F238E27FC236}">
                <a16:creationId xmlns:a16="http://schemas.microsoft.com/office/drawing/2014/main" id="{1026EC1E-0D63-2593-C203-62A6DE7C217B}"/>
              </a:ext>
            </a:extLst>
          </p:cNvPr>
          <p:cNvSpPr>
            <a:spLocks noGrp="1"/>
          </p:cNvSpPr>
          <p:nvPr>
            <p:ph type="title"/>
          </p:nvPr>
        </p:nvSpPr>
        <p:spPr>
          <a:xfrm>
            <a:off x="293600" y="123358"/>
            <a:ext cx="8698001" cy="670440"/>
          </a:xfrm>
        </p:spPr>
        <p:txBody>
          <a:bodyPr/>
          <a:lstStyle/>
          <a:p>
            <a:pPr marL="0" marR="0" algn="ctr">
              <a:lnSpc>
                <a:spcPct val="107000"/>
              </a:lnSpc>
              <a:spcBef>
                <a:spcPts val="0"/>
              </a:spcBef>
              <a:spcAft>
                <a:spcPts val="800"/>
              </a:spcAft>
            </a:pP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PLANUL DE DEZVOLTARE STRATEGICĂ AL </a:t>
            </a:r>
            <a:r>
              <a:rPr lang="ro-MD" sz="1800" b="1" u="sng"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JUDECĂTORIEI UNGHENI</a:t>
            </a: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 PENTRU ANII 2023-2027</a:t>
            </a:r>
            <a:endParaRPr lang="en-US" sz="1800" kern="100" dirty="0">
              <a:solidFill>
                <a:srgbClr val="651D32"/>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Content Placeholder 14">
            <a:extLst>
              <a:ext uri="{FF2B5EF4-FFF2-40B4-BE49-F238E27FC236}">
                <a16:creationId xmlns:a16="http://schemas.microsoft.com/office/drawing/2014/main" id="{E250E402-B3E5-404F-A6D5-C12C41F562BE}"/>
              </a:ext>
            </a:extLst>
          </p:cNvPr>
          <p:cNvGraphicFramePr>
            <a:graphicFrameLocks noGrp="1"/>
          </p:cNvGraphicFramePr>
          <p:nvPr>
            <p:ph idx="1"/>
            <p:extLst>
              <p:ext uri="{D42A27DB-BD31-4B8C-83A1-F6EECF244321}">
                <p14:modId xmlns:p14="http://schemas.microsoft.com/office/powerpoint/2010/main" val="1946366689"/>
              </p:ext>
            </p:extLst>
          </p:nvPr>
        </p:nvGraphicFramePr>
        <p:xfrm>
          <a:off x="416019" y="437932"/>
          <a:ext cx="8046029" cy="4644078"/>
        </p:xfrm>
        <a:graphic>
          <a:graphicData uri="http://schemas.openxmlformats.org/drawingml/2006/table">
            <a:tbl>
              <a:tblPr firstRow="1" firstCol="1" bandRow="1"/>
              <a:tblGrid>
                <a:gridCol w="852872">
                  <a:extLst>
                    <a:ext uri="{9D8B030D-6E8A-4147-A177-3AD203B41FA5}">
                      <a16:colId xmlns:a16="http://schemas.microsoft.com/office/drawing/2014/main" val="895281761"/>
                    </a:ext>
                  </a:extLst>
                </a:gridCol>
                <a:gridCol w="2584421">
                  <a:extLst>
                    <a:ext uri="{9D8B030D-6E8A-4147-A177-3AD203B41FA5}">
                      <a16:colId xmlns:a16="http://schemas.microsoft.com/office/drawing/2014/main" val="913470407"/>
                    </a:ext>
                  </a:extLst>
                </a:gridCol>
                <a:gridCol w="209488">
                  <a:extLst>
                    <a:ext uri="{9D8B030D-6E8A-4147-A177-3AD203B41FA5}">
                      <a16:colId xmlns:a16="http://schemas.microsoft.com/office/drawing/2014/main" val="2309961202"/>
                    </a:ext>
                  </a:extLst>
                </a:gridCol>
                <a:gridCol w="209488">
                  <a:extLst>
                    <a:ext uri="{9D8B030D-6E8A-4147-A177-3AD203B41FA5}">
                      <a16:colId xmlns:a16="http://schemas.microsoft.com/office/drawing/2014/main" val="4120953803"/>
                    </a:ext>
                  </a:extLst>
                </a:gridCol>
                <a:gridCol w="209488">
                  <a:extLst>
                    <a:ext uri="{9D8B030D-6E8A-4147-A177-3AD203B41FA5}">
                      <a16:colId xmlns:a16="http://schemas.microsoft.com/office/drawing/2014/main" val="2369200304"/>
                    </a:ext>
                  </a:extLst>
                </a:gridCol>
                <a:gridCol w="209488">
                  <a:extLst>
                    <a:ext uri="{9D8B030D-6E8A-4147-A177-3AD203B41FA5}">
                      <a16:colId xmlns:a16="http://schemas.microsoft.com/office/drawing/2014/main" val="1853813887"/>
                    </a:ext>
                  </a:extLst>
                </a:gridCol>
                <a:gridCol w="209488">
                  <a:extLst>
                    <a:ext uri="{9D8B030D-6E8A-4147-A177-3AD203B41FA5}">
                      <a16:colId xmlns:a16="http://schemas.microsoft.com/office/drawing/2014/main" val="1922233853"/>
                    </a:ext>
                  </a:extLst>
                </a:gridCol>
                <a:gridCol w="209488">
                  <a:extLst>
                    <a:ext uri="{9D8B030D-6E8A-4147-A177-3AD203B41FA5}">
                      <a16:colId xmlns:a16="http://schemas.microsoft.com/office/drawing/2014/main" val="2191483506"/>
                    </a:ext>
                  </a:extLst>
                </a:gridCol>
                <a:gridCol w="209488">
                  <a:extLst>
                    <a:ext uri="{9D8B030D-6E8A-4147-A177-3AD203B41FA5}">
                      <a16:colId xmlns:a16="http://schemas.microsoft.com/office/drawing/2014/main" val="1090297496"/>
                    </a:ext>
                  </a:extLst>
                </a:gridCol>
                <a:gridCol w="209488">
                  <a:extLst>
                    <a:ext uri="{9D8B030D-6E8A-4147-A177-3AD203B41FA5}">
                      <a16:colId xmlns:a16="http://schemas.microsoft.com/office/drawing/2014/main" val="927614674"/>
                    </a:ext>
                  </a:extLst>
                </a:gridCol>
                <a:gridCol w="209488">
                  <a:extLst>
                    <a:ext uri="{9D8B030D-6E8A-4147-A177-3AD203B41FA5}">
                      <a16:colId xmlns:a16="http://schemas.microsoft.com/office/drawing/2014/main" val="3056089091"/>
                    </a:ext>
                  </a:extLst>
                </a:gridCol>
                <a:gridCol w="209488">
                  <a:extLst>
                    <a:ext uri="{9D8B030D-6E8A-4147-A177-3AD203B41FA5}">
                      <a16:colId xmlns:a16="http://schemas.microsoft.com/office/drawing/2014/main" val="397791984"/>
                    </a:ext>
                  </a:extLst>
                </a:gridCol>
                <a:gridCol w="209488">
                  <a:extLst>
                    <a:ext uri="{9D8B030D-6E8A-4147-A177-3AD203B41FA5}">
                      <a16:colId xmlns:a16="http://schemas.microsoft.com/office/drawing/2014/main" val="975747267"/>
                    </a:ext>
                  </a:extLst>
                </a:gridCol>
                <a:gridCol w="209488">
                  <a:extLst>
                    <a:ext uri="{9D8B030D-6E8A-4147-A177-3AD203B41FA5}">
                      <a16:colId xmlns:a16="http://schemas.microsoft.com/office/drawing/2014/main" val="1257901269"/>
                    </a:ext>
                  </a:extLst>
                </a:gridCol>
                <a:gridCol w="209488">
                  <a:extLst>
                    <a:ext uri="{9D8B030D-6E8A-4147-A177-3AD203B41FA5}">
                      <a16:colId xmlns:a16="http://schemas.microsoft.com/office/drawing/2014/main" val="2921701623"/>
                    </a:ext>
                  </a:extLst>
                </a:gridCol>
                <a:gridCol w="209488">
                  <a:extLst>
                    <a:ext uri="{9D8B030D-6E8A-4147-A177-3AD203B41FA5}">
                      <a16:colId xmlns:a16="http://schemas.microsoft.com/office/drawing/2014/main" val="1623241205"/>
                    </a:ext>
                  </a:extLst>
                </a:gridCol>
                <a:gridCol w="209488">
                  <a:extLst>
                    <a:ext uri="{9D8B030D-6E8A-4147-A177-3AD203B41FA5}">
                      <a16:colId xmlns:a16="http://schemas.microsoft.com/office/drawing/2014/main" val="2555407809"/>
                    </a:ext>
                  </a:extLst>
                </a:gridCol>
                <a:gridCol w="209488">
                  <a:extLst>
                    <a:ext uri="{9D8B030D-6E8A-4147-A177-3AD203B41FA5}">
                      <a16:colId xmlns:a16="http://schemas.microsoft.com/office/drawing/2014/main" val="1679429859"/>
                    </a:ext>
                  </a:extLst>
                </a:gridCol>
                <a:gridCol w="209488">
                  <a:extLst>
                    <a:ext uri="{9D8B030D-6E8A-4147-A177-3AD203B41FA5}">
                      <a16:colId xmlns:a16="http://schemas.microsoft.com/office/drawing/2014/main" val="3370715490"/>
                    </a:ext>
                  </a:extLst>
                </a:gridCol>
                <a:gridCol w="209488">
                  <a:extLst>
                    <a:ext uri="{9D8B030D-6E8A-4147-A177-3AD203B41FA5}">
                      <a16:colId xmlns:a16="http://schemas.microsoft.com/office/drawing/2014/main" val="3326655358"/>
                    </a:ext>
                  </a:extLst>
                </a:gridCol>
                <a:gridCol w="209488">
                  <a:extLst>
                    <a:ext uri="{9D8B030D-6E8A-4147-A177-3AD203B41FA5}">
                      <a16:colId xmlns:a16="http://schemas.microsoft.com/office/drawing/2014/main" val="3143351496"/>
                    </a:ext>
                  </a:extLst>
                </a:gridCol>
                <a:gridCol w="209488">
                  <a:extLst>
                    <a:ext uri="{9D8B030D-6E8A-4147-A177-3AD203B41FA5}">
                      <a16:colId xmlns:a16="http://schemas.microsoft.com/office/drawing/2014/main" val="4230065448"/>
                    </a:ext>
                  </a:extLst>
                </a:gridCol>
                <a:gridCol w="209488">
                  <a:extLst>
                    <a:ext uri="{9D8B030D-6E8A-4147-A177-3AD203B41FA5}">
                      <a16:colId xmlns:a16="http://schemas.microsoft.com/office/drawing/2014/main" val="4222817056"/>
                    </a:ext>
                  </a:extLst>
                </a:gridCol>
                <a:gridCol w="209488">
                  <a:extLst>
                    <a:ext uri="{9D8B030D-6E8A-4147-A177-3AD203B41FA5}">
                      <a16:colId xmlns:a16="http://schemas.microsoft.com/office/drawing/2014/main" val="2887402557"/>
                    </a:ext>
                  </a:extLst>
                </a:gridCol>
              </a:tblGrid>
              <a:tr h="176606">
                <a:tc rowSpan="1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1:</a:t>
                      </a: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Management și administrare judiciară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Perioada de realizare a acțiunii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8738420"/>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2027</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913797"/>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1.1: Reducerea volumului de muncă și a sarcinii per judecător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6079231"/>
                  </a:ext>
                </a:extLst>
              </a:tr>
              <a:tr h="733718">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Adoptarea modificărilor de ordin administrativ și legal pentru a eficientiza și fluidiza volumul de lucru al instanței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0125375"/>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Majorarea statelor de personal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4553509"/>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8400888"/>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2023</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2025</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6556894"/>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1.2: Creșterea performanței judecătoriei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2766824"/>
                  </a:ext>
                </a:extLst>
              </a:tr>
              <a:tr h="358875">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a:ea typeface="Times New Roman" panose="02020603050405020304" pitchFamily="18" charset="0"/>
                          <a:cs typeface="Times New Roman"/>
                        </a:rPr>
                        <a:t>A.1.2.1. </a:t>
                      </a:r>
                      <a:r>
                        <a:rPr lang="ro-MD" sz="1200" kern="0" dirty="0">
                          <a:effectLst/>
                          <a:latin typeface="Times New Roman"/>
                          <a:ea typeface="Times New Roman" panose="02020603050405020304" pitchFamily="18" charset="0"/>
                          <a:cs typeface="Times New Roman"/>
                        </a:rPr>
                        <a:t>Colectarea și analiza datelor despre performanța judecătoriei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5807192"/>
                  </a:ext>
                </a:extLst>
              </a:tr>
              <a:tr h="548014">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Gestionarea performanței instanței pentru asigurarea atingerii țintelor anuale stabilite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1877048"/>
                  </a:ext>
                </a:extLst>
              </a:tr>
              <a:tr h="506920">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A.1.2.3.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în rândul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5971897"/>
                  </a:ext>
                </a:extLst>
              </a:tr>
              <a:tr h="1022939">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A.1.2.4.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Desfășurarea ședințelor Consiliului consultativ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0312240"/>
                  </a:ext>
                </a:extLst>
              </a:tr>
            </a:tbl>
          </a:graphicData>
        </a:graphic>
      </p:graphicFrame>
    </p:spTree>
    <p:extLst>
      <p:ext uri="{BB962C8B-B14F-4D97-AF65-F5344CB8AC3E}">
        <p14:creationId xmlns:p14="http://schemas.microsoft.com/office/powerpoint/2010/main" val="112995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52401" y="1293017"/>
            <a:ext cx="4895850" cy="3119437"/>
          </a:xfrm>
        </p:spPr>
        <p:txBody>
          <a:bodyPr vert="horz" lIns="91440" tIns="45720" rIns="91440" bIns="45720" rtlCol="0" anchor="t">
            <a:normAutofit/>
          </a:bodyPr>
          <a:lstStyle/>
          <a:p>
            <a:pPr marL="229870" indent="-229870"/>
            <a:r>
              <a:rPr lang="ro-RO" sz="1400" b="1" dirty="0">
                <a:latin typeface="Arial" panose="020B0604020202020204" pitchFamily="34" charset="0"/>
                <a:cs typeface="Arial" panose="020B0604020202020204" pitchFamily="34" charset="0"/>
              </a:rPr>
              <a:t> </a:t>
            </a:r>
            <a:r>
              <a:rPr lang="ro-RO" sz="1800" dirty="0">
                <a:solidFill>
                  <a:schemeClr val="accent4">
                    <a:lumMod val="50000"/>
                    <a:lumOff val="50000"/>
                  </a:schemeClr>
                </a:solidFill>
                <a:latin typeface="Times New Roman" panose="02020603050405020304" pitchFamily="18" charset="0"/>
                <a:cs typeface="Times New Roman" panose="02020603050405020304" pitchFamily="18" charset="0"/>
              </a:rPr>
              <a:t>Activitatea </a:t>
            </a:r>
            <a:r>
              <a:rPr lang="ro-MD" sz="1800" kern="0" dirty="0">
                <a:solidFill>
                  <a:schemeClr val="accent4">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1.1.2. Majorarea statelor de personal</a:t>
            </a:r>
          </a:p>
          <a:p>
            <a:pPr marL="0" indent="0">
              <a:buNone/>
            </a:pPr>
            <a:endParaRPr lang="ro-MD" sz="1800" kern="0" dirty="0">
              <a:solidFill>
                <a:schemeClr val="accent4">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4025" lvl="1" indent="0" algn="just">
              <a:buNone/>
            </a:pPr>
            <a:r>
              <a:rPr lang="ro-RO" sz="1400" b="1" dirty="0">
                <a:solidFill>
                  <a:schemeClr val="tx1"/>
                </a:solidFill>
                <a:latin typeface="Times New Roman" panose="02020603050405020304" pitchFamily="18" charset="0"/>
                <a:cs typeface="Times New Roman" panose="02020603050405020304" pitchFamily="18" charset="0"/>
              </a:rPr>
              <a:t> Suplinirea numărului de judecători prin demersul cu privire la majorarea statelor de personal </a:t>
            </a:r>
            <a:r>
              <a:rPr lang="en-US" sz="1400" b="1" dirty="0">
                <a:solidFill>
                  <a:schemeClr val="tx1"/>
                </a:solidFill>
                <a:latin typeface="Times New Roman" panose="02020603050405020304" pitchFamily="18" charset="0"/>
                <a:cs typeface="Times New Roman" panose="02020603050405020304" pitchFamily="18" charset="0"/>
              </a:rPr>
              <a:t>a </a:t>
            </a:r>
            <a:r>
              <a:rPr lang="en-US" sz="1400" b="1" dirty="0" err="1">
                <a:solidFill>
                  <a:schemeClr val="tx1"/>
                </a:solidFill>
                <a:latin typeface="Times New Roman" panose="02020603050405020304" pitchFamily="18" charset="0"/>
                <a:cs typeface="Times New Roman" panose="02020603050405020304" pitchFamily="18" charset="0"/>
              </a:rPr>
              <a:t>fost</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soluționat</a:t>
            </a:r>
            <a:r>
              <a:rPr lang="en-US" sz="1400" b="1" dirty="0">
                <a:solidFill>
                  <a:schemeClr val="tx1"/>
                </a:solidFill>
                <a:latin typeface="Times New Roman" panose="02020603050405020304" pitchFamily="18" charset="0"/>
                <a:cs typeface="Times New Roman" panose="02020603050405020304" pitchFamily="18" charset="0"/>
              </a:rPr>
              <a:t> de </a:t>
            </a:r>
            <a:r>
              <a:rPr lang="en-US" sz="1400" b="1" dirty="0" err="1">
                <a:solidFill>
                  <a:schemeClr val="tx1"/>
                </a:solidFill>
                <a:latin typeface="Times New Roman" panose="02020603050405020304" pitchFamily="18" charset="0"/>
                <a:cs typeface="Times New Roman" panose="02020603050405020304" pitchFamily="18" charset="0"/>
              </a:rPr>
              <a:t>către</a:t>
            </a:r>
            <a:r>
              <a:rPr lang="en-US" sz="1400" b="1" dirty="0">
                <a:solidFill>
                  <a:schemeClr val="tx1"/>
                </a:solidFill>
                <a:latin typeface="Times New Roman" panose="02020603050405020304" pitchFamily="18" charset="0"/>
                <a:cs typeface="Times New Roman" panose="02020603050405020304" pitchFamily="18" charset="0"/>
              </a:rPr>
              <a:t> CSM, </a:t>
            </a:r>
            <a:r>
              <a:rPr lang="en-US" sz="1400" b="1" dirty="0" err="1">
                <a:solidFill>
                  <a:schemeClr val="tx1"/>
                </a:solidFill>
                <a:latin typeface="Times New Roman" panose="02020603050405020304" pitchFamily="18" charset="0"/>
                <a:cs typeface="Times New Roman" panose="02020603050405020304" pitchFamily="18" charset="0"/>
              </a:rPr>
              <a:t>fiind</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aprobate</a:t>
            </a:r>
            <a:r>
              <a:rPr lang="en-US" sz="1400" b="1" dirty="0">
                <a:solidFill>
                  <a:schemeClr val="tx1"/>
                </a:solidFill>
                <a:latin typeface="Times New Roman" panose="02020603050405020304" pitchFamily="18" charset="0"/>
                <a:cs typeface="Times New Roman" panose="02020603050405020304" pitchFamily="18" charset="0"/>
              </a:rPr>
              <a:t> 2 </a:t>
            </a:r>
            <a:r>
              <a:rPr lang="en-US" sz="1400" b="1" dirty="0" err="1">
                <a:solidFill>
                  <a:schemeClr val="tx1"/>
                </a:solidFill>
                <a:latin typeface="Times New Roman" panose="02020603050405020304" pitchFamily="18" charset="0"/>
                <a:cs typeface="Times New Roman" panose="02020603050405020304" pitchFamily="18" charset="0"/>
              </a:rPr>
              <a:t>unități</a:t>
            </a:r>
            <a:r>
              <a:rPr lang="en-US" sz="1400" b="1" dirty="0">
                <a:solidFill>
                  <a:schemeClr val="tx1"/>
                </a:solidFill>
                <a:latin typeface="Times New Roman" panose="02020603050405020304" pitchFamily="18" charset="0"/>
                <a:cs typeface="Times New Roman" panose="02020603050405020304" pitchFamily="18" charset="0"/>
              </a:rPr>
              <a:t> (</a:t>
            </a:r>
            <a:r>
              <a:rPr lang="en-US" sz="1400" b="1" dirty="0" err="1">
                <a:solidFill>
                  <a:schemeClr val="tx1"/>
                </a:solidFill>
                <a:latin typeface="Times New Roman" panose="02020603050405020304" pitchFamily="18" charset="0"/>
                <a:cs typeface="Times New Roman" panose="02020603050405020304" pitchFamily="18" charset="0"/>
              </a:rPr>
              <a:t>judecători</a:t>
            </a:r>
            <a:r>
              <a:rPr lang="en-US" sz="1400" b="1" dirty="0">
                <a:solidFill>
                  <a:schemeClr val="tx1"/>
                </a:solidFill>
                <a:latin typeface="Times New Roman" panose="02020603050405020304" pitchFamily="18" charset="0"/>
                <a:cs typeface="Times New Roman" panose="02020603050405020304" pitchFamily="18" charset="0"/>
              </a:rPr>
              <a:t>)</a:t>
            </a:r>
            <a:endParaRPr lang="ro-RO" sz="1400" b="1"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5</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152401" y="98147"/>
            <a:ext cx="8839199" cy="69918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MD" sz="14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Obiectivul strategic 1.1: Reducerea volumului de muncă și a sarcinii per judecător</a:t>
            </a:r>
            <a:endParaRPr lang="en-US" sz="1400" dirty="0">
              <a:solidFill>
                <a:srgbClr val="651D32"/>
              </a:solidFill>
              <a:latin typeface="Arial" panose="020B0604020202020204" pitchFamily="34" charset="0"/>
              <a:cs typeface="Arial" panose="020B0604020202020204" pitchFamily="34" charset="0"/>
            </a:endParaRPr>
          </a:p>
        </p:txBody>
      </p:sp>
      <p:pic>
        <p:nvPicPr>
          <p:cNvPr id="9" name="Substituent conținut 8">
            <a:extLst>
              <a:ext uri="{FF2B5EF4-FFF2-40B4-BE49-F238E27FC236}">
                <a16:creationId xmlns:a16="http://schemas.microsoft.com/office/drawing/2014/main" id="{C0304298-8956-3C96-FDA5-4466B247E91B}"/>
              </a:ext>
            </a:extLst>
          </p:cNvPr>
          <p:cNvPicPr>
            <a:picLocks noGrp="1" noChangeAspect="1"/>
          </p:cNvPicPr>
          <p:nvPr>
            <p:ph sz="half" idx="2"/>
          </p:nvPr>
        </p:nvPicPr>
        <p:blipFill>
          <a:blip r:embed="rId2"/>
          <a:stretch>
            <a:fillRect/>
          </a:stretch>
        </p:blipFill>
        <p:spPr>
          <a:xfrm>
            <a:off x="5111750" y="1377950"/>
            <a:ext cx="3752849" cy="2730500"/>
          </a:xfrm>
          <a:prstGeom prst="rect">
            <a:avLst/>
          </a:prstGeom>
        </p:spPr>
      </p:pic>
    </p:spTree>
    <p:extLst>
      <p:ext uri="{BB962C8B-B14F-4D97-AF65-F5344CB8AC3E}">
        <p14:creationId xmlns:p14="http://schemas.microsoft.com/office/powerpoint/2010/main" val="626693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C9A69-0EA8-E1FB-6F3C-4EC9E5F31916}"/>
              </a:ext>
            </a:extLst>
          </p:cNvPr>
          <p:cNvSpPr>
            <a:spLocks noGrp="1"/>
          </p:cNvSpPr>
          <p:nvPr>
            <p:ph type="dt" sz="half" idx="2"/>
          </p:nvPr>
        </p:nvSpPr>
        <p:spPr/>
        <p:txBody>
          <a:bodyPr/>
          <a:lstStyle/>
          <a:p>
            <a:fld id="{C6B2C6E5-FD71-0348-98A6-18EEFEEC5C35}" type="datetime1">
              <a:rPr lang="en-US" smtClean="0"/>
              <a:t>1/16/2025</a:t>
            </a:fld>
            <a:endParaRPr lang="en-US"/>
          </a:p>
        </p:txBody>
      </p:sp>
      <p:sp>
        <p:nvSpPr>
          <p:cNvPr id="3" name="Slide Number Placeholder 2">
            <a:extLst>
              <a:ext uri="{FF2B5EF4-FFF2-40B4-BE49-F238E27FC236}">
                <a16:creationId xmlns:a16="http://schemas.microsoft.com/office/drawing/2014/main" id="{2ACD8772-BAF6-29A6-D5A6-D65C25DB1BB3}"/>
              </a:ext>
            </a:extLst>
          </p:cNvPr>
          <p:cNvSpPr>
            <a:spLocks noGrp="1"/>
          </p:cNvSpPr>
          <p:nvPr>
            <p:ph type="sldNum" sz="quarter" idx="4"/>
          </p:nvPr>
        </p:nvSpPr>
        <p:spPr/>
        <p:txBody>
          <a:bodyPr/>
          <a:lstStyle/>
          <a:p>
            <a:fld id="{42782948-4DBE-204D-AB9E-B65E067054AE}" type="slidenum">
              <a:rPr lang="en-US" smtClean="0"/>
              <a:pPr/>
              <a:t>50</a:t>
            </a:fld>
            <a:endParaRPr lang="en-US"/>
          </a:p>
        </p:txBody>
      </p:sp>
      <p:graphicFrame>
        <p:nvGraphicFramePr>
          <p:cNvPr id="7" name="Tabel 6">
            <a:extLst>
              <a:ext uri="{FF2B5EF4-FFF2-40B4-BE49-F238E27FC236}">
                <a16:creationId xmlns:a16="http://schemas.microsoft.com/office/drawing/2014/main" id="{2B1CE06D-3CB5-618F-5BC2-178851BE3587}"/>
              </a:ext>
            </a:extLst>
          </p:cNvPr>
          <p:cNvGraphicFramePr>
            <a:graphicFrameLocks noGrp="1"/>
          </p:cNvGraphicFramePr>
          <p:nvPr>
            <p:extLst>
              <p:ext uri="{D42A27DB-BD31-4B8C-83A1-F6EECF244321}">
                <p14:modId xmlns:p14="http://schemas.microsoft.com/office/powerpoint/2010/main" val="3906575103"/>
              </p:ext>
            </p:extLst>
          </p:nvPr>
        </p:nvGraphicFramePr>
        <p:xfrm>
          <a:off x="282575" y="965200"/>
          <a:ext cx="8632823" cy="2216732"/>
        </p:xfrm>
        <a:graphic>
          <a:graphicData uri="http://schemas.openxmlformats.org/drawingml/2006/table">
            <a:tbl>
              <a:tblPr firstRow="1" firstCol="1" bandRow="1"/>
              <a:tblGrid>
                <a:gridCol w="1683053">
                  <a:extLst>
                    <a:ext uri="{9D8B030D-6E8A-4147-A177-3AD203B41FA5}">
                      <a16:colId xmlns:a16="http://schemas.microsoft.com/office/drawing/2014/main" val="2815351644"/>
                    </a:ext>
                  </a:extLst>
                </a:gridCol>
                <a:gridCol w="3435996">
                  <a:extLst>
                    <a:ext uri="{9D8B030D-6E8A-4147-A177-3AD203B41FA5}">
                      <a16:colId xmlns:a16="http://schemas.microsoft.com/office/drawing/2014/main" val="735625340"/>
                    </a:ext>
                  </a:extLst>
                </a:gridCol>
                <a:gridCol w="206278">
                  <a:extLst>
                    <a:ext uri="{9D8B030D-6E8A-4147-A177-3AD203B41FA5}">
                      <a16:colId xmlns:a16="http://schemas.microsoft.com/office/drawing/2014/main" val="115350165"/>
                    </a:ext>
                  </a:extLst>
                </a:gridCol>
                <a:gridCol w="206278">
                  <a:extLst>
                    <a:ext uri="{9D8B030D-6E8A-4147-A177-3AD203B41FA5}">
                      <a16:colId xmlns:a16="http://schemas.microsoft.com/office/drawing/2014/main" val="2856645717"/>
                    </a:ext>
                  </a:extLst>
                </a:gridCol>
                <a:gridCol w="206278">
                  <a:extLst>
                    <a:ext uri="{9D8B030D-6E8A-4147-A177-3AD203B41FA5}">
                      <a16:colId xmlns:a16="http://schemas.microsoft.com/office/drawing/2014/main" val="2162510649"/>
                    </a:ext>
                  </a:extLst>
                </a:gridCol>
                <a:gridCol w="214103">
                  <a:extLst>
                    <a:ext uri="{9D8B030D-6E8A-4147-A177-3AD203B41FA5}">
                      <a16:colId xmlns:a16="http://schemas.microsoft.com/office/drawing/2014/main" val="514209769"/>
                    </a:ext>
                  </a:extLst>
                </a:gridCol>
                <a:gridCol w="185289">
                  <a:extLst>
                    <a:ext uri="{9D8B030D-6E8A-4147-A177-3AD203B41FA5}">
                      <a16:colId xmlns:a16="http://schemas.microsoft.com/office/drawing/2014/main" val="993934733"/>
                    </a:ext>
                  </a:extLst>
                </a:gridCol>
                <a:gridCol w="171450">
                  <a:extLst>
                    <a:ext uri="{9D8B030D-6E8A-4147-A177-3AD203B41FA5}">
                      <a16:colId xmlns:a16="http://schemas.microsoft.com/office/drawing/2014/main" val="3801527469"/>
                    </a:ext>
                  </a:extLst>
                </a:gridCol>
                <a:gridCol w="186010">
                  <a:extLst>
                    <a:ext uri="{9D8B030D-6E8A-4147-A177-3AD203B41FA5}">
                      <a16:colId xmlns:a16="http://schemas.microsoft.com/office/drawing/2014/main" val="1283686255"/>
                    </a:ext>
                  </a:extLst>
                </a:gridCol>
                <a:gridCol w="186010">
                  <a:extLst>
                    <a:ext uri="{9D8B030D-6E8A-4147-A177-3AD203B41FA5}">
                      <a16:colId xmlns:a16="http://schemas.microsoft.com/office/drawing/2014/main" val="2047174103"/>
                    </a:ext>
                  </a:extLst>
                </a:gridCol>
                <a:gridCol w="630751">
                  <a:extLst>
                    <a:ext uri="{9D8B030D-6E8A-4147-A177-3AD203B41FA5}">
                      <a16:colId xmlns:a16="http://schemas.microsoft.com/office/drawing/2014/main" val="3190320318"/>
                    </a:ext>
                  </a:extLst>
                </a:gridCol>
                <a:gridCol w="624180">
                  <a:extLst>
                    <a:ext uri="{9D8B030D-6E8A-4147-A177-3AD203B41FA5}">
                      <a16:colId xmlns:a16="http://schemas.microsoft.com/office/drawing/2014/main" val="4217384225"/>
                    </a:ext>
                  </a:extLst>
                </a:gridCol>
                <a:gridCol w="697147">
                  <a:extLst>
                    <a:ext uri="{9D8B030D-6E8A-4147-A177-3AD203B41FA5}">
                      <a16:colId xmlns:a16="http://schemas.microsoft.com/office/drawing/2014/main" val="2835849108"/>
                    </a:ext>
                  </a:extLst>
                </a:gridCol>
              </a:tblGrid>
              <a:tr h="387028">
                <a:tc rowSpan="6">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Direcția strategică 1: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Management și administrare judiciară	</a:t>
                      </a: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endParaRPr lang="ro-RO" sz="1200" b="1" dirty="0">
                        <a:latin typeface="Times New Roman" panose="02020603050405020304" pitchFamily="18"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067671943"/>
                  </a:ext>
                </a:extLst>
              </a:tr>
              <a:tr h="183528">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Acțiuni</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algn="ctr"/>
                      <a:r>
                        <a:rPr lang="ro-RO" sz="1200" b="1" dirty="0">
                          <a:latin typeface="Times New Roman" panose="02020603050405020304" pitchFamily="18" charset="0"/>
                          <a:cs typeface="Times New Roman" panose="02020603050405020304" pitchFamily="18" charset="0"/>
                        </a:rPr>
                        <a:t>2023</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gridSpan="4">
                  <a:txBody>
                    <a:bodyPr/>
                    <a:lstStyle/>
                    <a:p>
                      <a:pPr algn="ctr"/>
                      <a:r>
                        <a:rPr lang="ro-RO" sz="1200" b="1" dirty="0">
                          <a:latin typeface="Times New Roman" panose="02020603050405020304" pitchFamily="18" charset="0"/>
                          <a:cs typeface="Times New Roman" panose="02020603050405020304" pitchFamily="18" charset="0"/>
                        </a:rPr>
                        <a:t>2024</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algn="ctr"/>
                      <a:r>
                        <a:rPr lang="ro-RO" sz="1200" b="1" dirty="0">
                          <a:latin typeface="Times New Roman" panose="02020603050405020304" pitchFamily="18" charset="0"/>
                          <a:cs typeface="Times New Roman" panose="02020603050405020304" pitchFamily="18" charset="0"/>
                        </a:rPr>
                        <a:t>2025</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2026</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2027</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525964958"/>
                  </a:ext>
                </a:extLst>
              </a:tr>
              <a:tr h="148782">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2">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Obiectivul strategic 1.3: Dezvoltarea serviciilor online în cadrul judecătoriei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endParaRPr lang="ro-RO"/>
                    </a:p>
                  </a:txBody>
                  <a:tcPr>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757813104"/>
                  </a:ext>
                </a:extLst>
              </a:tr>
              <a:tr h="308318">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A.1.3.1. </a:t>
                      </a:r>
                      <a:r>
                        <a:rPr lang="ro-MD" sz="1300" kern="100" dirty="0">
                          <a:effectLst/>
                          <a:latin typeface="Times New Roman"/>
                          <a:ea typeface="Calibri" panose="020F0502020204030204" pitchFamily="34" charset="0"/>
                          <a:cs typeface="Times New Roman"/>
                        </a:rPr>
                        <a:t>Digitalizarea integrală a arhivei judecătoriei </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solidFill>
                      <a:srgbClr val="FF00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2284128"/>
                  </a:ext>
                </a:extLst>
              </a:tr>
              <a:tr h="470721">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A.1.3.2.</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Identificarea îmbunătățirilor ce se impun pentru o mai bună funcționare a Programului Integrat de Gestionarea a Dosarelor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5739676"/>
                  </a:ext>
                </a:extLst>
              </a:tr>
              <a:tr h="311185">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2.1.3.</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Desfășurarea ședințelor de judecată cu utilizarea echipamentului de traducere simultană</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62876"/>
                  </a:ext>
                </a:extLst>
              </a:tr>
            </a:tbl>
          </a:graphicData>
        </a:graphic>
      </p:graphicFrame>
    </p:spTree>
    <p:extLst>
      <p:ext uri="{BB962C8B-B14F-4D97-AF65-F5344CB8AC3E}">
        <p14:creationId xmlns:p14="http://schemas.microsoft.com/office/powerpoint/2010/main" val="3161402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67983-5BB1-D677-5BF9-8C612CC76E49}"/>
              </a:ext>
            </a:extLst>
          </p:cNvPr>
          <p:cNvSpPr>
            <a:spLocks noGrp="1"/>
          </p:cNvSpPr>
          <p:nvPr>
            <p:ph type="dt" sz="half" idx="2"/>
          </p:nvPr>
        </p:nvSpPr>
        <p:spPr/>
        <p:txBody>
          <a:bodyPr/>
          <a:lstStyle/>
          <a:p>
            <a:fld id="{C6B2C6E5-FD71-0348-98A6-18EEFEEC5C35}" type="datetime1">
              <a:rPr lang="en-US" smtClean="0"/>
              <a:t>1/16/2025</a:t>
            </a:fld>
            <a:endParaRPr lang="en-US"/>
          </a:p>
        </p:txBody>
      </p:sp>
      <p:sp>
        <p:nvSpPr>
          <p:cNvPr id="3" name="Slide Number Placeholder 2">
            <a:extLst>
              <a:ext uri="{FF2B5EF4-FFF2-40B4-BE49-F238E27FC236}">
                <a16:creationId xmlns:a16="http://schemas.microsoft.com/office/drawing/2014/main" id="{28036CD4-3A00-5BDF-25E9-53FDE0E90951}"/>
              </a:ext>
            </a:extLst>
          </p:cNvPr>
          <p:cNvSpPr>
            <a:spLocks noGrp="1"/>
          </p:cNvSpPr>
          <p:nvPr>
            <p:ph type="sldNum" sz="quarter" idx="4"/>
          </p:nvPr>
        </p:nvSpPr>
        <p:spPr/>
        <p:txBody>
          <a:bodyPr/>
          <a:lstStyle/>
          <a:p>
            <a:fld id="{42782948-4DBE-204D-AB9E-B65E067054AE}" type="slidenum">
              <a:rPr lang="en-US" smtClean="0"/>
              <a:pPr/>
              <a:t>51</a:t>
            </a:fld>
            <a:endParaRPr lang="en-US"/>
          </a:p>
        </p:txBody>
      </p:sp>
      <p:graphicFrame>
        <p:nvGraphicFramePr>
          <p:cNvPr id="10" name="Table 9">
            <a:extLst>
              <a:ext uri="{FF2B5EF4-FFF2-40B4-BE49-F238E27FC236}">
                <a16:creationId xmlns:a16="http://schemas.microsoft.com/office/drawing/2014/main" id="{52D596DB-CA40-23D9-4110-F365F5B38F6C}"/>
              </a:ext>
            </a:extLst>
          </p:cNvPr>
          <p:cNvGraphicFramePr>
            <a:graphicFrameLocks noGrp="1"/>
          </p:cNvGraphicFramePr>
          <p:nvPr>
            <p:extLst>
              <p:ext uri="{D42A27DB-BD31-4B8C-83A1-F6EECF244321}">
                <p14:modId xmlns:p14="http://schemas.microsoft.com/office/powerpoint/2010/main" val="3293999615"/>
              </p:ext>
            </p:extLst>
          </p:nvPr>
        </p:nvGraphicFramePr>
        <p:xfrm>
          <a:off x="327831" y="996385"/>
          <a:ext cx="8488338" cy="3838254"/>
        </p:xfrm>
        <a:graphic>
          <a:graphicData uri="http://schemas.openxmlformats.org/drawingml/2006/table">
            <a:tbl>
              <a:tblPr firstRow="1" firstCol="1" bandRow="1"/>
              <a:tblGrid>
                <a:gridCol w="1807122">
                  <a:extLst>
                    <a:ext uri="{9D8B030D-6E8A-4147-A177-3AD203B41FA5}">
                      <a16:colId xmlns:a16="http://schemas.microsoft.com/office/drawing/2014/main" val="293943395"/>
                    </a:ext>
                  </a:extLst>
                </a:gridCol>
                <a:gridCol w="3344145">
                  <a:extLst>
                    <a:ext uri="{9D8B030D-6E8A-4147-A177-3AD203B41FA5}">
                      <a16:colId xmlns:a16="http://schemas.microsoft.com/office/drawing/2014/main" val="2392279283"/>
                    </a:ext>
                  </a:extLst>
                </a:gridCol>
                <a:gridCol w="152980">
                  <a:extLst>
                    <a:ext uri="{9D8B030D-6E8A-4147-A177-3AD203B41FA5}">
                      <a16:colId xmlns:a16="http://schemas.microsoft.com/office/drawing/2014/main" val="3923455979"/>
                    </a:ext>
                  </a:extLst>
                </a:gridCol>
                <a:gridCol w="163285">
                  <a:extLst>
                    <a:ext uri="{9D8B030D-6E8A-4147-A177-3AD203B41FA5}">
                      <a16:colId xmlns:a16="http://schemas.microsoft.com/office/drawing/2014/main" val="843991457"/>
                    </a:ext>
                  </a:extLst>
                </a:gridCol>
                <a:gridCol w="163286">
                  <a:extLst>
                    <a:ext uri="{9D8B030D-6E8A-4147-A177-3AD203B41FA5}">
                      <a16:colId xmlns:a16="http://schemas.microsoft.com/office/drawing/2014/main" val="3853245607"/>
                    </a:ext>
                  </a:extLst>
                </a:gridCol>
                <a:gridCol w="212835">
                  <a:extLst>
                    <a:ext uri="{9D8B030D-6E8A-4147-A177-3AD203B41FA5}">
                      <a16:colId xmlns:a16="http://schemas.microsoft.com/office/drawing/2014/main" val="3711374490"/>
                    </a:ext>
                  </a:extLst>
                </a:gridCol>
                <a:gridCol w="153832">
                  <a:extLst>
                    <a:ext uri="{9D8B030D-6E8A-4147-A177-3AD203B41FA5}">
                      <a16:colId xmlns:a16="http://schemas.microsoft.com/office/drawing/2014/main" val="2304720906"/>
                    </a:ext>
                  </a:extLst>
                </a:gridCol>
                <a:gridCol w="196850">
                  <a:extLst>
                    <a:ext uri="{9D8B030D-6E8A-4147-A177-3AD203B41FA5}">
                      <a16:colId xmlns:a16="http://schemas.microsoft.com/office/drawing/2014/main" val="1390068288"/>
                    </a:ext>
                  </a:extLst>
                </a:gridCol>
                <a:gridCol w="177800">
                  <a:extLst>
                    <a:ext uri="{9D8B030D-6E8A-4147-A177-3AD203B41FA5}">
                      <a16:colId xmlns:a16="http://schemas.microsoft.com/office/drawing/2014/main" val="1097023165"/>
                    </a:ext>
                  </a:extLst>
                </a:gridCol>
                <a:gridCol w="195963">
                  <a:extLst>
                    <a:ext uri="{9D8B030D-6E8A-4147-A177-3AD203B41FA5}">
                      <a16:colId xmlns:a16="http://schemas.microsoft.com/office/drawing/2014/main" val="1063014649"/>
                    </a:ext>
                  </a:extLst>
                </a:gridCol>
                <a:gridCol w="627017">
                  <a:extLst>
                    <a:ext uri="{9D8B030D-6E8A-4147-A177-3AD203B41FA5}">
                      <a16:colId xmlns:a16="http://schemas.microsoft.com/office/drawing/2014/main" val="3212640818"/>
                    </a:ext>
                  </a:extLst>
                </a:gridCol>
                <a:gridCol w="620485">
                  <a:extLst>
                    <a:ext uri="{9D8B030D-6E8A-4147-A177-3AD203B41FA5}">
                      <a16:colId xmlns:a16="http://schemas.microsoft.com/office/drawing/2014/main" val="268878490"/>
                    </a:ext>
                  </a:extLst>
                </a:gridCol>
                <a:gridCol w="672738">
                  <a:extLst>
                    <a:ext uri="{9D8B030D-6E8A-4147-A177-3AD203B41FA5}">
                      <a16:colId xmlns:a16="http://schemas.microsoft.com/office/drawing/2014/main" val="2098756688"/>
                    </a:ext>
                  </a:extLst>
                </a:gridCol>
              </a:tblGrid>
              <a:tr h="213504">
                <a:tc rowSpan="8">
                  <a:txBody>
                    <a:bodyPr/>
                    <a:lstStyle/>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Direcția strategică 2: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Accesibilitatea judecătoriei și informarea               justițiabililor	</a:t>
                      </a: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1">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Perioada de realizare a acțiunii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473333632"/>
                  </a:ext>
                </a:extLst>
              </a:tr>
              <a:tr h="642099">
                <a:tc vMerge="1">
                  <a:txBody>
                    <a:bodyPr/>
                    <a:lstStyle/>
                    <a:p>
                      <a:endParaRPr lang="en-US"/>
                    </a:p>
                  </a:txBody>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Acțiuni</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2023</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2024</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2025</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2026</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2027</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926197376"/>
                  </a:ext>
                </a:extLst>
              </a:tr>
              <a:tr h="317077">
                <a:tc vMerge="1">
                  <a:txBody>
                    <a:bodyPr/>
                    <a:lstStyle/>
                    <a:p>
                      <a:endParaRPr lang="en-US"/>
                    </a:p>
                  </a:txBody>
                  <a:tcPr/>
                </a:tc>
                <a:tc gridSpan="12">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Obiectivul strategic 2.1: Creșterea accesului publicului și mass-media la informația despre activitatea judecătoriei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953004018"/>
                  </a:ext>
                </a:extLst>
              </a:tr>
              <a:tr h="47580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A.2.1.1. </a:t>
                      </a:r>
                      <a:r>
                        <a:rPr lang="ro-MD" sz="1300" kern="100" dirty="0">
                          <a:effectLst/>
                          <a:latin typeface="Times New Roman"/>
                          <a:ea typeface="Calibri" panose="020F0502020204030204" pitchFamily="34" charset="0"/>
                          <a:cs typeface="Times New Roman"/>
                        </a:rPr>
                        <a:t>Desemnarea unei persoane responsabile pentru oferirea consultațiilor juridice</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3479447"/>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A.2.1.2.</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Informarea cetățenilor pe pagina instanței despre modul de înaintare a unei cereri, pregătirea modelelor de cerere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738740"/>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2.1.3.</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Elaborarea și expedierea comunicatelor de presă către mass-media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6917994"/>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A.2.1.4. </a:t>
                      </a:r>
                      <a:r>
                        <a:rPr lang="ro-MD" sz="1300" kern="100" dirty="0">
                          <a:effectLst/>
                          <a:latin typeface="Times New Roman"/>
                          <a:ea typeface="Calibri" panose="020F0502020204030204" pitchFamily="34" charset="0"/>
                          <a:cs typeface="Times New Roman"/>
                        </a:rPr>
                        <a:t>Organizarea evenimentelor de educație juridică</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9383165"/>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A.2.1.5. </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Asigurarea instruirii  continuă a angajațiilor  instanței în domeniul  ghidării justițiabililor  privind serviciile judiciare primare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8936470"/>
                  </a:ext>
                </a:extLst>
              </a:tr>
            </a:tbl>
          </a:graphicData>
        </a:graphic>
      </p:graphicFrame>
    </p:spTree>
    <p:extLst>
      <p:ext uri="{BB962C8B-B14F-4D97-AF65-F5344CB8AC3E}">
        <p14:creationId xmlns:p14="http://schemas.microsoft.com/office/powerpoint/2010/main" val="759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1/16/2025</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52</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3352158344"/>
              </p:ext>
            </p:extLst>
          </p:nvPr>
        </p:nvGraphicFramePr>
        <p:xfrm>
          <a:off x="213361" y="745348"/>
          <a:ext cx="8786787" cy="3432231"/>
        </p:xfrm>
        <a:graphic>
          <a:graphicData uri="http://schemas.openxmlformats.org/drawingml/2006/table">
            <a:tbl>
              <a:tblPr firstRow="1" firstCol="1" bandRow="1"/>
              <a:tblGrid>
                <a:gridCol w="1723343">
                  <a:extLst>
                    <a:ext uri="{9D8B030D-6E8A-4147-A177-3AD203B41FA5}">
                      <a16:colId xmlns:a16="http://schemas.microsoft.com/office/drawing/2014/main" val="1753156979"/>
                    </a:ext>
                  </a:extLst>
                </a:gridCol>
                <a:gridCol w="3114475">
                  <a:extLst>
                    <a:ext uri="{9D8B030D-6E8A-4147-A177-3AD203B41FA5}">
                      <a16:colId xmlns:a16="http://schemas.microsoft.com/office/drawing/2014/main" val="361832890"/>
                    </a:ext>
                  </a:extLst>
                </a:gridCol>
                <a:gridCol w="193096">
                  <a:extLst>
                    <a:ext uri="{9D8B030D-6E8A-4147-A177-3AD203B41FA5}">
                      <a16:colId xmlns:a16="http://schemas.microsoft.com/office/drawing/2014/main" val="706835199"/>
                    </a:ext>
                  </a:extLst>
                </a:gridCol>
                <a:gridCol w="87537">
                  <a:extLst>
                    <a:ext uri="{9D8B030D-6E8A-4147-A177-3AD203B41FA5}">
                      <a16:colId xmlns:a16="http://schemas.microsoft.com/office/drawing/2014/main" val="231068561"/>
                    </a:ext>
                  </a:extLst>
                </a:gridCol>
                <a:gridCol w="114845">
                  <a:extLst>
                    <a:ext uri="{9D8B030D-6E8A-4147-A177-3AD203B41FA5}">
                      <a16:colId xmlns:a16="http://schemas.microsoft.com/office/drawing/2014/main" val="1008038824"/>
                    </a:ext>
                  </a:extLst>
                </a:gridCol>
                <a:gridCol w="80411">
                  <a:extLst>
                    <a:ext uri="{9D8B030D-6E8A-4147-A177-3AD203B41FA5}">
                      <a16:colId xmlns:a16="http://schemas.microsoft.com/office/drawing/2014/main" val="1093869998"/>
                    </a:ext>
                  </a:extLst>
                </a:gridCol>
                <a:gridCol w="221189">
                  <a:extLst>
                    <a:ext uri="{9D8B030D-6E8A-4147-A177-3AD203B41FA5}">
                      <a16:colId xmlns:a16="http://schemas.microsoft.com/office/drawing/2014/main" val="843975637"/>
                    </a:ext>
                  </a:extLst>
                </a:gridCol>
                <a:gridCol w="235098">
                  <a:extLst>
                    <a:ext uri="{9D8B030D-6E8A-4147-A177-3AD203B41FA5}">
                      <a16:colId xmlns:a16="http://schemas.microsoft.com/office/drawing/2014/main" val="619832804"/>
                    </a:ext>
                  </a:extLst>
                </a:gridCol>
                <a:gridCol w="201545">
                  <a:extLst>
                    <a:ext uri="{9D8B030D-6E8A-4147-A177-3AD203B41FA5}">
                      <a16:colId xmlns:a16="http://schemas.microsoft.com/office/drawing/2014/main" val="3584290097"/>
                    </a:ext>
                  </a:extLst>
                </a:gridCol>
                <a:gridCol w="215900">
                  <a:extLst>
                    <a:ext uri="{9D8B030D-6E8A-4147-A177-3AD203B41FA5}">
                      <a16:colId xmlns:a16="http://schemas.microsoft.com/office/drawing/2014/main" val="2906408660"/>
                    </a:ext>
                  </a:extLst>
                </a:gridCol>
                <a:gridCol w="231682">
                  <a:extLst>
                    <a:ext uri="{9D8B030D-6E8A-4147-A177-3AD203B41FA5}">
                      <a16:colId xmlns:a16="http://schemas.microsoft.com/office/drawing/2014/main" val="2709217963"/>
                    </a:ext>
                  </a:extLst>
                </a:gridCol>
                <a:gridCol w="231682">
                  <a:extLst>
                    <a:ext uri="{9D8B030D-6E8A-4147-A177-3AD203B41FA5}">
                      <a16:colId xmlns:a16="http://schemas.microsoft.com/office/drawing/2014/main" val="1319461138"/>
                    </a:ext>
                  </a:extLst>
                </a:gridCol>
                <a:gridCol w="754426">
                  <a:extLst>
                    <a:ext uri="{9D8B030D-6E8A-4147-A177-3AD203B41FA5}">
                      <a16:colId xmlns:a16="http://schemas.microsoft.com/office/drawing/2014/main" val="1291689725"/>
                    </a:ext>
                  </a:extLst>
                </a:gridCol>
                <a:gridCol w="735082">
                  <a:extLst>
                    <a:ext uri="{9D8B030D-6E8A-4147-A177-3AD203B41FA5}">
                      <a16:colId xmlns:a16="http://schemas.microsoft.com/office/drawing/2014/main" val="3212829970"/>
                    </a:ext>
                  </a:extLst>
                </a:gridCol>
                <a:gridCol w="646476">
                  <a:extLst>
                    <a:ext uri="{9D8B030D-6E8A-4147-A177-3AD203B41FA5}">
                      <a16:colId xmlns:a16="http://schemas.microsoft.com/office/drawing/2014/main" val="1374514335"/>
                    </a:ext>
                  </a:extLst>
                </a:gridCol>
              </a:tblGrid>
              <a:tr h="250048">
                <a:tc row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Accesibilitatea judecătoriei și informarea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3">
                  <a:txBody>
                    <a:bodyPr/>
                    <a:lstStyle/>
                    <a:p>
                      <a:pPr marL="0" marR="0" algn="ctr">
                        <a:lnSpc>
                          <a:spcPct val="107000"/>
                        </a:lnSpc>
                        <a:spcBef>
                          <a:spcPts val="600"/>
                        </a:spcBef>
                        <a:spcAft>
                          <a:spcPts val="600"/>
                        </a:spcAft>
                      </a:pPr>
                      <a:r>
                        <a:rPr lang="ro-MD"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6">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250048">
                <a:tc vMerge="1">
                  <a:txBody>
                    <a:bodyPr/>
                    <a:lstStyle/>
                    <a:p>
                      <a:endParaRPr lang="en-US"/>
                    </a:p>
                  </a:txBody>
                  <a:tcPr/>
                </a:tc>
                <a:tc gridSpan="14">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2.2: Consolidarea accesului grupurilor vulnerabile la sediul judecătoriei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1081885"/>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Identificarea problemelor privind accesul grupurilor vulnerabile la sediul judecătoriei</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56252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Asigurarea dotării instanței cu echipament performant pentru persoane cu deficiențe de auz (aparat auditiv)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r h="383011">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4">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8667186"/>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privind satisfacția judecătorilor și a personalului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7562828"/>
                  </a:ext>
                </a:extLst>
              </a:tr>
              <a:tr h="480748">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MD"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3.1.2.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Stabilirea sporurilor de performanță în dependență de timpul efectiv lucrat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273893"/>
                  </a:ext>
                </a:extLst>
              </a:tr>
            </a:tbl>
          </a:graphicData>
        </a:graphic>
      </p:graphicFrame>
    </p:spTree>
    <p:extLst>
      <p:ext uri="{BB962C8B-B14F-4D97-AF65-F5344CB8AC3E}">
        <p14:creationId xmlns:p14="http://schemas.microsoft.com/office/powerpoint/2010/main" val="647021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1/16/2025</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53</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1270276646"/>
              </p:ext>
            </p:extLst>
          </p:nvPr>
        </p:nvGraphicFramePr>
        <p:xfrm>
          <a:off x="196850" y="1226312"/>
          <a:ext cx="8797579" cy="3069097"/>
        </p:xfrm>
        <a:graphic>
          <a:graphicData uri="http://schemas.openxmlformats.org/drawingml/2006/table">
            <a:tbl>
              <a:tblPr firstRow="1" firstCol="1" bandRow="1"/>
              <a:tblGrid>
                <a:gridCol w="1697114">
                  <a:extLst>
                    <a:ext uri="{9D8B030D-6E8A-4147-A177-3AD203B41FA5}">
                      <a16:colId xmlns:a16="http://schemas.microsoft.com/office/drawing/2014/main" val="1753156979"/>
                    </a:ext>
                  </a:extLst>
                </a:gridCol>
                <a:gridCol w="2986561">
                  <a:extLst>
                    <a:ext uri="{9D8B030D-6E8A-4147-A177-3AD203B41FA5}">
                      <a16:colId xmlns:a16="http://schemas.microsoft.com/office/drawing/2014/main" val="361832890"/>
                    </a:ext>
                  </a:extLst>
                </a:gridCol>
                <a:gridCol w="270768">
                  <a:extLst>
                    <a:ext uri="{9D8B030D-6E8A-4147-A177-3AD203B41FA5}">
                      <a16:colId xmlns:a16="http://schemas.microsoft.com/office/drawing/2014/main" val="706835199"/>
                    </a:ext>
                  </a:extLst>
                </a:gridCol>
                <a:gridCol w="191219">
                  <a:extLst>
                    <a:ext uri="{9D8B030D-6E8A-4147-A177-3AD203B41FA5}">
                      <a16:colId xmlns:a16="http://schemas.microsoft.com/office/drawing/2014/main" val="1008038824"/>
                    </a:ext>
                  </a:extLst>
                </a:gridCol>
                <a:gridCol w="290997">
                  <a:extLst>
                    <a:ext uri="{9D8B030D-6E8A-4147-A177-3AD203B41FA5}">
                      <a16:colId xmlns:a16="http://schemas.microsoft.com/office/drawing/2014/main" val="4087649563"/>
                    </a:ext>
                  </a:extLst>
                </a:gridCol>
                <a:gridCol w="264061">
                  <a:extLst>
                    <a:ext uri="{9D8B030D-6E8A-4147-A177-3AD203B41FA5}">
                      <a16:colId xmlns:a16="http://schemas.microsoft.com/office/drawing/2014/main" val="619832804"/>
                    </a:ext>
                  </a:extLst>
                </a:gridCol>
                <a:gridCol w="300030">
                  <a:extLst>
                    <a:ext uri="{9D8B030D-6E8A-4147-A177-3AD203B41FA5}">
                      <a16:colId xmlns:a16="http://schemas.microsoft.com/office/drawing/2014/main" val="106613923"/>
                    </a:ext>
                  </a:extLst>
                </a:gridCol>
                <a:gridCol w="222250">
                  <a:extLst>
                    <a:ext uri="{9D8B030D-6E8A-4147-A177-3AD203B41FA5}">
                      <a16:colId xmlns:a16="http://schemas.microsoft.com/office/drawing/2014/main" val="1126261533"/>
                    </a:ext>
                  </a:extLst>
                </a:gridCol>
                <a:gridCol w="241300">
                  <a:extLst>
                    <a:ext uri="{9D8B030D-6E8A-4147-A177-3AD203B41FA5}">
                      <a16:colId xmlns:a16="http://schemas.microsoft.com/office/drawing/2014/main" val="741459790"/>
                    </a:ext>
                  </a:extLst>
                </a:gridCol>
                <a:gridCol w="323521">
                  <a:extLst>
                    <a:ext uri="{9D8B030D-6E8A-4147-A177-3AD203B41FA5}">
                      <a16:colId xmlns:a16="http://schemas.microsoft.com/office/drawing/2014/main" val="1974636143"/>
                    </a:ext>
                  </a:extLst>
                </a:gridCol>
                <a:gridCol w="727904">
                  <a:extLst>
                    <a:ext uri="{9D8B030D-6E8A-4147-A177-3AD203B41FA5}">
                      <a16:colId xmlns:a16="http://schemas.microsoft.com/office/drawing/2014/main" val="1291689725"/>
                    </a:ext>
                  </a:extLst>
                </a:gridCol>
                <a:gridCol w="709240">
                  <a:extLst>
                    <a:ext uri="{9D8B030D-6E8A-4147-A177-3AD203B41FA5}">
                      <a16:colId xmlns:a16="http://schemas.microsoft.com/office/drawing/2014/main" val="3212829970"/>
                    </a:ext>
                  </a:extLst>
                </a:gridCol>
                <a:gridCol w="572614">
                  <a:extLst>
                    <a:ext uri="{9D8B030D-6E8A-4147-A177-3AD203B41FA5}">
                      <a16:colId xmlns:a16="http://schemas.microsoft.com/office/drawing/2014/main" val="1374514335"/>
                    </a:ext>
                  </a:extLst>
                </a:gridCol>
              </a:tblGrid>
              <a:tr h="250048">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2">
                  <a:txBody>
                    <a:bodyPr/>
                    <a:lstStyle/>
                    <a:p>
                      <a:pPr marL="0" marR="0">
                        <a:lnSpc>
                          <a:spcPct val="107000"/>
                        </a:lnSpc>
                        <a:spcBef>
                          <a:spcPts val="600"/>
                        </a:spcBef>
                        <a:spcAft>
                          <a:spcPts val="600"/>
                        </a:spcAft>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Obiectivul strategic 3.2: Asigurarea accesului judecătorilor și angajaților la oportunități extinse de dezvoltare profesională continuă</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indent="0" algn="just">
                        <a:lnSpc>
                          <a:spcPct val="107000"/>
                        </a:lnSpc>
                        <a:spcBef>
                          <a:spcPts val="600"/>
                        </a:spcBef>
                        <a:spcAft>
                          <a:spcPts val="600"/>
                        </a:spcAft>
                        <a:buNone/>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A.3.2.1.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Identificarea anuală a necesităților de instruire a judecătorilor și personalului </a:t>
                      </a:r>
                    </a:p>
                  </a:txBody>
                  <a:tcPr marL="55011" marR="550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chemeClr val="accent3">
                        <a:lumMod val="20000"/>
                        <a:lumOff val="80000"/>
                      </a:schemeClr>
                    </a:solidFill>
                  </a:tcPr>
                </a:tc>
                <a:tc>
                  <a:txBody>
                    <a:bodyPr/>
                    <a:lstStyle/>
                    <a:p>
                      <a:pPr marL="0" marR="0">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46227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A.3.1.2. </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b="0" kern="1200" dirty="0">
                          <a:solidFill>
                            <a:schemeClr val="tx1"/>
                          </a:solidFill>
                          <a:effectLst/>
                          <a:latin typeface="Times New Roman" panose="02020603050405020304" pitchFamily="18" charset="0"/>
                          <a:ea typeface="+mn-ea"/>
                          <a:cs typeface="Times New Roman" panose="02020603050405020304" pitchFamily="18" charset="0"/>
                        </a:rPr>
                        <a:t>Dezvoltarea personală și profesională a judecătorilor și personalului instanței </a:t>
                      </a:r>
                      <a:endParaRPr lang="en-US" sz="12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401081885"/>
                  </a:ext>
                </a:extLst>
              </a:tr>
              <a:tr h="0">
                <a:tc rowSpan="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txBody>
                  <a:tcPr>
                    <a:lnT w="12700" cap="flat" cmpd="sng" algn="ctr">
                      <a:solidFill>
                        <a:srgbClr val="000000"/>
                      </a:solidFill>
                      <a:prstDash val="solid"/>
                      <a:round/>
                      <a:headEnd type="none" w="med" len="med"/>
                      <a:tailEnd type="none" w="med" len="med"/>
                    </a:lnT>
                  </a:tcPr>
                </a:tc>
                <a:tc>
                  <a: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3.2.3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Asigurarea instruirii continue a angaja</a:t>
                      </a:r>
                      <a:r>
                        <a:rPr lang="ro-MD" sz="1200" kern="1200" dirty="0" err="1">
                          <a:solidFill>
                            <a:schemeClr val="tx1"/>
                          </a:solidFill>
                          <a:effectLst/>
                          <a:latin typeface="Times New Roman" panose="02020603050405020304" pitchFamily="18" charset="0"/>
                          <a:ea typeface="+mn-ea"/>
                          <a:cs typeface="Times New Roman" panose="02020603050405020304" pitchFamily="18" charset="0"/>
                        </a:rPr>
                        <a:t>ților</a:t>
                      </a:r>
                      <a:r>
                        <a:rPr lang="ro-MD" sz="1200" kern="1200" dirty="0">
                          <a:solidFill>
                            <a:schemeClr val="tx1"/>
                          </a:solidFill>
                          <a:effectLst/>
                          <a:latin typeface="Times New Roman" panose="02020603050405020304" pitchFamily="18" charset="0"/>
                          <a:ea typeface="+mn-ea"/>
                          <a:cs typeface="Times New Roman" panose="02020603050405020304" pitchFamily="18" charset="0"/>
                        </a:rPr>
                        <a:t> instanței în domeniul ghidării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justițiabililor privind serviciile judiciare</a:t>
                      </a:r>
                    </a:p>
                  </a:txBody>
                  <a:tcPr marL="55011" marR="550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56252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A.2.2.4.</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Instruirea internă periodică în domeniul delimitării atribuțiilor Secției de evidență documentară și procesuală și Grefei Secretariatului</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bl>
          </a:graphicData>
        </a:graphic>
      </p:graphicFrame>
    </p:spTree>
    <p:extLst>
      <p:ext uri="{BB962C8B-B14F-4D97-AF65-F5344CB8AC3E}">
        <p14:creationId xmlns:p14="http://schemas.microsoft.com/office/powerpoint/2010/main" val="2712061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10"/>
          </p:nvPr>
        </p:nvSpPr>
        <p:spPr>
          <a:xfrm>
            <a:off x="152400" y="4844639"/>
            <a:ext cx="2133600" cy="186148"/>
          </a:xfrm>
        </p:spPr>
        <p:txBody>
          <a:bodyPr anchor="ctr">
            <a:normAutofit/>
          </a:bodyPr>
          <a:lstStyle/>
          <a:p>
            <a:pPr>
              <a:spcAft>
                <a:spcPts val="600"/>
              </a:spcAft>
            </a:pPr>
            <a:fld id="{3EC7CFCF-786F-4AE8-BD4A-96AAD2E69998}" type="datetime1">
              <a:rPr lang="en-US" smtClean="0"/>
              <a:t>1/16/2025</a:t>
            </a:fld>
            <a:endParaRPr lang="en-US"/>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12"/>
          </p:nvPr>
        </p:nvSpPr>
        <p:spPr>
          <a:xfrm>
            <a:off x="6858000" y="4844639"/>
            <a:ext cx="2133600" cy="186148"/>
          </a:xfrm>
        </p:spPr>
        <p:txBody>
          <a:bodyPr anchor="ctr">
            <a:normAutofit/>
          </a:bodyPr>
          <a:lstStyle/>
          <a:p>
            <a:pPr>
              <a:spcAft>
                <a:spcPts val="600"/>
              </a:spcAft>
            </a:pPr>
            <a:fld id="{42782948-4DBE-204D-AB9E-B65E067054AE}" type="slidenum">
              <a:rPr lang="en-US" smtClean="0"/>
              <a:pPr>
                <a:spcAft>
                  <a:spcPts val="600"/>
                </a:spcAft>
              </a:pPr>
              <a:t>54</a:t>
            </a:fld>
            <a:endParaRPr lang="en-US"/>
          </a:p>
        </p:txBody>
      </p:sp>
      <p:pic>
        <p:nvPicPr>
          <p:cNvPr id="4" name="Picture 3">
            <a:extLst>
              <a:ext uri="{FF2B5EF4-FFF2-40B4-BE49-F238E27FC236}">
                <a16:creationId xmlns:a16="http://schemas.microsoft.com/office/drawing/2014/main" id="{91498CDC-A21F-4DCE-A82C-4A98642FC7E5}"/>
              </a:ext>
            </a:extLst>
          </p:cNvPr>
          <p:cNvPicPr>
            <a:picLocks noChangeAspect="1"/>
          </p:cNvPicPr>
          <p:nvPr/>
        </p:nvPicPr>
        <p:blipFill>
          <a:blip r:embed="rId3"/>
          <a:stretch>
            <a:fillRect/>
          </a:stretch>
        </p:blipFill>
        <p:spPr>
          <a:xfrm>
            <a:off x="3175001" y="1392826"/>
            <a:ext cx="5511800" cy="3451813"/>
          </a:xfrm>
          <a:prstGeom prst="rect">
            <a:avLst/>
          </a:prstGeom>
        </p:spPr>
      </p:pic>
      <p:sp>
        <p:nvSpPr>
          <p:cNvPr id="3" name="CasetăText 2">
            <a:extLst>
              <a:ext uri="{FF2B5EF4-FFF2-40B4-BE49-F238E27FC236}">
                <a16:creationId xmlns:a16="http://schemas.microsoft.com/office/drawing/2014/main" id="{CD4E3343-7CA9-CBA4-D310-1A4052D3EF95}"/>
              </a:ext>
            </a:extLst>
          </p:cNvPr>
          <p:cNvSpPr txBox="1"/>
          <p:nvPr/>
        </p:nvSpPr>
        <p:spPr>
          <a:xfrm>
            <a:off x="266700" y="426348"/>
            <a:ext cx="8826500" cy="3031279"/>
          </a:xfrm>
          <a:prstGeom prst="rect">
            <a:avLst/>
          </a:prstGeom>
          <a:noFill/>
        </p:spPr>
        <p:txBody>
          <a:bodyPr wrap="square">
            <a:spAutoFit/>
          </a:bodyPr>
          <a:lstStyle/>
          <a:p>
            <a:pPr algn="ctr">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TOTALIZATORUL ACȚIUNILOR CONFORM PLANULUI DE DEZVOLTARE STRATEGICĂ PENTRU PERIOADA ANULUI 2023</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 18</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parțial –1</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nerealizate –3</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TOTAL</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o-MD" b="1" dirty="0">
                <a:latin typeface="Times New Roman" panose="02020603050405020304" pitchFamily="18" charset="0"/>
                <a:ea typeface="Times New Roman" panose="02020603050405020304" pitchFamily="18" charset="0"/>
                <a:cs typeface="Times New Roman" panose="02020603050405020304" pitchFamily="18" charset="0"/>
              </a:rPr>
              <a:t>22</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2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52402" y="1075058"/>
            <a:ext cx="5740398" cy="3644257"/>
          </a:xfrm>
        </p:spPr>
        <p:txBody>
          <a:bodyPr vert="horz" lIns="91440" tIns="45720" rIns="91440" bIns="45720" rtlCol="0" anchor="t">
            <a:normAutofit/>
          </a:bodyPr>
          <a:lstStyle/>
          <a:p>
            <a:pPr marL="229870" indent="-229870"/>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1.2.1. </a:t>
            </a:r>
            <a:r>
              <a:rPr lang="en-US" sz="1800" dirty="0" err="1">
                <a:latin typeface="Times New Roman" panose="02020603050405020304" pitchFamily="18" charset="0"/>
                <a:cs typeface="Times New Roman" panose="02020603050405020304" pitchFamily="18" charset="0"/>
              </a:rPr>
              <a:t>Colectarea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analiza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datelor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despre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performanța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judecătoriei</a:t>
            </a:r>
            <a:endParaRPr lang="ro-MD" sz="1800" dirty="0">
              <a:latin typeface="Times New Roman" panose="02020603050405020304" pitchFamily="18" charset="0"/>
              <a:cs typeface="Times New Roman" panose="02020603050405020304" pitchFamily="18" charset="0"/>
            </a:endParaRPr>
          </a:p>
          <a:p>
            <a:pPr marL="229870" indent="-229870"/>
            <a:endParaRPr lang="ro-RO" sz="1800" dirty="0">
              <a:latin typeface="Times New Roman" panose="02020603050405020304" pitchFamily="18" charset="0"/>
              <a:cs typeface="Times New Roman" panose="02020603050405020304" pitchFamily="18" charset="0"/>
            </a:endParaRPr>
          </a:p>
          <a:p>
            <a:pPr marL="683895" lvl="1" indent="-229870">
              <a:buFontTx/>
              <a:buChar char="-"/>
            </a:pPr>
            <a:r>
              <a:rPr lang="ro-RO" sz="1400" b="1" dirty="0">
                <a:solidFill>
                  <a:schemeClr val="tx1"/>
                </a:solidFill>
                <a:latin typeface="Times New Roman" panose="02020603050405020304" pitchFamily="18" charset="0"/>
                <a:cs typeface="Times New Roman" panose="02020603050405020304" pitchFamily="18" charset="0"/>
              </a:rPr>
              <a:t>Datele au fost extrase din PIGD pentru cele două trimestre de activitate ale anului 2024, iar rezultatele se analizează în cadrul ședinței de monitorizare și evaluare din 15 iulie 2024</a:t>
            </a:r>
          </a:p>
          <a:p>
            <a:pPr marL="683895" lvl="1" indent="-229870">
              <a:buFontTx/>
              <a:buChar char="-"/>
            </a:pPr>
            <a:endParaRPr lang="ro-RO" sz="1400" i="1" dirty="0">
              <a:solidFill>
                <a:schemeClr val="tx1"/>
              </a:solidFill>
              <a:latin typeface="Times New Roman" panose="02020603050405020304" pitchFamily="18" charset="0"/>
              <a:cs typeface="Times New Roman" panose="02020603050405020304" pitchFamily="18" charset="0"/>
            </a:endParaRPr>
          </a:p>
          <a:p>
            <a:pPr marL="683895" lvl="1" indent="-229870">
              <a:buFontTx/>
              <a:buChar char="-"/>
            </a:pPr>
            <a:r>
              <a:rPr kumimoji="0" lang="ro-MD" sz="14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Detalii </a:t>
            </a:r>
            <a:r>
              <a:rPr lang="ro-MD" sz="14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în prezentarea următorului raportor privind performanța </a:t>
            </a:r>
            <a:endParaRPr kumimoji="0" lang="ro-MD" sz="14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683895" lvl="1" indent="-229870">
              <a:buFontTx/>
              <a:buChar char="-"/>
            </a:pPr>
            <a:endParaRPr lang="ro-RO" sz="1400" dirty="0">
              <a:solidFill>
                <a:schemeClr val="tx1"/>
              </a:solidFill>
              <a:latin typeface="Times New Roman" panose="02020603050405020304" pitchFamily="18" charset="0"/>
              <a:cs typeface="Times New Roman" panose="02020603050405020304" pitchFamily="18" charset="0"/>
            </a:endParaRPr>
          </a:p>
          <a:p>
            <a:pPr marL="0" indent="0">
              <a:buNone/>
            </a:pPr>
            <a:r>
              <a:rPr lang="ro-RO" sz="1400" dirty="0">
                <a:latin typeface="Times New Roman" panose="02020603050405020304" pitchFamily="18" charset="0"/>
                <a:cs typeface="Times New Roman" panose="02020603050405020304" pitchFamily="18" charset="0"/>
              </a:rPr>
              <a:t>        </a:t>
            </a:r>
            <a:endParaRPr lang="ro-RO" sz="1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6</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234950" y="220072"/>
            <a:ext cx="8549049" cy="615553"/>
          </a:xfrm>
        </p:spPr>
        <p:txBody>
          <a:bodyPr/>
          <a:lstStyle/>
          <a:p>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a:t>
            </a:r>
            <a:r>
              <a:rPr lang="en-US"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 </a:t>
            </a:r>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p>
        </p:txBody>
      </p:sp>
      <p:pic>
        <p:nvPicPr>
          <p:cNvPr id="7" name="Content Placeholder 6" descr="A person standing next to a checklist&#10;&#10;Description automatically generated with low confidence">
            <a:extLst>
              <a:ext uri="{FF2B5EF4-FFF2-40B4-BE49-F238E27FC236}">
                <a16:creationId xmlns:a16="http://schemas.microsoft.com/office/drawing/2014/main" id="{3B7D6A9B-7451-157E-9B89-F45BB98F0C31}"/>
              </a:ext>
            </a:extLst>
          </p:cNvPr>
          <p:cNvPicPr>
            <a:picLocks noGrp="1" noChangeAspect="1"/>
          </p:cNvPicPr>
          <p:nvPr>
            <p:ph sz="half" idx="2"/>
          </p:nvPr>
        </p:nvPicPr>
        <p:blipFill>
          <a:blip r:embed="rId2"/>
          <a:stretch>
            <a:fillRect/>
          </a:stretch>
        </p:blipFill>
        <p:spPr>
          <a:xfrm>
            <a:off x="5892800" y="1075057"/>
            <a:ext cx="3014451" cy="3644257"/>
          </a:xfrm>
          <a:prstGeom prst="rect">
            <a:avLst/>
          </a:prstGeom>
        </p:spPr>
      </p:pic>
    </p:spTree>
    <p:extLst>
      <p:ext uri="{BB962C8B-B14F-4D97-AF65-F5344CB8AC3E}">
        <p14:creationId xmlns:p14="http://schemas.microsoft.com/office/powerpoint/2010/main" val="185878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8A8B-32E4-A880-9DCC-23D128BA9168}"/>
              </a:ext>
            </a:extLst>
          </p:cNvPr>
          <p:cNvSpPr>
            <a:spLocks noGrp="1"/>
          </p:cNvSpPr>
          <p:nvPr>
            <p:ph sz="half" idx="1"/>
          </p:nvPr>
        </p:nvSpPr>
        <p:spPr>
          <a:xfrm>
            <a:off x="50802" y="978116"/>
            <a:ext cx="9029698" cy="1853983"/>
          </a:xfrm>
        </p:spPr>
        <p:txBody>
          <a:bodyPr vert="horz" lIns="91440" tIns="45720" rIns="91440" bIns="45720" rtlCol="0" anchor="t">
            <a:normAutofit fontScale="25000" lnSpcReduction="20000"/>
          </a:bodyPr>
          <a:lstStyle/>
          <a:p>
            <a:pPr marL="229870" indent="-229870"/>
            <a:r>
              <a:rPr lang="ro-RO" sz="6400" dirty="0">
                <a:latin typeface="Times New Roman" panose="02020603050405020304" pitchFamily="18" charset="0"/>
                <a:cs typeface="Times New Roman" panose="02020603050405020304" pitchFamily="18" charset="0"/>
              </a:rPr>
              <a:t>Activitatea </a:t>
            </a:r>
            <a:r>
              <a:rPr lang="en-US" sz="6400" dirty="0">
                <a:latin typeface="Times New Roman" panose="02020603050405020304" pitchFamily="18" charset="0"/>
                <a:cs typeface="Times New Roman" panose="02020603050405020304" pitchFamily="18" charset="0"/>
              </a:rPr>
              <a:t>1.2.2. </a:t>
            </a:r>
            <a:r>
              <a:rPr lang="en-US" sz="6400" dirty="0" err="1">
                <a:latin typeface="Times New Roman" panose="02020603050405020304" pitchFamily="18" charset="0"/>
                <a:cs typeface="Times New Roman" panose="02020603050405020304" pitchFamily="18" charset="0"/>
              </a:rPr>
              <a:t>Gestionarea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performanței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instanței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pentru</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asigurarea</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atingerii</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țintelor</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anuale</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stabilite</a:t>
            </a:r>
            <a:endParaRPr lang="ro-MD" sz="6400" dirty="0">
              <a:latin typeface="Times New Roman" panose="02020603050405020304" pitchFamily="18" charset="0"/>
              <a:cs typeface="Times New Roman" panose="02020603050405020304" pitchFamily="18" charset="0"/>
            </a:endParaRPr>
          </a:p>
          <a:p>
            <a:pPr marL="454025" lvl="1" indent="0">
              <a:buNone/>
            </a:pPr>
            <a:endParaRPr lang="ro-RO" sz="4800" b="1" dirty="0">
              <a:solidFill>
                <a:schemeClr val="tx1"/>
              </a:solidFill>
              <a:latin typeface="Times New Roman" panose="02020603050405020304" pitchFamily="18" charset="0"/>
              <a:cs typeface="Times New Roman" panose="02020603050405020304" pitchFamily="18" charset="0"/>
            </a:endParaRPr>
          </a:p>
          <a:p>
            <a:pPr marL="454025" lvl="1" indent="0">
              <a:buNone/>
            </a:pPr>
            <a:endParaRPr lang="ro-RO" sz="4800" b="1" dirty="0">
              <a:solidFill>
                <a:schemeClr val="tx1"/>
              </a:solidFill>
              <a:latin typeface="Times New Roman" panose="02020603050405020304" pitchFamily="18" charset="0"/>
              <a:cs typeface="Times New Roman" panose="02020603050405020304" pitchFamily="18" charset="0"/>
            </a:endParaRPr>
          </a:p>
          <a:p>
            <a:pPr marL="454025" lvl="1" indent="0">
              <a:buNone/>
            </a:pPr>
            <a:r>
              <a:rPr lang="ro-RO" sz="5600" b="1" dirty="0">
                <a:solidFill>
                  <a:schemeClr val="tx1"/>
                </a:solidFill>
                <a:latin typeface="Times New Roman" panose="02020603050405020304" pitchFamily="18" charset="0"/>
                <a:cs typeface="Times New Roman" panose="02020603050405020304" pitchFamily="18" charset="0"/>
              </a:rPr>
              <a:t>Date se analizează în cadrul ședinței de monitorizare și evaluare din 15 iulie 2024 cu compararea rezultatelor din aceiași perioadă a anului  trecut (semestrul I - 2023)</a:t>
            </a:r>
            <a:endParaRPr kumimoji="0" lang="ro-RO" sz="5600" b="1" i="1"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4025" lvl="1" indent="0">
              <a:buNone/>
            </a:pPr>
            <a:endParaRPr kumimoji="0" lang="ro-MD" sz="56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4025" lvl="1" indent="0">
              <a:buNone/>
            </a:pPr>
            <a:endParaRPr lang="ro-MD" sz="56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454025" lvl="1" indent="0">
              <a:buNone/>
            </a:pPr>
            <a:r>
              <a:rPr kumimoji="0" lang="ro-MD" sz="56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Detalii </a:t>
            </a:r>
            <a:r>
              <a:rPr lang="ro-MD" sz="56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în prezentarea următorului raportor privind performanța </a:t>
            </a:r>
            <a:endParaRPr kumimoji="0" lang="ro-MD" sz="56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683895" lvl="1" indent="-229870"/>
            <a:endParaRPr lang="ro-RO" sz="1400" b="1" dirty="0">
              <a:highlight>
                <a:srgbClr val="FFFF00"/>
              </a:highlight>
              <a:latin typeface="Arial"/>
              <a:cs typeface="Arial"/>
            </a:endParaRPr>
          </a:p>
        </p:txBody>
      </p:sp>
      <p:sp>
        <p:nvSpPr>
          <p:cNvPr id="4" name="Date Placeholder 3">
            <a:extLst>
              <a:ext uri="{FF2B5EF4-FFF2-40B4-BE49-F238E27FC236}">
                <a16:creationId xmlns:a16="http://schemas.microsoft.com/office/drawing/2014/main" id="{1A58FDB4-CC01-BDAC-FC6D-85E0A77AEDC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lide Number Placeholder 4">
            <a:extLst>
              <a:ext uri="{FF2B5EF4-FFF2-40B4-BE49-F238E27FC236}">
                <a16:creationId xmlns:a16="http://schemas.microsoft.com/office/drawing/2014/main" id="{244C255F-327E-148C-EE41-07D04FD44EFD}"/>
              </a:ext>
            </a:extLst>
          </p:cNvPr>
          <p:cNvSpPr>
            <a:spLocks noGrp="1"/>
          </p:cNvSpPr>
          <p:nvPr>
            <p:ph type="sldNum" sz="quarter" idx="12"/>
          </p:nvPr>
        </p:nvSpPr>
        <p:spPr/>
        <p:txBody>
          <a:bodyPr/>
          <a:lstStyle/>
          <a:p>
            <a:fld id="{42782948-4DBE-204D-AB9E-B65E067054AE}" type="slidenum">
              <a:rPr lang="en-US" smtClean="0"/>
              <a:pPr/>
              <a:t>7</a:t>
            </a:fld>
            <a:endParaRPr lang="en-US"/>
          </a:p>
        </p:txBody>
      </p:sp>
      <p:sp>
        <p:nvSpPr>
          <p:cNvPr id="6" name="Title 5">
            <a:extLst>
              <a:ext uri="{FF2B5EF4-FFF2-40B4-BE49-F238E27FC236}">
                <a16:creationId xmlns:a16="http://schemas.microsoft.com/office/drawing/2014/main" id="{1CD1F896-1020-15D4-2A3C-29DBBADE007B}"/>
              </a:ext>
            </a:extLst>
          </p:cNvPr>
          <p:cNvSpPr>
            <a:spLocks noGrp="1"/>
          </p:cNvSpPr>
          <p:nvPr>
            <p:ph type="title"/>
          </p:nvPr>
        </p:nvSpPr>
        <p:spPr>
          <a:xfrm>
            <a:off x="152402" y="1"/>
            <a:ext cx="8306104" cy="673100"/>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2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2" name="Substituent conținut 11">
            <a:extLst>
              <a:ext uri="{FF2B5EF4-FFF2-40B4-BE49-F238E27FC236}">
                <a16:creationId xmlns:a16="http://schemas.microsoft.com/office/drawing/2014/main" id="{98CD7ACC-0E47-91AA-1F06-3BE8878C1CC1}"/>
              </a:ext>
            </a:extLst>
          </p:cNvPr>
          <p:cNvPicPr>
            <a:picLocks noGrp="1" noChangeAspect="1"/>
          </p:cNvPicPr>
          <p:nvPr>
            <p:ph sz="half" idx="2"/>
          </p:nvPr>
        </p:nvPicPr>
        <p:blipFill>
          <a:blip r:embed="rId2"/>
          <a:stretch>
            <a:fillRect/>
          </a:stretch>
        </p:blipFill>
        <p:spPr>
          <a:xfrm>
            <a:off x="5349383" y="2213192"/>
            <a:ext cx="3426317" cy="2062903"/>
          </a:xfrm>
        </p:spPr>
      </p:pic>
    </p:spTree>
    <p:extLst>
      <p:ext uri="{BB962C8B-B14F-4D97-AF65-F5344CB8AC3E}">
        <p14:creationId xmlns:p14="http://schemas.microsoft.com/office/powerpoint/2010/main" val="399643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E26739BA-60AC-5E60-B5DF-6E74F7D4CAC5}"/>
              </a:ext>
            </a:extLst>
          </p:cNvPr>
          <p:cNvSpPr>
            <a:spLocks noGrp="1"/>
          </p:cNvSpPr>
          <p:nvPr>
            <p:ph sz="half" idx="1"/>
          </p:nvPr>
        </p:nvSpPr>
        <p:spPr>
          <a:xfrm>
            <a:off x="277889" y="957646"/>
            <a:ext cx="8588222" cy="442913"/>
          </a:xfrm>
        </p:spPr>
        <p:txBody>
          <a:bodyPr>
            <a:normAutofit lnSpcReduction="10000"/>
          </a:bodyPr>
          <a:lstStyle/>
          <a:p>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1.2.3. </a:t>
            </a:r>
            <a:r>
              <a:rPr lang="en-US" sz="1800" dirty="0" err="1">
                <a:latin typeface="Times New Roman" panose="02020603050405020304" pitchFamily="18" charset="0"/>
                <a:cs typeface="Times New Roman" panose="02020603050405020304" pitchFamily="18" charset="0"/>
              </a:rPr>
              <a:t>Realizarea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sondajelor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rândul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justițiabililor</a:t>
            </a:r>
            <a:endParaRPr lang="en-US" sz="1800" dirty="0">
              <a:latin typeface="Times New Roman" panose="02020603050405020304" pitchFamily="18" charset="0"/>
              <a:cs typeface="Times New Roman" panose="02020603050405020304" pitchFamily="18" charset="0"/>
            </a:endParaRPr>
          </a:p>
          <a:p>
            <a:endParaRPr lang="ro-RO" dirty="0"/>
          </a:p>
        </p:txBody>
      </p:sp>
      <p:sp>
        <p:nvSpPr>
          <p:cNvPr id="4" name="Substituent dată 3">
            <a:extLst>
              <a:ext uri="{FF2B5EF4-FFF2-40B4-BE49-F238E27FC236}">
                <a16:creationId xmlns:a16="http://schemas.microsoft.com/office/drawing/2014/main" id="{4006C780-3440-BD37-860C-E0414CF2A8B3}"/>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CCEA4865-B77D-80E9-58B1-EB8D7CA7EA7B}"/>
              </a:ext>
            </a:extLst>
          </p:cNvPr>
          <p:cNvSpPr>
            <a:spLocks noGrp="1"/>
          </p:cNvSpPr>
          <p:nvPr>
            <p:ph type="sldNum" sz="quarter" idx="12"/>
          </p:nvPr>
        </p:nvSpPr>
        <p:spPr/>
        <p:txBody>
          <a:bodyPr/>
          <a:lstStyle/>
          <a:p>
            <a:fld id="{42782948-4DBE-204D-AB9E-B65E067054AE}" type="slidenum">
              <a:rPr lang="en-US" smtClean="0"/>
              <a:pPr/>
              <a:t>8</a:t>
            </a:fld>
            <a:endParaRPr lang="en-US"/>
          </a:p>
        </p:txBody>
      </p:sp>
      <p:sp>
        <p:nvSpPr>
          <p:cNvPr id="7" name="Title 5">
            <a:extLst>
              <a:ext uri="{FF2B5EF4-FFF2-40B4-BE49-F238E27FC236}">
                <a16:creationId xmlns:a16="http://schemas.microsoft.com/office/drawing/2014/main" id="{78E7A5C4-C823-33D0-D04D-377A521C86C7}"/>
              </a:ext>
            </a:extLst>
          </p:cNvPr>
          <p:cNvSpPr>
            <a:spLocks noGrp="1"/>
          </p:cNvSpPr>
          <p:nvPr>
            <p:ph type="title"/>
          </p:nvPr>
        </p:nvSpPr>
        <p:spPr>
          <a:xfrm>
            <a:off x="196851" y="131127"/>
            <a:ext cx="8794750" cy="700723"/>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6" name="Substituent conținut 5">
            <a:extLst>
              <a:ext uri="{FF2B5EF4-FFF2-40B4-BE49-F238E27FC236}">
                <a16:creationId xmlns:a16="http://schemas.microsoft.com/office/drawing/2014/main" id="{EA0BA9A4-6B03-E704-91CE-5015B3F3E17F}"/>
              </a:ext>
            </a:extLst>
          </p:cNvPr>
          <p:cNvSpPr>
            <a:spLocks noGrp="1"/>
          </p:cNvSpPr>
          <p:nvPr>
            <p:ph sz="half" idx="2"/>
          </p:nvPr>
        </p:nvSpPr>
        <p:spPr>
          <a:xfrm>
            <a:off x="391001" y="1811743"/>
            <a:ext cx="5200650" cy="2006601"/>
          </a:xfrm>
        </p:spPr>
        <p:txBody>
          <a:bodyPr>
            <a:normAutofit/>
          </a:bodyPr>
          <a:lstStyle/>
          <a:p>
            <a:pPr marL="0" indent="0" algn="just">
              <a:buNone/>
            </a:pPr>
            <a:r>
              <a:rPr lang="ro-RO" b="1" dirty="0">
                <a:latin typeface="Times New Roman" panose="02020603050405020304" pitchFamily="18" charset="0"/>
                <a:cs typeface="Times New Roman" panose="02020603050405020304" pitchFamily="18" charset="0"/>
              </a:rPr>
              <a:t>În perioada 11 martie – 11 iunie 2024, s-a desfășurat sondajul de evaluare a satisfacției justițiabililor privind activitatea și serviciile oferite de Judecătoriei Ungheni atât în format fizic cât și online.</a:t>
            </a:r>
          </a:p>
          <a:p>
            <a:pPr marL="0" indent="0" algn="just">
              <a:buNone/>
            </a:pPr>
            <a:endParaRPr lang="ro-RO" b="1" dirty="0">
              <a:latin typeface="Times New Roman" panose="02020603050405020304" pitchFamily="18" charset="0"/>
              <a:cs typeface="Times New Roman" panose="02020603050405020304" pitchFamily="18" charset="0"/>
            </a:endParaRPr>
          </a:p>
          <a:p>
            <a:pPr marL="0" indent="0" algn="just">
              <a:buNone/>
            </a:pPr>
            <a:r>
              <a:rPr kumimoji="0" lang="ro-MD" sz="16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Detalii </a:t>
            </a:r>
            <a:r>
              <a:rPr lang="ro-MD" sz="16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în prezentarea următorului raportor privind satisfacția justițiabililor.</a:t>
            </a:r>
            <a:endParaRPr lang="ro-RO" b="1" dirty="0">
              <a:latin typeface="Times New Roman" panose="02020603050405020304" pitchFamily="18" charset="0"/>
              <a:cs typeface="Times New Roman" panose="02020603050405020304" pitchFamily="18" charset="0"/>
            </a:endParaRPr>
          </a:p>
        </p:txBody>
      </p:sp>
      <p:pic>
        <p:nvPicPr>
          <p:cNvPr id="10" name="Imagine 9">
            <a:extLst>
              <a:ext uri="{FF2B5EF4-FFF2-40B4-BE49-F238E27FC236}">
                <a16:creationId xmlns:a16="http://schemas.microsoft.com/office/drawing/2014/main" id="{CEBEAA87-8699-451F-8EF3-BD011529EF98}"/>
              </a:ext>
            </a:extLst>
          </p:cNvPr>
          <p:cNvPicPr>
            <a:picLocks noChangeAspect="1"/>
          </p:cNvPicPr>
          <p:nvPr/>
        </p:nvPicPr>
        <p:blipFill>
          <a:blip r:embed="rId2"/>
          <a:stretch>
            <a:fillRect/>
          </a:stretch>
        </p:blipFill>
        <p:spPr>
          <a:xfrm>
            <a:off x="5917011" y="1297517"/>
            <a:ext cx="2623740" cy="3498320"/>
          </a:xfrm>
          <a:prstGeom prst="rect">
            <a:avLst/>
          </a:prstGeom>
        </p:spPr>
      </p:pic>
    </p:spTree>
    <p:extLst>
      <p:ext uri="{BB962C8B-B14F-4D97-AF65-F5344CB8AC3E}">
        <p14:creationId xmlns:p14="http://schemas.microsoft.com/office/powerpoint/2010/main" val="153313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DCA03E43-E3A5-2ACF-FADC-60C170D36B16}"/>
              </a:ext>
            </a:extLst>
          </p:cNvPr>
          <p:cNvSpPr>
            <a:spLocks noGrp="1"/>
          </p:cNvSpPr>
          <p:nvPr>
            <p:ph type="dt" sz="half" idx="10"/>
          </p:nvPr>
        </p:nvSpPr>
        <p:spPr/>
        <p:txBody>
          <a:bodyPr/>
          <a:lstStyle/>
          <a:p>
            <a:fld id="{D45063A1-27C1-5447-A2EF-82A9EC106839}" type="datetime1">
              <a:rPr lang="en-US" smtClean="0"/>
              <a:t>1/16/2025</a:t>
            </a:fld>
            <a:endParaRPr lang="en-US"/>
          </a:p>
        </p:txBody>
      </p:sp>
      <p:sp>
        <p:nvSpPr>
          <p:cNvPr id="5" name="Substituent număr diapozitiv 4">
            <a:extLst>
              <a:ext uri="{FF2B5EF4-FFF2-40B4-BE49-F238E27FC236}">
                <a16:creationId xmlns:a16="http://schemas.microsoft.com/office/drawing/2014/main" id="{706204BB-09B2-710A-A247-4431A9938C64}"/>
              </a:ext>
            </a:extLst>
          </p:cNvPr>
          <p:cNvSpPr>
            <a:spLocks noGrp="1"/>
          </p:cNvSpPr>
          <p:nvPr>
            <p:ph type="sldNum" sz="quarter" idx="12"/>
          </p:nvPr>
        </p:nvSpPr>
        <p:spPr/>
        <p:txBody>
          <a:bodyPr/>
          <a:lstStyle/>
          <a:p>
            <a:fld id="{42782948-4DBE-204D-AB9E-B65E067054AE}" type="slidenum">
              <a:rPr lang="en-US" smtClean="0"/>
              <a:pPr/>
              <a:t>9</a:t>
            </a:fld>
            <a:endParaRPr lang="en-US"/>
          </a:p>
        </p:txBody>
      </p:sp>
      <p:sp>
        <p:nvSpPr>
          <p:cNvPr id="7" name="Title 5">
            <a:extLst>
              <a:ext uri="{FF2B5EF4-FFF2-40B4-BE49-F238E27FC236}">
                <a16:creationId xmlns:a16="http://schemas.microsoft.com/office/drawing/2014/main" id="{5F8E4F7B-0C2E-4AFF-4AA7-6EEAFE7E1835}"/>
              </a:ext>
            </a:extLst>
          </p:cNvPr>
          <p:cNvSpPr>
            <a:spLocks noGrp="1"/>
          </p:cNvSpPr>
          <p:nvPr>
            <p:ph type="title"/>
          </p:nvPr>
        </p:nvSpPr>
        <p:spPr>
          <a:xfrm>
            <a:off x="196850" y="65842"/>
            <a:ext cx="8877299" cy="67710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8" name="Substituent conținut 1">
            <a:extLst>
              <a:ext uri="{FF2B5EF4-FFF2-40B4-BE49-F238E27FC236}">
                <a16:creationId xmlns:a16="http://schemas.microsoft.com/office/drawing/2014/main" id="{EDAEE8C7-942F-A9BE-4737-7C954E584507}"/>
              </a:ext>
            </a:extLst>
          </p:cNvPr>
          <p:cNvSpPr>
            <a:spLocks noGrp="1"/>
          </p:cNvSpPr>
          <p:nvPr>
            <p:ph sz="half" idx="1"/>
          </p:nvPr>
        </p:nvSpPr>
        <p:spPr>
          <a:xfrm>
            <a:off x="254001" y="1128917"/>
            <a:ext cx="8737600" cy="423862"/>
          </a:xfrm>
        </p:spPr>
        <p:txBody>
          <a:bodyPr>
            <a:normAutofit fontScale="92500" lnSpcReduction="20000"/>
          </a:bodyPr>
          <a:lstStyle/>
          <a:p>
            <a:r>
              <a:rPr lang="ro-RO" sz="1900" dirty="0">
                <a:latin typeface="Times New Roman" panose="02020603050405020304" pitchFamily="18" charset="0"/>
                <a:cs typeface="Times New Roman" panose="02020603050405020304" pitchFamily="18" charset="0"/>
              </a:rPr>
              <a:t>Activitatea </a:t>
            </a:r>
            <a:r>
              <a:rPr lang="en-US" sz="1900" dirty="0">
                <a:latin typeface="Times New Roman" panose="02020603050405020304" pitchFamily="18" charset="0"/>
                <a:cs typeface="Times New Roman" panose="02020603050405020304" pitchFamily="18" charset="0"/>
              </a:rPr>
              <a:t>1.2.3. </a:t>
            </a:r>
            <a:r>
              <a:rPr lang="en-US" sz="1900" dirty="0" err="1">
                <a:latin typeface="Times New Roman" panose="02020603050405020304" pitchFamily="18" charset="0"/>
                <a:cs typeface="Times New Roman" panose="02020603050405020304" pitchFamily="18" charset="0"/>
              </a:rPr>
              <a:t>Realizarea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sondajelor</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anuale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în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rândul</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justițiabililor</a:t>
            </a:r>
            <a:endParaRPr lang="en-US" sz="1900" dirty="0">
              <a:latin typeface="Times New Roman" panose="02020603050405020304" pitchFamily="18" charset="0"/>
              <a:cs typeface="Times New Roman" panose="02020603050405020304" pitchFamily="18" charset="0"/>
            </a:endParaRPr>
          </a:p>
          <a:p>
            <a:endParaRPr lang="ro-RO" dirty="0"/>
          </a:p>
        </p:txBody>
      </p:sp>
      <p:sp>
        <p:nvSpPr>
          <p:cNvPr id="3" name="Substituent conținut 2">
            <a:extLst>
              <a:ext uri="{FF2B5EF4-FFF2-40B4-BE49-F238E27FC236}">
                <a16:creationId xmlns:a16="http://schemas.microsoft.com/office/drawing/2014/main" id="{108437B2-97A9-D1EA-22E1-BB8232487FF2}"/>
              </a:ext>
            </a:extLst>
          </p:cNvPr>
          <p:cNvSpPr>
            <a:spLocks noGrp="1"/>
          </p:cNvSpPr>
          <p:nvPr>
            <p:ph sz="half" idx="2"/>
          </p:nvPr>
        </p:nvSpPr>
        <p:spPr>
          <a:xfrm>
            <a:off x="4749800" y="1921307"/>
            <a:ext cx="4108449" cy="2298701"/>
          </a:xfrm>
        </p:spPr>
        <p:txBody>
          <a:bodyPr>
            <a:normAutofit fontScale="92500" lnSpcReduction="10000"/>
          </a:bodyPr>
          <a:lstStyle/>
          <a:p>
            <a:pPr marL="0" indent="0">
              <a:buNone/>
            </a:pPr>
            <a:endParaRPr lang="ro-RO" dirty="0"/>
          </a:p>
          <a:p>
            <a:pPr marL="0" indent="0" algn="just">
              <a:buNone/>
            </a:pPr>
            <a:r>
              <a:rPr lang="ro-RO" b="1" dirty="0">
                <a:latin typeface="Times New Roman" panose="02020603050405020304" pitchFamily="18" charset="0"/>
                <a:cs typeface="Times New Roman" panose="02020603050405020304" pitchFamily="18" charset="0"/>
              </a:rPr>
              <a:t>În luna iunie 2024, s-a desfășurat și sondajul de opinie în rândul avocaților din circumscripția raioanelor Ungheni și  Nisporeni în formă fizică.</a:t>
            </a:r>
          </a:p>
          <a:p>
            <a:pPr marL="0" indent="0" algn="just">
              <a:buNone/>
            </a:pPr>
            <a:endParaRPr lang="ro-RO" b="1" dirty="0">
              <a:latin typeface="Times New Roman" panose="02020603050405020304" pitchFamily="18" charset="0"/>
              <a:cs typeface="Times New Roman" panose="02020603050405020304" pitchFamily="18" charset="0"/>
            </a:endParaRPr>
          </a:p>
          <a:p>
            <a:pPr marL="0" indent="0" algn="just">
              <a:buNone/>
            </a:pPr>
            <a:endParaRPr lang="ro-RO" b="1" dirty="0">
              <a:latin typeface="Times New Roman" panose="02020603050405020304" pitchFamily="18" charset="0"/>
              <a:cs typeface="Times New Roman" panose="02020603050405020304" pitchFamily="18" charset="0"/>
            </a:endParaRPr>
          </a:p>
          <a:p>
            <a:pPr marL="0" indent="0" algn="just">
              <a:buNone/>
            </a:pPr>
            <a:r>
              <a:rPr kumimoji="0" lang="ro-MD" sz="1600" i="1"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Detalii </a:t>
            </a:r>
            <a:r>
              <a:rPr lang="ro-MD" sz="1600" i="1" kern="0"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în prezentarea următorului raportor privind satisfacția avocaților.</a:t>
            </a:r>
            <a:endParaRPr lang="ro-RO" b="1" dirty="0">
              <a:latin typeface="Times New Roman" panose="02020603050405020304" pitchFamily="18" charset="0"/>
              <a:cs typeface="Times New Roman" panose="02020603050405020304" pitchFamily="18" charset="0"/>
            </a:endParaRPr>
          </a:p>
        </p:txBody>
      </p:sp>
      <p:pic>
        <p:nvPicPr>
          <p:cNvPr id="9" name="Imagine 8">
            <a:extLst>
              <a:ext uri="{FF2B5EF4-FFF2-40B4-BE49-F238E27FC236}">
                <a16:creationId xmlns:a16="http://schemas.microsoft.com/office/drawing/2014/main" id="{6972E0B2-857E-0FD2-F08E-C84D221DB783}"/>
              </a:ext>
            </a:extLst>
          </p:cNvPr>
          <p:cNvPicPr>
            <a:picLocks noChangeAspect="1"/>
          </p:cNvPicPr>
          <p:nvPr/>
        </p:nvPicPr>
        <p:blipFill>
          <a:blip r:embed="rId2"/>
          <a:stretch>
            <a:fillRect/>
          </a:stretch>
        </p:blipFill>
        <p:spPr>
          <a:xfrm>
            <a:off x="336550" y="1884259"/>
            <a:ext cx="4191000" cy="2259211"/>
          </a:xfrm>
          <a:prstGeom prst="rect">
            <a:avLst/>
          </a:prstGeom>
        </p:spPr>
      </p:pic>
    </p:spTree>
    <p:extLst>
      <p:ext uri="{BB962C8B-B14F-4D97-AF65-F5344CB8AC3E}">
        <p14:creationId xmlns:p14="http://schemas.microsoft.com/office/powerpoint/2010/main" val="3889016120"/>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d014b9-7515-4303-a08e-09df14380390" xsi:nil="true"/>
    <lcf76f155ced4ddcb4097134ff3c332f xmlns="7eb5a371-8493-4c79-a723-d46448af42c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D151F96F061741A5FFA95FBD74E297" ma:contentTypeVersion="17" ma:contentTypeDescription="Create a new document." ma:contentTypeScope="" ma:versionID="cafb8b1625eeea5ee362eef93b8f64e6">
  <xsd:schema xmlns:xsd="http://www.w3.org/2001/XMLSchema" xmlns:xs="http://www.w3.org/2001/XMLSchema" xmlns:p="http://schemas.microsoft.com/office/2006/metadata/properties" xmlns:ns2="7eb5a371-8493-4c79-a723-d46448af42cd" xmlns:ns3="91a2165f-0250-4d09-bd94-8bcf7a965c66" xmlns:ns4="9fd014b9-7515-4303-a08e-09df14380390" targetNamespace="http://schemas.microsoft.com/office/2006/metadata/properties" ma:root="true" ma:fieldsID="575f644f10720d28c22dc58258a47d3a" ns2:_="" ns3:_="" ns4:_="">
    <xsd:import namespace="7eb5a371-8493-4c79-a723-d46448af42cd"/>
    <xsd:import namespace="91a2165f-0250-4d09-bd94-8bcf7a965c66"/>
    <xsd:import namespace="9fd014b9-7515-4303-a08e-09df143803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5a371-8493-4c79-a723-d46448af4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af5af0-9897-4793-b7e9-89496c066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a2165f-0250-4d09-bd94-8bcf7a965c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014b9-7515-4303-a08e-09df1438039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d3f60a5-c36c-4abc-9eeb-b88d7dac2b0c}" ma:internalName="TaxCatchAll" ma:showField="CatchAllData" ma:web="91a2165f-0250-4d09-bd94-8bcf7a965c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A0B8C0-E0EE-4894-8D90-53E7B9CA0CA6}">
  <ds:schemaRefs>
    <ds:schemaRef ds:uri="http://schemas.microsoft.com/sharepoint/v3/contenttype/forms"/>
  </ds:schemaRefs>
</ds:datastoreItem>
</file>

<file path=customXml/itemProps2.xml><?xml version="1.0" encoding="utf-8"?>
<ds:datastoreItem xmlns:ds="http://schemas.openxmlformats.org/officeDocument/2006/customXml" ds:itemID="{109697C8-B418-4F19-A390-A35FC6C5201D}">
  <ds:schemaRefs>
    <ds:schemaRef ds:uri="http://schemas.openxmlformats.org/package/2006/metadata/core-properties"/>
    <ds:schemaRef ds:uri="9fd014b9-7515-4303-a08e-09df14380390"/>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91a2165f-0250-4d09-bd94-8bcf7a965c66"/>
    <ds:schemaRef ds:uri="7eb5a371-8493-4c79-a723-d46448af42cd"/>
    <ds:schemaRef ds:uri="http://purl.org/dc/dcmitype/"/>
  </ds:schemaRefs>
</ds:datastoreItem>
</file>

<file path=customXml/itemProps3.xml><?xml version="1.0" encoding="utf-8"?>
<ds:datastoreItem xmlns:ds="http://schemas.openxmlformats.org/officeDocument/2006/customXml" ds:itemID="{85AA6622-89D2-4D97-BCDA-B3EB50861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b5a371-8493-4c79-a723-d46448af42cd"/>
    <ds:schemaRef ds:uri="91a2165f-0250-4d09-bd94-8bcf7a965c66"/>
    <ds:schemaRef ds:uri="9fd014b9-7515-4303-a08e-09df143803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41890</TotalTime>
  <Words>5094</Words>
  <Application>Microsoft Office PowerPoint</Application>
  <PresentationFormat>Particularizare</PresentationFormat>
  <Paragraphs>582</Paragraphs>
  <Slides>54</Slides>
  <Notes>1</Notes>
  <HiddenSlides>0</HiddenSlides>
  <MMClips>0</MMClips>
  <ScaleCrop>false</ScaleCrop>
  <HeadingPairs>
    <vt:vector size="6" baseType="variant">
      <vt:variant>
        <vt:lpstr>Fonturi utilizate</vt:lpstr>
      </vt:variant>
      <vt:variant>
        <vt:i4>9</vt:i4>
      </vt:variant>
      <vt:variant>
        <vt:lpstr>Temă</vt:lpstr>
      </vt:variant>
      <vt:variant>
        <vt:i4>4</vt:i4>
      </vt:variant>
      <vt:variant>
        <vt:lpstr>Titluri diapozitive</vt:lpstr>
      </vt:variant>
      <vt:variant>
        <vt:i4>54</vt:i4>
      </vt:variant>
    </vt:vector>
  </HeadingPairs>
  <TitlesOfParts>
    <vt:vector size="67" baseType="lpstr">
      <vt:lpstr>Arial</vt:lpstr>
      <vt:lpstr>Calibri</vt:lpstr>
      <vt:lpstr>Calibri Light</vt:lpstr>
      <vt:lpstr>Gill Sans MT</vt:lpstr>
      <vt:lpstr>inherit</vt:lpstr>
      <vt:lpstr>Poppins</vt:lpstr>
      <vt:lpstr>Source Sans Pro</vt:lpstr>
      <vt:lpstr>Times New Roman</vt:lpstr>
      <vt:lpstr>Wingdings</vt:lpstr>
      <vt:lpstr>16.9-Template_12.7.2016</vt:lpstr>
      <vt:lpstr>1_16.9-Template_12.7.2016</vt:lpstr>
      <vt:lpstr>Custom Design</vt:lpstr>
      <vt:lpstr>2_16.9-Template_12.7.2016</vt:lpstr>
      <vt:lpstr>Evaluarea și monitorizarea rezultatelor de implementare a Planului de dezvoltare strategică a Judecătoriei Model Ungheni în perioada ianuarie - iunie 2024</vt:lpstr>
      <vt:lpstr>OBIECTIVELE ȘEDINȚEI</vt:lpstr>
      <vt:lpstr>Prezentarea și evaluarea rezultatelor implementării Planului de dezvoltare strategică a Judecătoriei  Model Ungheni</vt:lpstr>
      <vt:lpstr>Direcția strategică 1:Management și administrare judiciară   Obiectivul strategic 1.1: Reducerea volumului de muncă și a sarcinii per judecător</vt:lpstr>
      <vt:lpstr>Direcția strategică 1:Management și administrare judiciară   Obiectivul strategic 1.1: Reducerea volumului de muncă și a sarcinii per judecător</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1.3: Dezvoltarea serviciilor online în cadrul judecătoriei </vt:lpstr>
      <vt:lpstr>Direcția strategică 1:Management și administrare judiciară   Obiectivul strategic 1.3: Dezvoltarea serviciilor online în cadrul judecătoriei </vt:lpstr>
      <vt:lpstr>Implementarea soluțiilor de videoconferință pentru organizarea ședințelor de judecată de la distanță   Extinderea utilizării aplicației de videoconferință pentru mai multe categorii de participanți în cadrul judecătoriilor - model pilot, în baza Hotărârii CSM nr.239/19 din 23 noiembrie 2022;  A avut loc procesul de monitorizarea a pilotării extinderii videoconferenței, după cum urmează: - 1 dosar (2 ședințe desfășurate)- 27.02.2023; - 1 ședință desfășurată pe o cauză civilă – luna martie. Desemnarea judecătorului Valentina Stratulat, în calitate de persoana de contact.  Perioada de pilotare: decembrie 2022 – mai 2023.</vt:lpstr>
      <vt:lpstr> Îmbunătățirea capacității Judecătoriei Ungheni de a oferi cetățenilor servicii online de acces la justiție</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2.2: Consolidarea accesului grupurilor vulnerabile la sediul judecătoriei</vt:lpstr>
      <vt:lpstr>Direcția strategică 3: Dezvoltarea profesională și motivarea angajaților Obiectivul strategic 3.1: Creșterea gradului de satisfacție a personalului și a judecătorilor la locul de muncă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Direcția strategică 3: Dezvoltarea profesională și motivarea angajaților Obiectivul strategic 3.1: Creșterea gradului de satisfacție a personalului și a judecătorilor la locul de muncă  </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PLANUL DE DEZVOLTARE STRATEGICĂ AL JUDECĂTORIEI UNGHENI PENTRU ANII 2023-2027</vt:lpstr>
      <vt:lpstr>Prezentare PowerPoint</vt:lpstr>
      <vt:lpstr>Prezentare PowerPoint</vt:lpstr>
      <vt:lpstr>Prezentare PowerPoint</vt:lpstr>
      <vt:lpstr>Prezentare PowerPoint</vt:lpstr>
      <vt:lpstr>Prezentare PowerPoint</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USAID</cp:lastModifiedBy>
  <cp:revision>575</cp:revision>
  <cp:lastPrinted>2024-01-26T15:05:59Z</cp:lastPrinted>
  <dcterms:created xsi:type="dcterms:W3CDTF">2017-03-16T17:43:27Z</dcterms:created>
  <dcterms:modified xsi:type="dcterms:W3CDTF">2025-01-16T09:05:37Z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0x01010069D151F96F061741A5FFA95FBD74E297</vt:lpwstr>
  </property>
  <property fmtid="{D5CDD505-2E9C-101B-9397-08002B2CF9AE}" pid="3" name="MediaServiceImageTags">
    <vt:lpwstr/>
  </property>
</Properties>
</file>