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84775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ill Sans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iFkbFiBzVS0RQF5KQwx+nv8v4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457207" y="206433"/>
            <a:ext cx="3008313" cy="87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3575050" y="206431"/>
            <a:ext cx="5111750" cy="442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2"/>
          </p:nvPr>
        </p:nvSpPr>
        <p:spPr>
          <a:xfrm>
            <a:off x="457207" y="1084963"/>
            <a:ext cx="3008313" cy="354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1792288" y="3629343"/>
            <a:ext cx="5486400" cy="42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>
            <a:spLocks noGrp="1"/>
          </p:cNvSpPr>
          <p:nvPr>
            <p:ph type="pic" idx="2"/>
          </p:nvPr>
        </p:nvSpPr>
        <p:spPr>
          <a:xfrm>
            <a:off x="1792288" y="463269"/>
            <a:ext cx="5486400" cy="311086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>
            <a:off x="1792288" y="4057810"/>
            <a:ext cx="5486400" cy="60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 rot="5400000">
            <a:off x="2861144" y="-1194163"/>
            <a:ext cx="342171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 rot="5400000">
            <a:off x="5986250" y="800374"/>
            <a:ext cx="3343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 rot="5400000">
            <a:off x="1795250" y="-1180826"/>
            <a:ext cx="3343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2 Content">
  <p:cSld name="4_Red/Gray 2 Content">
    <p:bg>
      <p:bgPr>
        <a:solidFill>
          <a:srgbClr val="E7E7E5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E7E7E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2 Content">
  <p:cSld name="1_Red/Gray 2 Content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160574"/>
            <a:ext cx="4040188" cy="48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2"/>
          </p:nvPr>
        </p:nvSpPr>
        <p:spPr>
          <a:xfrm>
            <a:off x="457200" y="1644246"/>
            <a:ext cx="4040188" cy="298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3"/>
          </p:nvPr>
        </p:nvSpPr>
        <p:spPr>
          <a:xfrm>
            <a:off x="4645032" y="1160574"/>
            <a:ext cx="4041775" cy="48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4"/>
          </p:nvPr>
        </p:nvSpPr>
        <p:spPr>
          <a:xfrm>
            <a:off x="4645032" y="1644246"/>
            <a:ext cx="4041775" cy="298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Title Only">
  <p:cSld name="1_Red/Gray Title Only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41" name="Google Shape;141;p3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4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Full Red">
  <p:cSld name="1_Cover - Full Red">
    <p:bg>
      <p:bgPr>
        <a:solidFill>
          <a:srgbClr val="002F6C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51" name="Google Shape;151;p35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2" name="Google Shape;15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569937"/>
            <a:ext cx="1369673" cy="41090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- Full Red">
  <p:cSld name="1_Divider - Full Red">
    <p:bg>
      <p:bgPr>
        <a:solidFill>
          <a:srgbClr val="002F6C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4344987"/>
            <a:ext cx="1369673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36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">
  <p:cSld name="2_Red/Gray 1 Content">
    <p:bg>
      <p:bgPr>
        <a:solidFill>
          <a:srgbClr val="E7E7E5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E7E7E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E7E7E5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9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5" name="Google Shape;175;p39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6" name="Google Shape;176;p3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" name="Google Shape;183;p40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Right Photo">
  <p:cSld name="2_Red/Gray 1 Content + Right Photo">
    <p:bg>
      <p:bgPr>
        <a:solidFill>
          <a:srgbClr val="E7E7E5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91" name="Google Shape;191;p4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1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E7E7E5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8" name="Google Shape;198;p4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2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7" name="Google Shape;217;p45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8" name="Google Shape;218;p4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45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2" name="Google Shape;222;p45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25" name="Google Shape;225;p46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6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46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46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Right Photo">
  <p:cSld name="3_Red/Gray 1 Content + Right Photo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33" name="Google Shape;233;p4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47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47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7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Title Only">
  <p:cSld name="3_Red/Gray Title Only"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40" name="Google Shape;240;p4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48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ctrTitle"/>
          </p:nvPr>
        </p:nvSpPr>
        <p:spPr>
          <a:xfrm>
            <a:off x="685800" y="1610641"/>
            <a:ext cx="7772400" cy="111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1"/>
          </p:nvPr>
        </p:nvSpPr>
        <p:spPr>
          <a:xfrm>
            <a:off x="1371600" y="2938039"/>
            <a:ext cx="6400800" cy="132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457200" y="1209781"/>
            <a:ext cx="8229600" cy="342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722313" y="3331698"/>
            <a:ext cx="7772400" cy="102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722313" y="2197532"/>
            <a:ext cx="7772400" cy="113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457200" y="914540"/>
            <a:ext cx="4038600" cy="258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648200" y="914540"/>
            <a:ext cx="4038600" cy="258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209781"/>
            <a:ext cx="8229600" cy="342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"/>
          <p:cNvPicPr preferRelativeResize="0"/>
          <p:nvPr/>
        </p:nvPicPr>
        <p:blipFill rotWithShape="1">
          <a:blip r:embed="rId3">
            <a:alphaModFix/>
          </a:blip>
          <a:srcRect l="41851" r="10904" b="28371"/>
          <a:stretch/>
        </p:blipFill>
        <p:spPr>
          <a:xfrm>
            <a:off x="4354975" y="46879"/>
            <a:ext cx="4728604" cy="10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" descr="D:\eu\serviciu\Checchi\documente de proiect\Brand book\logo\USAID_Horiz_Romanian\Web_and_Print_RGB\USAID_Horiz_Romanian_RGB_2-Colo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479836" cy="1411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"/>
          <p:cNvSpPr txBox="1"/>
          <p:nvPr/>
        </p:nvSpPr>
        <p:spPr>
          <a:xfrm>
            <a:off x="0" y="2031221"/>
            <a:ext cx="4866000" cy="1200600"/>
          </a:xfrm>
          <a:prstGeom prst="rect">
            <a:avLst/>
          </a:prstGeom>
          <a:solidFill>
            <a:srgbClr val="651D32"/>
          </a:solidFill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Performanța Judecătoriei Ungheni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 ianuarie – 31 </a:t>
            </a:r>
            <a:r>
              <a:rPr lang="en-US" sz="1800" b="1">
                <a:solidFill>
                  <a:schemeClr val="lt1"/>
                </a:solidFill>
              </a:rPr>
              <a:t>martie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en-US" sz="1800" b="1">
                <a:solidFill>
                  <a:schemeClr val="lt1"/>
                </a:solidFill>
              </a:rPr>
              <a:t>3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2229" y="624625"/>
            <a:ext cx="3338125" cy="4430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1/4/2023</a:t>
            </a:r>
            <a:endParaRPr/>
          </a:p>
        </p:txBody>
      </p:sp>
      <p:sp>
        <p:nvSpPr>
          <p:cNvPr id="326" name="Google Shape;326;p1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FOOTER GOES HERE</a:t>
            </a:r>
            <a:endParaRPr/>
          </a:p>
        </p:txBody>
      </p:sp>
      <p:sp>
        <p:nvSpPr>
          <p:cNvPr id="327" name="Google Shape;327;p1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28" name="Google Shape;328;p1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600" y="628650"/>
            <a:ext cx="7000875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"/>
          <p:cNvSpPr txBox="1"/>
          <p:nvPr/>
        </p:nvSpPr>
        <p:spPr>
          <a:xfrm>
            <a:off x="1898350" y="219004"/>
            <a:ext cx="52729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338675" y="945772"/>
            <a:ext cx="86013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600" b="0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perioada</a:t>
            </a:r>
            <a:r>
              <a:rPr lang="en-US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primului</a:t>
            </a:r>
            <a:r>
              <a:rPr lang="en-US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600" u="sng" dirty="0" err="1"/>
              <a:t>rimestru</a:t>
            </a:r>
            <a:r>
              <a:rPr lang="en-US" sz="1600" u="sng" dirty="0"/>
              <a:t> a</a:t>
            </a:r>
            <a:r>
              <a:rPr lang="en-US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600" b="0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anului</a:t>
            </a:r>
            <a:r>
              <a:rPr lang="en-US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202</a:t>
            </a:r>
            <a:r>
              <a:rPr lang="en-US" sz="1600" u="sng" dirty="0"/>
              <a:t>3 (</a:t>
            </a:r>
            <a:r>
              <a:rPr lang="en-US" sz="1600" u="sng" dirty="0" err="1"/>
              <a:t>ianuarie-martie</a:t>
            </a:r>
            <a:r>
              <a:rPr lang="en-US" sz="1600" u="sng" dirty="0"/>
              <a:t>)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numărul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total al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 </a:t>
            </a:r>
            <a:r>
              <a:rPr lang="en-US" sz="1600" dirty="0" err="1"/>
              <a:t>cresc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cu </a:t>
            </a:r>
            <a:r>
              <a:rPr lang="en-US" sz="1600" dirty="0"/>
              <a:t>14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600" dirty="0"/>
              <a:t>9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en-US" sz="1600" b="0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față</a:t>
            </a:r>
            <a:r>
              <a:rPr lang="en-US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 </a:t>
            </a:r>
            <a:r>
              <a:rPr lang="en-US" sz="1600" b="0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aceeași</a:t>
            </a:r>
            <a:r>
              <a:rPr lang="en-US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perioadă</a:t>
            </a:r>
            <a:r>
              <a:rPr lang="en-US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anului</a:t>
            </a:r>
            <a:r>
              <a:rPr lang="en-US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en-US" sz="1600" u="sng" dirty="0"/>
              <a:t>2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 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Totodată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s-a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atestat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creștere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numărului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contravenționale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(cu </a:t>
            </a:r>
            <a:r>
              <a:rPr lang="en-US" sz="1600" dirty="0"/>
              <a:t>22,8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%).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Numărul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încheiate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crescut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cu </a:t>
            </a:r>
            <a:r>
              <a:rPr lang="en-US" sz="1600" dirty="0"/>
              <a:t>41,7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%. S-a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atestat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creștere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 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numărului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civile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încheiate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cu </a:t>
            </a:r>
            <a:r>
              <a:rPr lang="en-US" sz="1600" dirty="0"/>
              <a:t>48,6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 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numărului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contravenționale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încheiate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cu </a:t>
            </a:r>
            <a:r>
              <a:rPr lang="en-US" sz="1600" dirty="0"/>
              <a:t>69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600" dirty="0"/>
              <a:t>7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%. </a:t>
            </a:r>
            <a:r>
              <a:rPr lang="en-US" sz="1600" dirty="0"/>
              <a:t>De </a:t>
            </a:r>
            <a:r>
              <a:rPr lang="en-US" sz="1600" dirty="0" err="1"/>
              <a:t>asemenea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numărul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penale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încheiate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dirty="0" err="1"/>
              <a:t>crescut</a:t>
            </a:r>
            <a:r>
              <a:rPr lang="en-US" sz="1600" dirty="0"/>
              <a:t>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 4,</a:t>
            </a:r>
            <a:r>
              <a:rPr lang="en-US" sz="1600" dirty="0"/>
              <a:t>7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 err="1"/>
              <a:t>Soluțiile</a:t>
            </a:r>
            <a:r>
              <a:rPr lang="en-US" sz="1600" dirty="0"/>
              <a:t> date </a:t>
            </a:r>
            <a:r>
              <a:rPr lang="en-US" sz="1600" dirty="0" err="1"/>
              <a:t>după</a:t>
            </a:r>
            <a:r>
              <a:rPr lang="en-US" sz="1600" dirty="0"/>
              <a:t> prima </a:t>
            </a:r>
            <a:r>
              <a:rPr lang="en-US" sz="1600" dirty="0" err="1"/>
              <a:t>ședință</a:t>
            </a:r>
            <a:r>
              <a:rPr lang="en-US" sz="1600" dirty="0"/>
              <a:t> a </a:t>
            </a:r>
            <a:r>
              <a:rPr lang="en-US" sz="1600" dirty="0" err="1"/>
              <a:t>crescut</a:t>
            </a:r>
            <a:r>
              <a:rPr lang="en-US" sz="1600" dirty="0"/>
              <a:t> cu 5,8% (de la 67% la 71%). Cu </a:t>
            </a:r>
            <a:r>
              <a:rPr lang="en-US" sz="1600" dirty="0" err="1"/>
              <a:t>toate</a:t>
            </a:r>
            <a:r>
              <a:rPr lang="en-US" sz="1600" dirty="0"/>
              <a:t> </a:t>
            </a:r>
            <a:r>
              <a:rPr lang="en-US" sz="1600" dirty="0" err="1"/>
              <a:t>acestea</a:t>
            </a:r>
            <a:r>
              <a:rPr lang="en-US" sz="1600" dirty="0"/>
              <a:t>, o </a:t>
            </a:r>
            <a:r>
              <a:rPr lang="en-US" sz="1600" dirty="0" err="1"/>
              <a:t>scădere</a:t>
            </a:r>
            <a:r>
              <a:rPr lang="en-US" sz="1600" dirty="0"/>
              <a:t>  a </a:t>
            </a:r>
            <a:r>
              <a:rPr lang="en-US" sz="1600" dirty="0" err="1"/>
              <a:t>soluțiilor</a:t>
            </a:r>
            <a:r>
              <a:rPr lang="en-US" sz="1600" dirty="0"/>
              <a:t> </a:t>
            </a:r>
            <a:r>
              <a:rPr lang="en-US" sz="1600" dirty="0" err="1"/>
              <a:t>pronunțate</a:t>
            </a:r>
            <a:r>
              <a:rPr lang="en-US" sz="1600" dirty="0"/>
              <a:t> </a:t>
            </a:r>
            <a:r>
              <a:rPr lang="en-US" sz="1600" dirty="0" err="1"/>
              <a:t>după</a:t>
            </a:r>
            <a:r>
              <a:rPr lang="en-US" sz="1600" dirty="0"/>
              <a:t> prima </a:t>
            </a:r>
            <a:r>
              <a:rPr lang="en-US" sz="1600" dirty="0" err="1"/>
              <a:t>ședință</a:t>
            </a:r>
            <a:r>
              <a:rPr lang="en-US" sz="1600" dirty="0"/>
              <a:t> se </a:t>
            </a:r>
            <a:r>
              <a:rPr lang="en-US" sz="1600" dirty="0" err="1"/>
              <a:t>atestă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dosarele</a:t>
            </a:r>
            <a:r>
              <a:rPr lang="en-US" sz="1600" dirty="0"/>
              <a:t> </a:t>
            </a:r>
            <a:r>
              <a:rPr lang="en-US" sz="1600" dirty="0" err="1"/>
              <a:t>penale</a:t>
            </a:r>
            <a:r>
              <a:rPr lang="en-US" sz="1600" dirty="0"/>
              <a:t> cu 8% (de la 42% la 39%).</a:t>
            </a:r>
            <a:endParaRPr sz="1600"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Volumul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muncă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judecătorilor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dirty="0" err="1"/>
              <a:t>scăz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cu 6,</a:t>
            </a:r>
            <a:r>
              <a:rPr lang="en-US" sz="1600" dirty="0"/>
              <a:t>2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(de la </a:t>
            </a:r>
            <a:r>
              <a:rPr lang="en-US" sz="1600" dirty="0"/>
              <a:t>411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600" dirty="0"/>
              <a:t>385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judecător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en-US" sz="1600" dirty="0" err="1"/>
              <a:t>Ținta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anul</a:t>
            </a:r>
            <a:r>
              <a:rPr lang="en-US" sz="1600" dirty="0"/>
              <a:t> 2023 </a:t>
            </a:r>
            <a:r>
              <a:rPr lang="en-US" sz="1600" dirty="0" err="1"/>
              <a:t>fiind</a:t>
            </a:r>
            <a:r>
              <a:rPr lang="en-US" sz="1600" dirty="0"/>
              <a:t> </a:t>
            </a:r>
            <a:r>
              <a:rPr lang="en-US" sz="1600" dirty="0" err="1"/>
              <a:t>stabilită</a:t>
            </a:r>
            <a:r>
              <a:rPr lang="en-US" sz="1600" dirty="0"/>
              <a:t> de 500 </a:t>
            </a:r>
            <a:r>
              <a:rPr lang="en-US" sz="1600" dirty="0" err="1"/>
              <a:t>dosare</a:t>
            </a:r>
            <a:r>
              <a:rPr lang="en-US" sz="1600" dirty="0"/>
              <a:t> per </a:t>
            </a:r>
            <a:r>
              <a:rPr lang="en-US" sz="1600" dirty="0" err="1"/>
              <a:t>judecător</a:t>
            </a:r>
            <a:r>
              <a:rPr lang="en-US" sz="1600" dirty="0"/>
              <a:t>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 txBox="1"/>
          <p:nvPr/>
        </p:nvSpPr>
        <p:spPr>
          <a:xfrm>
            <a:off x="1898350" y="219004"/>
            <a:ext cx="52729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338675" y="1224275"/>
            <a:ext cx="86013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perioada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lunilor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ianuarie-marti</a:t>
            </a:r>
            <a:r>
              <a:rPr lang="en-US" sz="1600" u="sng" dirty="0" err="1">
                <a:solidFill>
                  <a:schemeClr val="dk1"/>
                </a:solidFill>
              </a:rPr>
              <a:t>e</a:t>
            </a:r>
            <a:r>
              <a:rPr lang="en-US" sz="1600" u="sng" dirty="0">
                <a:solidFill>
                  <a:schemeClr val="dk1"/>
                </a:solidFill>
              </a:rPr>
              <a:t> 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anului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en-US" sz="1600" u="sng" dirty="0">
                <a:solidFill>
                  <a:schemeClr val="dk1"/>
                </a:solidFill>
              </a:rPr>
              <a:t>3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raport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aceeași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perioada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anului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en-US" sz="1600" u="sng" dirty="0">
                <a:solidFill>
                  <a:schemeClr val="dk1"/>
                </a:solidFill>
              </a:rPr>
              <a:t>2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rata de 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soluționare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a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crescut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 23,3%,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adică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1600" dirty="0">
                <a:solidFill>
                  <a:schemeClr val="dk1"/>
                </a:solidFill>
              </a:rPr>
              <a:t>89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la 10</a:t>
            </a:r>
            <a:r>
              <a:rPr lang="en-US" sz="1600" dirty="0">
                <a:solidFill>
                  <a:schemeClr val="dk1"/>
                </a:solidFill>
              </a:rPr>
              <a:t>9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(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ținta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pentru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anul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</a:t>
            </a:r>
            <a:r>
              <a:rPr lang="en-US" sz="1600" dirty="0">
                <a:solidFill>
                  <a:schemeClr val="dk1"/>
                </a:solidFill>
              </a:rPr>
              <a:t>23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 </a:t>
            </a:r>
            <a:r>
              <a:rPr lang="en-US" sz="1600" dirty="0">
                <a:solidFill>
                  <a:schemeClr val="dk1"/>
                </a:solidFill>
              </a:rPr>
              <a:t>100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%).  </a:t>
            </a:r>
            <a:endParaRPr sz="1600" dirty="0">
              <a:solidFill>
                <a:schemeClr val="dk1"/>
              </a:solidFill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creștere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rata de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soluționare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dosarelor</a:t>
            </a:r>
            <a:r>
              <a:rPr lang="en-US" sz="1600" dirty="0">
                <a:solidFill>
                  <a:schemeClr val="dk1"/>
                </a:solidFill>
              </a:rPr>
              <a:t> civile (cu 27,9%), a </a:t>
            </a:r>
            <a:r>
              <a:rPr lang="en-US" sz="1600" dirty="0" err="1">
                <a:solidFill>
                  <a:schemeClr val="dk1"/>
                </a:solidFill>
              </a:rPr>
              <a:t>dosarelor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penale</a:t>
            </a:r>
            <a:r>
              <a:rPr lang="en-US" sz="1600" dirty="0">
                <a:solidFill>
                  <a:schemeClr val="dk1"/>
                </a:solidFill>
              </a:rPr>
              <a:t> (cu 1,8%) </a:t>
            </a:r>
            <a:r>
              <a:rPr lang="en-US" sz="1600" dirty="0" err="1">
                <a:solidFill>
                  <a:schemeClr val="dk1"/>
                </a:solidFill>
              </a:rPr>
              <a:t>iar</a:t>
            </a:r>
            <a:r>
              <a:rPr lang="en-US" sz="1600" dirty="0">
                <a:solidFill>
                  <a:schemeClr val="dk1"/>
                </a:solidFill>
              </a:rPr>
              <a:t> a </a:t>
            </a:r>
            <a:r>
              <a:rPr lang="en-US" sz="1600" dirty="0" err="1">
                <a:solidFill>
                  <a:schemeClr val="dk1"/>
                </a:solidFill>
              </a:rPr>
              <a:t>dosarelor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600" dirty="0" err="1">
                <a:solidFill>
                  <a:schemeClr val="dk1"/>
                </a:solidFill>
              </a:rPr>
              <a:t>ontravenționale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(cu </a:t>
            </a:r>
            <a:r>
              <a:rPr lang="en-US" sz="1600" dirty="0">
                <a:solidFill>
                  <a:schemeClr val="dk1"/>
                </a:solidFill>
              </a:rPr>
              <a:t>38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600" dirty="0">
                <a:solidFill>
                  <a:schemeClr val="dk1"/>
                </a:solidFill>
              </a:rPr>
              <a:t>2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%).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Durata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lichidării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stocului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cauze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pendinte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scăzut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 </a:t>
            </a:r>
            <a:r>
              <a:rPr lang="en-US" sz="1600" dirty="0">
                <a:solidFill>
                  <a:schemeClr val="dk1"/>
                </a:solidFill>
              </a:rPr>
              <a:t>35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600" dirty="0">
                <a:solidFill>
                  <a:schemeClr val="dk1"/>
                </a:solidFill>
              </a:rPr>
              <a:t>5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%.</a:t>
            </a:r>
            <a:endParaRPr sz="1600" dirty="0">
              <a:solidFill>
                <a:schemeClr val="dk1"/>
              </a:solidFill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Rata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amânărilor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crescut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(de la </a:t>
            </a:r>
            <a:r>
              <a:rPr lang="en-US" sz="1600" dirty="0">
                <a:solidFill>
                  <a:schemeClr val="dk1"/>
                </a:solidFill>
              </a:rPr>
              <a:t>19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la 2</a:t>
            </a:r>
            <a:r>
              <a:rPr lang="en-US" sz="1600" dirty="0">
                <a:solidFill>
                  <a:schemeClr val="dk1"/>
                </a:solidFill>
              </a:rPr>
              <a:t>6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%)</a:t>
            </a:r>
            <a:r>
              <a:rPr lang="en-US" sz="1600" dirty="0">
                <a:solidFill>
                  <a:schemeClr val="dk1"/>
                </a:solidFill>
              </a:rPr>
              <a:t>. </a:t>
            </a:r>
            <a:r>
              <a:rPr lang="en-US" sz="1600" dirty="0" err="1">
                <a:solidFill>
                  <a:schemeClr val="dk1"/>
                </a:solidFill>
              </a:rPr>
              <a:t>D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oar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privința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contravenționale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rata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amânărilor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rămâne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neschimbată</a:t>
            </a:r>
            <a:r>
              <a:rPr lang="en-US" sz="1600" dirty="0">
                <a:solidFill>
                  <a:schemeClr val="dk1"/>
                </a:solidFill>
              </a:rPr>
              <a:t> (15 %). Cu </a:t>
            </a:r>
            <a:r>
              <a:rPr lang="en-US" sz="1600" dirty="0" err="1">
                <a:solidFill>
                  <a:schemeClr val="dk1"/>
                </a:solidFill>
              </a:rPr>
              <a:t>toate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acestea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oricum</a:t>
            </a:r>
            <a:r>
              <a:rPr lang="en-US" sz="1600" dirty="0">
                <a:solidFill>
                  <a:schemeClr val="dk1"/>
                </a:solidFill>
              </a:rPr>
              <a:t> se </a:t>
            </a:r>
            <a:r>
              <a:rPr lang="en-US" sz="1600" dirty="0" err="1">
                <a:solidFill>
                  <a:schemeClr val="dk1"/>
                </a:solidFill>
              </a:rPr>
              <a:t>înregistrează</a:t>
            </a:r>
            <a:r>
              <a:rPr lang="en-US" sz="1600" dirty="0">
                <a:solidFill>
                  <a:schemeClr val="dk1"/>
                </a:solidFill>
              </a:rPr>
              <a:t> o </a:t>
            </a:r>
            <a:r>
              <a:rPr lang="en-US" sz="1600" dirty="0" err="1">
                <a:solidFill>
                  <a:schemeClr val="dk1"/>
                </a:solidFill>
              </a:rPr>
              <a:t>tendință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negativă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întrucât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ținta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pentru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anul</a:t>
            </a:r>
            <a:r>
              <a:rPr lang="en-US" sz="1600" dirty="0">
                <a:solidFill>
                  <a:schemeClr val="dk1"/>
                </a:solidFill>
              </a:rPr>
              <a:t> 2023 </a:t>
            </a:r>
            <a:r>
              <a:rPr lang="en-US" sz="1600" dirty="0" err="1">
                <a:solidFill>
                  <a:schemeClr val="dk1"/>
                </a:solidFill>
              </a:rPr>
              <a:t>este</a:t>
            </a:r>
            <a:r>
              <a:rPr lang="en-US" sz="1600" dirty="0">
                <a:solidFill>
                  <a:schemeClr val="dk1"/>
                </a:solidFill>
              </a:rPr>
              <a:t> de 5 %.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"/>
          <p:cNvSpPr txBox="1"/>
          <p:nvPr/>
        </p:nvSpPr>
        <p:spPr>
          <a:xfrm>
            <a:off x="433494" y="511494"/>
            <a:ext cx="82566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Acțiuni prioritare 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3"/>
          <p:cNvSpPr txBox="1"/>
          <p:nvPr/>
        </p:nvSpPr>
        <p:spPr>
          <a:xfrm>
            <a:off x="538060" y="1651128"/>
            <a:ext cx="8047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Creșterea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soluționare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/>
              <a:t>penale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duratei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lichidării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stocului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civile,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penale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contravenționale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Creșterea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soluțiilor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pronunțate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după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prima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ședință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/>
              <a:t>civile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penale</a:t>
            </a:r>
            <a:r>
              <a:rPr lang="en-US" sz="1600" dirty="0"/>
              <a:t>.</a:t>
            </a:r>
            <a:endParaRPr sz="16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amânărilor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categoriile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hotărârilor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penale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1/4/2023</a:t>
            </a:r>
            <a:endParaRPr/>
          </a:p>
        </p:txBody>
      </p:sp>
      <p:sp>
        <p:nvSpPr>
          <p:cNvPr id="257" name="Google Shape;257;p2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1594546" y="230116"/>
            <a:ext cx="610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Dosare înregistrate în 202</a:t>
            </a:r>
            <a: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25" y="1630466"/>
            <a:ext cx="42672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30466"/>
            <a:ext cx="4397675" cy="2748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1/4/2023</a:t>
            </a:r>
            <a:endParaRPr/>
          </a:p>
        </p:txBody>
      </p:sp>
      <p:sp>
        <p:nvSpPr>
          <p:cNvPr id="266" name="Google Shape;266;p3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67" name="Google Shape;267;p3"/>
          <p:cNvSpPr txBox="1"/>
          <p:nvPr/>
        </p:nvSpPr>
        <p:spPr>
          <a:xfrm>
            <a:off x="1594546" y="230116"/>
            <a:ext cx="610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Dosare încheiate în 202</a:t>
            </a:r>
            <a: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" y="1307866"/>
            <a:ext cx="42672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29116"/>
            <a:ext cx="4362449" cy="272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1/4/2023</a:t>
            </a:r>
            <a:endParaRPr sz="600"/>
          </a:p>
        </p:txBody>
      </p:sp>
      <p:sp>
        <p:nvSpPr>
          <p:cNvPr id="275" name="Google Shape;275;p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4</a:t>
            </a:fld>
            <a:endParaRPr sz="600"/>
          </a:p>
        </p:txBody>
      </p:sp>
      <p:sp>
        <p:nvSpPr>
          <p:cNvPr id="276" name="Google Shape;276;p4"/>
          <p:cNvSpPr txBox="1"/>
          <p:nvPr/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BA0C2F"/>
                </a:solidFill>
                <a:latin typeface="Calibri"/>
                <a:ea typeface="Calibri"/>
                <a:cs typeface="Calibri"/>
                <a:sym typeface="Calibri"/>
              </a:rPr>
              <a:t>Volumul de muncă în 2022</a:t>
            </a:r>
            <a:endParaRPr/>
          </a:p>
        </p:txBody>
      </p:sp>
      <p:pic>
        <p:nvPicPr>
          <p:cNvPr id="277" name="Google Shape;277;p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550" y="1188513"/>
            <a:ext cx="6500100" cy="36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"/>
          <p:cNvSpPr txBox="1"/>
          <p:nvPr/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Rata de soluționare a dosarelor</a:t>
            </a:r>
            <a:endParaRPr sz="44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5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1/4/2023</a:t>
            </a:r>
            <a:endParaRPr/>
          </a:p>
        </p:txBody>
      </p:sp>
      <p:sp>
        <p:nvSpPr>
          <p:cNvPr id="284" name="Google Shape;284;p5"/>
          <p:cNvSpPr txBox="1">
            <a:spLocks noGrp="1"/>
          </p:cNvSpPr>
          <p:nvPr>
            <p:ph type="sldNum" idx="12"/>
          </p:nvPr>
        </p:nvSpPr>
        <p:spPr>
          <a:xfrm>
            <a:off x="6553200" y="4805521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85" name="Google Shape;285;p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92272"/>
            <a:ext cx="4391025" cy="274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20" y="1639580"/>
            <a:ext cx="4391025" cy="2697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"/>
          <p:cNvSpPr txBox="1"/>
          <p:nvPr/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Lichidarea stocului de cauze pendinte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6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1/4/2023</a:t>
            </a:r>
            <a:endParaRPr/>
          </a:p>
        </p:txBody>
      </p:sp>
      <p:sp>
        <p:nvSpPr>
          <p:cNvPr id="293" name="Google Shape;293;p6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94" name="Google Shape;294;p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1373623"/>
            <a:ext cx="4420250" cy="276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325" y="1373625"/>
            <a:ext cx="4397676" cy="2729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"/>
          <p:cNvSpPr txBox="1"/>
          <p:nvPr/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Soluții după prima ședință 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1/4/2023</a:t>
            </a:r>
            <a:endParaRPr/>
          </a:p>
        </p:txBody>
      </p:sp>
      <p:sp>
        <p:nvSpPr>
          <p:cNvPr id="302" name="Google Shape;302;p7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303" name="Google Shape;303;p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3667" y="1277423"/>
            <a:ext cx="4207934" cy="262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24160"/>
            <a:ext cx="4478866" cy="2790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1/4/2023</a:t>
            </a:r>
            <a:endParaRPr sz="600"/>
          </a:p>
        </p:txBody>
      </p:sp>
      <p:sp>
        <p:nvSpPr>
          <p:cNvPr id="310" name="Google Shape;310;p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8</a:t>
            </a:fld>
            <a:endParaRPr sz="600"/>
          </a:p>
        </p:txBody>
      </p:sp>
      <p:sp>
        <p:nvSpPr>
          <p:cNvPr id="311" name="Google Shape;311;p8"/>
          <p:cNvSpPr txBox="1"/>
          <p:nvPr/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BA0C2F"/>
                </a:solidFill>
                <a:latin typeface="Calibri"/>
                <a:ea typeface="Calibri"/>
                <a:cs typeface="Calibri"/>
                <a:sym typeface="Calibri"/>
              </a:rPr>
              <a:t>Rata amânărilor </a:t>
            </a:r>
            <a:endParaRPr/>
          </a:p>
        </p:txBody>
      </p:sp>
      <p:pic>
        <p:nvPicPr>
          <p:cNvPr id="312" name="Google Shape;312;p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400" y="1400937"/>
            <a:ext cx="441960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00925"/>
            <a:ext cx="4344000" cy="2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"/>
          <p:cNvSpPr txBox="1">
            <a:spLocks noGrp="1"/>
          </p:cNvSpPr>
          <p:nvPr>
            <p:ph type="dt" idx="4294967295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6C6463"/>
                </a:solidFill>
              </a:rPr>
              <a:t>1/4/2023</a:t>
            </a:r>
            <a:endParaRPr sz="600">
              <a:solidFill>
                <a:srgbClr val="6C6463"/>
              </a:solidFill>
            </a:endParaRPr>
          </a:p>
        </p:txBody>
      </p:sp>
      <p:sp>
        <p:nvSpPr>
          <p:cNvPr id="319" name="Google Shape;319;p9"/>
          <p:cNvSpPr txBox="1">
            <a:spLocks noGrp="1"/>
          </p:cNvSpPr>
          <p:nvPr>
            <p:ph type="sldNum" idx="4294967295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>
                <a:solidFill>
                  <a:srgbClr val="6C6463"/>
                </a:solidFill>
              </a:rPr>
              <a:t>9</a:t>
            </a:fld>
            <a:endParaRPr sz="600">
              <a:solidFill>
                <a:srgbClr val="6C6463"/>
              </a:solidFill>
            </a:endParaRPr>
          </a:p>
        </p:txBody>
      </p:sp>
      <p:pic>
        <p:nvPicPr>
          <p:cNvPr id="320" name="Google Shape;320;p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825" y="657225"/>
            <a:ext cx="6515100" cy="4071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403</Words>
  <Application>Microsoft Office PowerPoint</Application>
  <PresentationFormat>Particularizare</PresentationFormat>
  <Paragraphs>47</Paragraphs>
  <Slides>13</Slides>
  <Notes>13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7" baseType="lpstr">
      <vt:lpstr>Arial</vt:lpstr>
      <vt:lpstr>Gill Sans</vt:lpstr>
      <vt:lpstr>Calibri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USAID</dc:creator>
  <cp:lastModifiedBy>USAID</cp:lastModifiedBy>
  <cp:revision>2</cp:revision>
  <dcterms:created xsi:type="dcterms:W3CDTF">2017-03-16T17:43:27Z</dcterms:created>
  <dcterms:modified xsi:type="dcterms:W3CDTF">2023-04-13T07:40:55Z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