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9" r:id="rId5"/>
    <p:sldMasterId id="2147483794" r:id="rId6"/>
    <p:sldMasterId id="2147483807" r:id="rId7"/>
  </p:sldMasterIdLst>
  <p:notesMasterIdLst>
    <p:notesMasterId r:id="rId68"/>
  </p:notesMasterIdLst>
  <p:handoutMasterIdLst>
    <p:handoutMasterId r:id="rId69"/>
  </p:handoutMasterIdLst>
  <p:sldIdLst>
    <p:sldId id="359" r:id="rId8"/>
    <p:sldId id="324" r:id="rId9"/>
    <p:sldId id="325" r:id="rId10"/>
    <p:sldId id="4144" r:id="rId11"/>
    <p:sldId id="4195" r:id="rId12"/>
    <p:sldId id="4174" r:id="rId13"/>
    <p:sldId id="4145" r:id="rId14"/>
    <p:sldId id="4182" r:id="rId15"/>
    <p:sldId id="4183" r:id="rId16"/>
    <p:sldId id="4193" r:id="rId17"/>
    <p:sldId id="4196" r:id="rId18"/>
    <p:sldId id="4181" r:id="rId19"/>
    <p:sldId id="4178" r:id="rId20"/>
    <p:sldId id="4194" r:id="rId21"/>
    <p:sldId id="4118" r:id="rId22"/>
    <p:sldId id="446" r:id="rId23"/>
    <p:sldId id="4184" r:id="rId24"/>
    <p:sldId id="4217" r:id="rId25"/>
    <p:sldId id="4186" r:id="rId26"/>
    <p:sldId id="4206" r:id="rId27"/>
    <p:sldId id="4197" r:id="rId28"/>
    <p:sldId id="4199" r:id="rId29"/>
    <p:sldId id="4202" r:id="rId30"/>
    <p:sldId id="4200" r:id="rId31"/>
    <p:sldId id="4187" r:id="rId32"/>
    <p:sldId id="4201" r:id="rId33"/>
    <p:sldId id="4204" r:id="rId34"/>
    <p:sldId id="4188" r:id="rId35"/>
    <p:sldId id="4203" r:id="rId36"/>
    <p:sldId id="4205" r:id="rId37"/>
    <p:sldId id="4149" r:id="rId38"/>
    <p:sldId id="4132" r:id="rId39"/>
    <p:sldId id="4133" r:id="rId40"/>
    <p:sldId id="4162" r:id="rId41"/>
    <p:sldId id="4163" r:id="rId42"/>
    <p:sldId id="4164" r:id="rId43"/>
    <p:sldId id="4165" r:id="rId44"/>
    <p:sldId id="4166" r:id="rId45"/>
    <p:sldId id="4167" r:id="rId46"/>
    <p:sldId id="4168" r:id="rId47"/>
    <p:sldId id="4190" r:id="rId48"/>
    <p:sldId id="4207" r:id="rId49"/>
    <p:sldId id="4208" r:id="rId50"/>
    <p:sldId id="4140" r:id="rId51"/>
    <p:sldId id="4216" r:id="rId52"/>
    <p:sldId id="4150" r:id="rId53"/>
    <p:sldId id="4169" r:id="rId54"/>
    <p:sldId id="4209" r:id="rId55"/>
    <p:sldId id="4210" r:id="rId56"/>
    <p:sldId id="4141" r:id="rId57"/>
    <p:sldId id="4211" r:id="rId58"/>
    <p:sldId id="4189" r:id="rId59"/>
    <p:sldId id="4212" r:id="rId60"/>
    <p:sldId id="4213" r:id="rId61"/>
    <p:sldId id="4142" r:id="rId62"/>
    <p:sldId id="4143" r:id="rId63"/>
    <p:sldId id="4159" r:id="rId64"/>
    <p:sldId id="4160" r:id="rId65"/>
    <p:sldId id="4214" r:id="rId66"/>
    <p:sldId id="480" r:id="rId67"/>
  </p:sldIdLst>
  <p:sldSz cx="9144000" cy="51847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0B7F4F3-C5A1-4ECB-BC4D-C6E54C061472}">
          <p14:sldIdLst>
            <p14:sldId id="359"/>
            <p14:sldId id="324"/>
            <p14:sldId id="325"/>
          </p14:sldIdLst>
        </p14:section>
        <p14:section name="Untitled Section" id="{14A2415E-A890-4E1A-BEF1-BDF4AD7FA45D}">
          <p14:sldIdLst>
            <p14:sldId id="4144"/>
            <p14:sldId id="4195"/>
            <p14:sldId id="4174"/>
            <p14:sldId id="4145"/>
            <p14:sldId id="4182"/>
            <p14:sldId id="4183"/>
            <p14:sldId id="4193"/>
            <p14:sldId id="4196"/>
            <p14:sldId id="4181"/>
            <p14:sldId id="4178"/>
            <p14:sldId id="4194"/>
            <p14:sldId id="4118"/>
            <p14:sldId id="446"/>
            <p14:sldId id="4184"/>
            <p14:sldId id="4217"/>
            <p14:sldId id="4186"/>
            <p14:sldId id="4206"/>
            <p14:sldId id="4197"/>
            <p14:sldId id="4199"/>
            <p14:sldId id="4202"/>
            <p14:sldId id="4200"/>
            <p14:sldId id="4187"/>
            <p14:sldId id="4201"/>
            <p14:sldId id="4204"/>
            <p14:sldId id="4188"/>
            <p14:sldId id="4203"/>
            <p14:sldId id="4205"/>
            <p14:sldId id="4149"/>
            <p14:sldId id="4132"/>
            <p14:sldId id="4133"/>
            <p14:sldId id="4162"/>
            <p14:sldId id="4163"/>
            <p14:sldId id="4164"/>
            <p14:sldId id="4165"/>
            <p14:sldId id="4166"/>
            <p14:sldId id="4167"/>
            <p14:sldId id="4168"/>
            <p14:sldId id="4190"/>
            <p14:sldId id="4207"/>
            <p14:sldId id="4208"/>
            <p14:sldId id="4140"/>
            <p14:sldId id="4216"/>
            <p14:sldId id="4150"/>
            <p14:sldId id="4169"/>
            <p14:sldId id="4209"/>
            <p14:sldId id="4210"/>
            <p14:sldId id="4141"/>
            <p14:sldId id="4211"/>
            <p14:sldId id="4189"/>
            <p14:sldId id="4212"/>
            <p14:sldId id="4213"/>
            <p14:sldId id="4142"/>
            <p14:sldId id="4143"/>
            <p14:sldId id="4159"/>
            <p14:sldId id="4160"/>
            <p14:sldId id="4214"/>
            <p14:sldId id="480"/>
          </p14:sldIdLst>
        </p14:section>
      </p14:sectionLst>
    </p:ext>
    <p:ext uri="{EFAFB233-063F-42B5-8137-9DF3F51BA10A}">
      <p15:sldGuideLst xmlns:p15="http://schemas.microsoft.com/office/powerpoint/2012/main">
        <p15:guide id="1" orient="horz" pos="1633" userDrawn="1">
          <p15:clr>
            <a:srgbClr val="A4A3A4"/>
          </p15:clr>
        </p15:guide>
        <p15:guide id="2" pos="28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5"/>
    <a:srgbClr val="C5DFB3"/>
    <a:srgbClr val="8D8D8D"/>
    <a:srgbClr val="FFFFFF"/>
    <a:srgbClr val="CFCDC9"/>
    <a:srgbClr val="6C6463"/>
    <a:srgbClr val="651D32"/>
    <a:srgbClr val="0067B9"/>
    <a:srgbClr val="002F6C"/>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792FDE-39A3-451B-1E16-70ADBDEB781E}" v="90" dt="2023-11-01T15:48:01.428"/>
    <p1510:client id="{828A07E7-D049-E6D5-BCAE-F50B74EDC70B}" v="15" dt="2023-11-01T13:39:42.3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2991" autoAdjust="0"/>
  </p:normalViewPr>
  <p:slideViewPr>
    <p:cSldViewPr snapToGrid="0" snapToObjects="1">
      <p:cViewPr varScale="1">
        <p:scale>
          <a:sx n="150" d="100"/>
          <a:sy n="150" d="100"/>
        </p:scale>
        <p:origin x="516" y="120"/>
      </p:cViewPr>
      <p:guideLst>
        <p:guide orient="horz" pos="1633"/>
        <p:guide pos="2881"/>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 Arcusa" userId="5f5970b8-ced3-42a1-a690-9108e80206b7" providerId="ADAL" clId="{D64254AB-6214-482B-AD16-3E4E1A08F01F}"/>
    <pc:docChg chg="undo redo custSel addSld delSld modSld modSection">
      <pc:chgData name="Denis Arcusa" userId="5f5970b8-ced3-42a1-a690-9108e80206b7" providerId="ADAL" clId="{D64254AB-6214-482B-AD16-3E4E1A08F01F}" dt="2023-11-02T08:56:24.366" v="519" actId="13926"/>
      <pc:docMkLst>
        <pc:docMk/>
      </pc:docMkLst>
      <pc:sldChg chg="modSp mod">
        <pc:chgData name="Denis Arcusa" userId="5f5970b8-ced3-42a1-a690-9108e80206b7" providerId="ADAL" clId="{D64254AB-6214-482B-AD16-3E4E1A08F01F}" dt="2023-11-01T09:57:11.265" v="44" actId="6549"/>
        <pc:sldMkLst>
          <pc:docMk/>
          <pc:sldMk cId="1512415350" sldId="359"/>
        </pc:sldMkLst>
        <pc:spChg chg="mod">
          <ac:chgData name="Denis Arcusa" userId="5f5970b8-ced3-42a1-a690-9108e80206b7" providerId="ADAL" clId="{D64254AB-6214-482B-AD16-3E4E1A08F01F}" dt="2023-11-01T09:57:11.265" v="44" actId="6549"/>
          <ac:spMkLst>
            <pc:docMk/>
            <pc:sldMk cId="1512415350" sldId="359"/>
            <ac:spMk id="2" creationId="{10AEB27C-8F20-1E40-AB8D-935D89D8B9E8}"/>
          </ac:spMkLst>
        </pc:spChg>
        <pc:spChg chg="mod">
          <ac:chgData name="Denis Arcusa" userId="5f5970b8-ced3-42a1-a690-9108e80206b7" providerId="ADAL" clId="{D64254AB-6214-482B-AD16-3E4E1A08F01F}" dt="2023-11-01T09:54:24.106" v="6" actId="2711"/>
          <ac:spMkLst>
            <pc:docMk/>
            <pc:sldMk cId="1512415350" sldId="359"/>
            <ac:spMk id="4" creationId="{A73CA42B-B507-8344-A1BD-A9EAB61E810C}"/>
          </ac:spMkLst>
        </pc:spChg>
        <pc:spChg chg="mod">
          <ac:chgData name="Denis Arcusa" userId="5f5970b8-ced3-42a1-a690-9108e80206b7" providerId="ADAL" clId="{D64254AB-6214-482B-AD16-3E4E1A08F01F}" dt="2023-11-01T09:56:12.199" v="43" actId="255"/>
          <ac:spMkLst>
            <pc:docMk/>
            <pc:sldMk cId="1512415350" sldId="359"/>
            <ac:spMk id="5" creationId="{34BAB75B-0540-A444-9190-7D0722FC6DD7}"/>
          </ac:spMkLst>
        </pc:spChg>
        <pc:spChg chg="mod">
          <ac:chgData name="Denis Arcusa" userId="5f5970b8-ced3-42a1-a690-9108e80206b7" providerId="ADAL" clId="{D64254AB-6214-482B-AD16-3E4E1A08F01F}" dt="2023-11-01T09:55:02.064" v="25" actId="20577"/>
          <ac:spMkLst>
            <pc:docMk/>
            <pc:sldMk cId="1512415350" sldId="359"/>
            <ac:spMk id="9" creationId="{51D5FA94-597E-4C56-AB32-31AA0A628D03}"/>
          </ac:spMkLst>
        </pc:spChg>
      </pc:sldChg>
      <pc:sldChg chg="delSp modSp del mod">
        <pc:chgData name="Denis Arcusa" userId="5f5970b8-ced3-42a1-a690-9108e80206b7" providerId="ADAL" clId="{D64254AB-6214-482B-AD16-3E4E1A08F01F}" dt="2023-11-01T09:55:10.005" v="26" actId="47"/>
        <pc:sldMkLst>
          <pc:docMk/>
          <pc:sldMk cId="1135969874" sldId="4101"/>
        </pc:sldMkLst>
        <pc:spChg chg="del mod">
          <ac:chgData name="Denis Arcusa" userId="5f5970b8-ced3-42a1-a690-9108e80206b7" providerId="ADAL" clId="{D64254AB-6214-482B-AD16-3E4E1A08F01F}" dt="2023-11-01T09:52:25.301" v="3"/>
          <ac:spMkLst>
            <pc:docMk/>
            <pc:sldMk cId="1135969874" sldId="4101"/>
            <ac:spMk id="19" creationId="{5BC4AFE7-5BE4-755B-4F19-D504C42BE560}"/>
          </ac:spMkLst>
        </pc:spChg>
      </pc:sldChg>
      <pc:sldChg chg="modSp mod">
        <pc:chgData name="Denis Arcusa" userId="5f5970b8-ced3-42a1-a690-9108e80206b7" providerId="ADAL" clId="{D64254AB-6214-482B-AD16-3E4E1A08F01F}" dt="2023-11-01T15:59:17.480" v="518" actId="14100"/>
        <pc:sldMkLst>
          <pc:docMk/>
          <pc:sldMk cId="1129953990" sldId="4142"/>
        </pc:sldMkLst>
        <pc:graphicFrameChg chg="modGraphic">
          <ac:chgData name="Denis Arcusa" userId="5f5970b8-ced3-42a1-a690-9108e80206b7" providerId="ADAL" clId="{D64254AB-6214-482B-AD16-3E4E1A08F01F}" dt="2023-11-01T15:59:17.480" v="518" actId="14100"/>
          <ac:graphicFrameMkLst>
            <pc:docMk/>
            <pc:sldMk cId="1129953990" sldId="4142"/>
            <ac:graphicFrameMk id="15" creationId="{E250E402-B3E5-404F-A6D5-C12C41F562BE}"/>
          </ac:graphicFrameMkLst>
        </pc:graphicFrameChg>
      </pc:sldChg>
      <pc:sldChg chg="modSp mod">
        <pc:chgData name="Denis Arcusa" userId="5f5970b8-ced3-42a1-a690-9108e80206b7" providerId="ADAL" clId="{D64254AB-6214-482B-AD16-3E4E1A08F01F}" dt="2023-11-01T15:56:19.399" v="516" actId="1076"/>
        <pc:sldMkLst>
          <pc:docMk/>
          <pc:sldMk cId="4041604982" sldId="4144"/>
        </pc:sldMkLst>
        <pc:spChg chg="mod">
          <ac:chgData name="Denis Arcusa" userId="5f5970b8-ced3-42a1-a690-9108e80206b7" providerId="ADAL" clId="{D64254AB-6214-482B-AD16-3E4E1A08F01F}" dt="2023-11-01T09:55:40.147" v="32" actId="15"/>
          <ac:spMkLst>
            <pc:docMk/>
            <pc:sldMk cId="4041604982" sldId="4144"/>
            <ac:spMk id="2" creationId="{4FE72A61-6365-0A80-5C34-C476CDF3C1D2}"/>
          </ac:spMkLst>
        </pc:spChg>
        <pc:picChg chg="mod">
          <ac:chgData name="Denis Arcusa" userId="5f5970b8-ced3-42a1-a690-9108e80206b7" providerId="ADAL" clId="{D64254AB-6214-482B-AD16-3E4E1A08F01F}" dt="2023-11-01T15:56:19.399" v="516" actId="1076"/>
          <ac:picMkLst>
            <pc:docMk/>
            <pc:sldMk cId="4041604982" sldId="4144"/>
            <ac:picMk id="7" creationId="{3B7D6A9B-7451-157E-9B89-F45BB98F0C31}"/>
          </ac:picMkLst>
        </pc:picChg>
      </pc:sldChg>
      <pc:sldChg chg="modSp mod">
        <pc:chgData name="Denis Arcusa" userId="5f5970b8-ced3-42a1-a690-9108e80206b7" providerId="ADAL" clId="{D64254AB-6214-482B-AD16-3E4E1A08F01F}" dt="2023-11-01T12:38:18.708" v="503" actId="20577"/>
        <pc:sldMkLst>
          <pc:docMk/>
          <pc:sldMk cId="3996439380" sldId="4145"/>
        </pc:sldMkLst>
        <pc:spChg chg="mod">
          <ac:chgData name="Denis Arcusa" userId="5f5970b8-ced3-42a1-a690-9108e80206b7" providerId="ADAL" clId="{D64254AB-6214-482B-AD16-3E4E1A08F01F}" dt="2023-11-01T12:38:18.708" v="503" actId="20577"/>
          <ac:spMkLst>
            <pc:docMk/>
            <pc:sldMk cId="3996439380" sldId="4145"/>
            <ac:spMk id="2" creationId="{583B8A8B-32E4-A880-9DCC-23D128BA9168}"/>
          </ac:spMkLst>
        </pc:spChg>
        <pc:spChg chg="mod">
          <ac:chgData name="Denis Arcusa" userId="5f5970b8-ced3-42a1-a690-9108e80206b7" providerId="ADAL" clId="{D64254AB-6214-482B-AD16-3E4E1A08F01F}" dt="2023-11-01T10:10:52.233" v="165" actId="255"/>
          <ac:spMkLst>
            <pc:docMk/>
            <pc:sldMk cId="3996439380" sldId="4145"/>
            <ac:spMk id="6" creationId="{1CD1F896-1020-15D4-2A3C-29DBBADE007B}"/>
          </ac:spMkLst>
        </pc:spChg>
      </pc:sldChg>
      <pc:sldChg chg="modSp del mod">
        <pc:chgData name="Denis Arcusa" userId="5f5970b8-ced3-42a1-a690-9108e80206b7" providerId="ADAL" clId="{D64254AB-6214-482B-AD16-3E4E1A08F01F}" dt="2023-11-01T11:57:53.924" v="248" actId="47"/>
        <pc:sldMkLst>
          <pc:docMk/>
          <pc:sldMk cId="2048655341" sldId="4151"/>
        </pc:sldMkLst>
        <pc:spChg chg="mod">
          <ac:chgData name="Denis Arcusa" userId="5f5970b8-ced3-42a1-a690-9108e80206b7" providerId="ADAL" clId="{D64254AB-6214-482B-AD16-3E4E1A08F01F}" dt="2023-11-01T11:55:30.146" v="239" actId="20577"/>
          <ac:spMkLst>
            <pc:docMk/>
            <pc:sldMk cId="2048655341" sldId="4151"/>
            <ac:spMk id="2" creationId="{C988127B-51E5-0B0A-E005-389CA9256B9A}"/>
          </ac:spMkLst>
        </pc:spChg>
        <pc:spChg chg="mod">
          <ac:chgData name="Denis Arcusa" userId="5f5970b8-ced3-42a1-a690-9108e80206b7" providerId="ADAL" clId="{D64254AB-6214-482B-AD16-3E4E1A08F01F}" dt="2023-11-01T11:51:46.790" v="184" actId="20577"/>
          <ac:spMkLst>
            <pc:docMk/>
            <pc:sldMk cId="2048655341" sldId="4151"/>
            <ac:spMk id="6" creationId="{AD2133C5-4BD9-65C7-DC06-1F2166AF10E0}"/>
          </ac:spMkLst>
        </pc:spChg>
      </pc:sldChg>
      <pc:sldChg chg="del">
        <pc:chgData name="Denis Arcusa" userId="5f5970b8-ced3-42a1-a690-9108e80206b7" providerId="ADAL" clId="{D64254AB-6214-482B-AD16-3E4E1A08F01F}" dt="2023-11-01T11:58:07.255" v="250" actId="47"/>
        <pc:sldMkLst>
          <pc:docMk/>
          <pc:sldMk cId="2148795704" sldId="4158"/>
        </pc:sldMkLst>
      </pc:sldChg>
      <pc:sldChg chg="modSp mod">
        <pc:chgData name="Denis Arcusa" userId="5f5970b8-ced3-42a1-a690-9108e80206b7" providerId="ADAL" clId="{D64254AB-6214-482B-AD16-3E4E1A08F01F}" dt="2023-11-01T12:44:47.209" v="513" actId="20577"/>
        <pc:sldMkLst>
          <pc:docMk/>
          <pc:sldMk cId="3052092047" sldId="4172"/>
        </pc:sldMkLst>
        <pc:spChg chg="mod">
          <ac:chgData name="Denis Arcusa" userId="5f5970b8-ced3-42a1-a690-9108e80206b7" providerId="ADAL" clId="{D64254AB-6214-482B-AD16-3E4E1A08F01F}" dt="2023-11-01T12:44:47.209" v="513" actId="20577"/>
          <ac:spMkLst>
            <pc:docMk/>
            <pc:sldMk cId="3052092047" sldId="4172"/>
            <ac:spMk id="5" creationId="{676C3AD5-3CA5-EC67-F231-4599A0B196A9}"/>
          </ac:spMkLst>
        </pc:spChg>
      </pc:sldChg>
      <pc:sldChg chg="modSp mod">
        <pc:chgData name="Denis Arcusa" userId="5f5970b8-ced3-42a1-a690-9108e80206b7" providerId="ADAL" clId="{D64254AB-6214-482B-AD16-3E4E1A08F01F}" dt="2023-11-02T08:56:24.366" v="519" actId="13926"/>
        <pc:sldMkLst>
          <pc:docMk/>
          <pc:sldMk cId="2193658041" sldId="4173"/>
        </pc:sldMkLst>
        <pc:spChg chg="mod">
          <ac:chgData name="Denis Arcusa" userId="5f5970b8-ced3-42a1-a690-9108e80206b7" providerId="ADAL" clId="{D64254AB-6214-482B-AD16-3E4E1A08F01F}" dt="2023-11-02T08:56:24.366" v="519" actId="13926"/>
          <ac:spMkLst>
            <pc:docMk/>
            <pc:sldMk cId="2193658041" sldId="4173"/>
            <ac:spMk id="5" creationId="{676C3AD5-3CA5-EC67-F231-4599A0B196A9}"/>
          </ac:spMkLst>
        </pc:spChg>
      </pc:sldChg>
      <pc:sldChg chg="modSp mod">
        <pc:chgData name="Denis Arcusa" userId="5f5970b8-ced3-42a1-a690-9108e80206b7" providerId="ADAL" clId="{D64254AB-6214-482B-AD16-3E4E1A08F01F}" dt="2023-11-01T12:18:00.839" v="436" actId="113"/>
        <pc:sldMkLst>
          <pc:docMk/>
          <pc:sldMk cId="1858788226" sldId="4174"/>
        </pc:sldMkLst>
        <pc:spChg chg="mod">
          <ac:chgData name="Denis Arcusa" userId="5f5970b8-ced3-42a1-a690-9108e80206b7" providerId="ADAL" clId="{D64254AB-6214-482B-AD16-3E4E1A08F01F}" dt="2023-11-01T12:18:00.839" v="436" actId="113"/>
          <ac:spMkLst>
            <pc:docMk/>
            <pc:sldMk cId="1858788226" sldId="4174"/>
            <ac:spMk id="2" creationId="{4FE72A61-6365-0A80-5C34-C476CDF3C1D2}"/>
          </ac:spMkLst>
        </pc:spChg>
        <pc:spChg chg="mod">
          <ac:chgData name="Denis Arcusa" userId="5f5970b8-ced3-42a1-a690-9108e80206b7" providerId="ADAL" clId="{D64254AB-6214-482B-AD16-3E4E1A08F01F}" dt="2023-11-01T09:58:02.431" v="53" actId="255"/>
          <ac:spMkLst>
            <pc:docMk/>
            <pc:sldMk cId="1858788226" sldId="4174"/>
            <ac:spMk id="6" creationId="{D9FC288F-6045-3C92-5B44-72FAF3BB03E3}"/>
          </ac:spMkLst>
        </pc:spChg>
      </pc:sldChg>
      <pc:sldChg chg="modSp mod">
        <pc:chgData name="Denis Arcusa" userId="5f5970b8-ced3-42a1-a690-9108e80206b7" providerId="ADAL" clId="{D64254AB-6214-482B-AD16-3E4E1A08F01F}" dt="2023-11-01T11:51:28.286" v="183" actId="20577"/>
        <pc:sldMkLst>
          <pc:docMk/>
          <pc:sldMk cId="2647174020" sldId="4175"/>
        </pc:sldMkLst>
        <pc:spChg chg="mod">
          <ac:chgData name="Denis Arcusa" userId="5f5970b8-ced3-42a1-a690-9108e80206b7" providerId="ADAL" clId="{D64254AB-6214-482B-AD16-3E4E1A08F01F}" dt="2023-11-01T11:51:28.286" v="183" actId="20577"/>
          <ac:spMkLst>
            <pc:docMk/>
            <pc:sldMk cId="2647174020" sldId="4175"/>
            <ac:spMk id="2" creationId="{583B8A8B-32E4-A880-9DCC-23D128BA9168}"/>
          </ac:spMkLst>
        </pc:spChg>
        <pc:spChg chg="mod">
          <ac:chgData name="Denis Arcusa" userId="5f5970b8-ced3-42a1-a690-9108e80206b7" providerId="ADAL" clId="{D64254AB-6214-482B-AD16-3E4E1A08F01F}" dt="2023-11-01T10:17:48.944" v="175" actId="20577"/>
          <ac:spMkLst>
            <pc:docMk/>
            <pc:sldMk cId="2647174020" sldId="4175"/>
            <ac:spMk id="6" creationId="{1CD1F896-1020-15D4-2A3C-29DBBADE007B}"/>
          </ac:spMkLst>
        </pc:spChg>
      </pc:sldChg>
      <pc:sldChg chg="modSp mod">
        <pc:chgData name="Denis Arcusa" userId="5f5970b8-ced3-42a1-a690-9108e80206b7" providerId="ADAL" clId="{D64254AB-6214-482B-AD16-3E4E1A08F01F}" dt="2023-11-01T12:19:02.261" v="444" actId="2711"/>
        <pc:sldMkLst>
          <pc:docMk/>
          <pc:sldMk cId="2019010583" sldId="4177"/>
        </pc:sldMkLst>
        <pc:spChg chg="mod">
          <ac:chgData name="Denis Arcusa" userId="5f5970b8-ced3-42a1-a690-9108e80206b7" providerId="ADAL" clId="{D64254AB-6214-482B-AD16-3E4E1A08F01F}" dt="2023-11-01T12:19:02.261" v="444" actId="2711"/>
          <ac:spMkLst>
            <pc:docMk/>
            <pc:sldMk cId="2019010583" sldId="4177"/>
            <ac:spMk id="2" creationId="{C9B9E664-9E69-42D4-56AB-58D70671B784}"/>
          </ac:spMkLst>
        </pc:spChg>
        <pc:spChg chg="mod">
          <ac:chgData name="Denis Arcusa" userId="5f5970b8-ced3-42a1-a690-9108e80206b7" providerId="ADAL" clId="{D64254AB-6214-482B-AD16-3E4E1A08F01F}" dt="2023-11-01T11:59:40.066" v="258" actId="20577"/>
          <ac:spMkLst>
            <pc:docMk/>
            <pc:sldMk cId="2019010583" sldId="4177"/>
            <ac:spMk id="6" creationId="{F3A6FFEC-6BDD-BD3A-FC2D-351987B515DA}"/>
          </ac:spMkLst>
        </pc:spChg>
      </pc:sldChg>
      <pc:sldChg chg="modSp mod">
        <pc:chgData name="Denis Arcusa" userId="5f5970b8-ced3-42a1-a690-9108e80206b7" providerId="ADAL" clId="{D64254AB-6214-482B-AD16-3E4E1A08F01F}" dt="2023-11-01T12:40:21.063" v="504" actId="20577"/>
        <pc:sldMkLst>
          <pc:docMk/>
          <pc:sldMk cId="2685571207" sldId="4178"/>
        </pc:sldMkLst>
        <pc:spChg chg="mod">
          <ac:chgData name="Denis Arcusa" userId="5f5970b8-ced3-42a1-a690-9108e80206b7" providerId="ADAL" clId="{D64254AB-6214-482B-AD16-3E4E1A08F01F}" dt="2023-11-01T12:40:21.063" v="504" actId="20577"/>
          <ac:spMkLst>
            <pc:docMk/>
            <pc:sldMk cId="2685571207" sldId="4178"/>
            <ac:spMk id="2" creationId="{C988127B-51E5-0B0A-E005-389CA9256B9A}"/>
          </ac:spMkLst>
        </pc:spChg>
        <pc:spChg chg="mod">
          <ac:chgData name="Denis Arcusa" userId="5f5970b8-ced3-42a1-a690-9108e80206b7" providerId="ADAL" clId="{D64254AB-6214-482B-AD16-3E4E1A08F01F}" dt="2023-11-01T11:55:47.522" v="240" actId="20577"/>
          <ac:spMkLst>
            <pc:docMk/>
            <pc:sldMk cId="2685571207" sldId="4178"/>
            <ac:spMk id="6" creationId="{AD2133C5-4BD9-65C7-DC06-1F2166AF10E0}"/>
          </ac:spMkLst>
        </pc:spChg>
      </pc:sldChg>
      <pc:sldChg chg="modSp mod">
        <pc:chgData name="Denis Arcusa" userId="5f5970b8-ced3-42a1-a690-9108e80206b7" providerId="ADAL" clId="{D64254AB-6214-482B-AD16-3E4E1A08F01F}" dt="2023-11-01T11:56:50.565" v="247" actId="20577"/>
        <pc:sldMkLst>
          <pc:docMk/>
          <pc:sldMk cId="1443108979" sldId="4179"/>
        </pc:sldMkLst>
        <pc:spChg chg="mod">
          <ac:chgData name="Denis Arcusa" userId="5f5970b8-ced3-42a1-a690-9108e80206b7" providerId="ADAL" clId="{D64254AB-6214-482B-AD16-3E4E1A08F01F}" dt="2023-11-01T11:56:50.565" v="247" actId="20577"/>
          <ac:spMkLst>
            <pc:docMk/>
            <pc:sldMk cId="1443108979" sldId="4179"/>
            <ac:spMk id="2" creationId="{C988127B-51E5-0B0A-E005-389CA9256B9A}"/>
          </ac:spMkLst>
        </pc:spChg>
      </pc:sldChg>
      <pc:sldChg chg="modSp mod">
        <pc:chgData name="Denis Arcusa" userId="5f5970b8-ced3-42a1-a690-9108e80206b7" providerId="ADAL" clId="{D64254AB-6214-482B-AD16-3E4E1A08F01F}" dt="2023-11-01T12:18:39.311" v="443" actId="20577"/>
        <pc:sldMkLst>
          <pc:docMk/>
          <pc:sldMk cId="1437893167" sldId="4180"/>
        </pc:sldMkLst>
        <pc:spChg chg="mod">
          <ac:chgData name="Denis Arcusa" userId="5f5970b8-ced3-42a1-a690-9108e80206b7" providerId="ADAL" clId="{D64254AB-6214-482B-AD16-3E4E1A08F01F}" dt="2023-11-01T12:18:39.311" v="443" actId="20577"/>
          <ac:spMkLst>
            <pc:docMk/>
            <pc:sldMk cId="1437893167" sldId="4180"/>
            <ac:spMk id="2" creationId="{4FE72A61-6365-0A80-5C34-C476CDF3C1D2}"/>
          </ac:spMkLst>
        </pc:spChg>
      </pc:sldChg>
      <pc:sldChg chg="modSp add del mod">
        <pc:chgData name="Denis Arcusa" userId="5f5970b8-ced3-42a1-a690-9108e80206b7" providerId="ADAL" clId="{D64254AB-6214-482B-AD16-3E4E1A08F01F}" dt="2023-11-01T11:57:56.374" v="249" actId="47"/>
        <pc:sldMkLst>
          <pc:docMk/>
          <pc:sldMk cId="2228603530" sldId="4181"/>
        </pc:sldMkLst>
        <pc:spChg chg="mod">
          <ac:chgData name="Denis Arcusa" userId="5f5970b8-ced3-42a1-a690-9108e80206b7" providerId="ADAL" clId="{D64254AB-6214-482B-AD16-3E4E1A08F01F}" dt="2023-11-01T11:54:24.877" v="216" actId="6549"/>
          <ac:spMkLst>
            <pc:docMk/>
            <pc:sldMk cId="2228603530" sldId="4181"/>
            <ac:spMk id="2" creationId="{C988127B-51E5-0B0A-E005-389CA9256B9A}"/>
          </ac:spMkLst>
        </pc:spChg>
      </pc:sldChg>
      <pc:sldMasterChg chg="delSldLayout">
        <pc:chgData name="Denis Arcusa" userId="5f5970b8-ced3-42a1-a690-9108e80206b7" providerId="ADAL" clId="{D64254AB-6214-482B-AD16-3E4E1A08F01F}" dt="2023-11-01T09:55:10.005" v="26" actId="47"/>
        <pc:sldMasterMkLst>
          <pc:docMk/>
          <pc:sldMasterMk cId="2464003531" sldId="2147483759"/>
        </pc:sldMasterMkLst>
        <pc:sldLayoutChg chg="del">
          <pc:chgData name="Denis Arcusa" userId="5f5970b8-ced3-42a1-a690-9108e80206b7" providerId="ADAL" clId="{D64254AB-6214-482B-AD16-3E4E1A08F01F}" dt="2023-11-01T09:55:10.005" v="26" actId="47"/>
          <pc:sldLayoutMkLst>
            <pc:docMk/>
            <pc:sldMasterMk cId="2464003531" sldId="2147483759"/>
            <pc:sldLayoutMk cId="2835064841" sldId="2147483792"/>
          </pc:sldLayoutMkLst>
        </pc:sldLayoutChg>
      </pc:sldMasterChg>
    </pc:docChg>
  </pc:docChgLst>
  <pc:docChgLst>
    <pc:chgData name="Valeria Plamadeala" userId="S::vplamadeala@dexisonline.com::5ca10f28-3ae6-4710-a808-e1b9f2f119b9" providerId="AD" clId="Web-{21792FDE-39A3-451B-1E16-70ADBDEB781E}"/>
    <pc:docChg chg="modSld">
      <pc:chgData name="Valeria Plamadeala" userId="S::vplamadeala@dexisonline.com::5ca10f28-3ae6-4710-a808-e1b9f2f119b9" providerId="AD" clId="Web-{21792FDE-39A3-451B-1E16-70ADBDEB781E}" dt="2023-11-01T15:48:01.428" v="27" actId="1076"/>
      <pc:docMkLst>
        <pc:docMk/>
      </pc:docMkLst>
      <pc:sldChg chg="modSp">
        <pc:chgData name="Valeria Plamadeala" userId="S::vplamadeala@dexisonline.com::5ca10f28-3ae6-4710-a808-e1b9f2f119b9" providerId="AD" clId="Web-{21792FDE-39A3-451B-1E16-70ADBDEB781E}" dt="2023-11-01T15:48:01.428" v="27" actId="1076"/>
        <pc:sldMkLst>
          <pc:docMk/>
          <pc:sldMk cId="1129953990" sldId="4142"/>
        </pc:sldMkLst>
        <pc:graphicFrameChg chg="mod modGraphic">
          <ac:chgData name="Valeria Plamadeala" userId="S::vplamadeala@dexisonline.com::5ca10f28-3ae6-4710-a808-e1b9f2f119b9" providerId="AD" clId="Web-{21792FDE-39A3-451B-1E16-70ADBDEB781E}" dt="2023-11-01T15:48:01.428" v="27" actId="1076"/>
          <ac:graphicFrameMkLst>
            <pc:docMk/>
            <pc:sldMk cId="1129953990" sldId="4142"/>
            <ac:graphicFrameMk id="15" creationId="{E250E402-B3E5-404F-A6D5-C12C41F562BE}"/>
          </ac:graphicFrameMkLst>
        </pc:graphicFrameChg>
      </pc:sldChg>
      <pc:sldChg chg="modSp">
        <pc:chgData name="Valeria Plamadeala" userId="S::vplamadeala@dexisonline.com::5ca10f28-3ae6-4710-a808-e1b9f2f119b9" providerId="AD" clId="Web-{21792FDE-39A3-451B-1E16-70ADBDEB781E}" dt="2023-11-01T15:42:02.446" v="2"/>
        <pc:sldMkLst>
          <pc:docMk/>
          <pc:sldMk cId="759905" sldId="4159"/>
        </pc:sldMkLst>
        <pc:graphicFrameChg chg="modGraphic">
          <ac:chgData name="Valeria Plamadeala" userId="S::vplamadeala@dexisonline.com::5ca10f28-3ae6-4710-a808-e1b9f2f119b9" providerId="AD" clId="Web-{21792FDE-39A3-451B-1E16-70ADBDEB781E}" dt="2023-11-01T15:42:02.446" v="2"/>
          <ac:graphicFrameMkLst>
            <pc:docMk/>
            <pc:sldMk cId="759905" sldId="4159"/>
            <ac:graphicFrameMk id="10" creationId="{52D596DB-CA40-23D9-4110-F365F5B38F6C}"/>
          </ac:graphicFrameMkLst>
        </pc:graphicFrameChg>
      </pc:sldChg>
    </pc:docChg>
  </pc:docChgLst>
  <pc:docChgLst>
    <pc:chgData name="Valeria Plamadeala" userId="S::vplamadeala@dexisonline.com::5ca10f28-3ae6-4710-a808-e1b9f2f119b9" providerId="AD" clId="Web-{4C1450C0-E055-A994-0AB9-1EF4A3AE4232}"/>
    <pc:docChg chg="addSld modSld modSection">
      <pc:chgData name="Valeria Plamadeala" userId="S::vplamadeala@dexisonline.com::5ca10f28-3ae6-4710-a808-e1b9f2f119b9" providerId="AD" clId="Web-{4C1450C0-E055-A994-0AB9-1EF4A3AE4232}" dt="2023-10-30T09:40:28.502" v="58" actId="20577"/>
      <pc:docMkLst>
        <pc:docMk/>
      </pc:docMkLst>
      <pc:sldChg chg="modSp">
        <pc:chgData name="Valeria Plamadeala" userId="S::vplamadeala@dexisonline.com::5ca10f28-3ae6-4710-a808-e1b9f2f119b9" providerId="AD" clId="Web-{4C1450C0-E055-A994-0AB9-1EF4A3AE4232}" dt="2023-10-30T09:34:37.682" v="31" actId="20577"/>
        <pc:sldMkLst>
          <pc:docMk/>
          <pc:sldMk cId="4041604982" sldId="4144"/>
        </pc:sldMkLst>
        <pc:spChg chg="mod">
          <ac:chgData name="Valeria Plamadeala" userId="S::vplamadeala@dexisonline.com::5ca10f28-3ae6-4710-a808-e1b9f2f119b9" providerId="AD" clId="Web-{4C1450C0-E055-A994-0AB9-1EF4A3AE4232}" dt="2023-10-30T09:34:37.682" v="31" actId="20577"/>
          <ac:spMkLst>
            <pc:docMk/>
            <pc:sldMk cId="4041604982" sldId="4144"/>
            <ac:spMk id="2" creationId="{4FE72A61-6365-0A80-5C34-C476CDF3C1D2}"/>
          </ac:spMkLst>
        </pc:spChg>
      </pc:sldChg>
      <pc:sldChg chg="modSp">
        <pc:chgData name="Valeria Plamadeala" userId="S::vplamadeala@dexisonline.com::5ca10f28-3ae6-4710-a808-e1b9f2f119b9" providerId="AD" clId="Web-{4C1450C0-E055-A994-0AB9-1EF4A3AE4232}" dt="2023-10-30T09:40:28.502" v="58" actId="20577"/>
        <pc:sldMkLst>
          <pc:docMk/>
          <pc:sldMk cId="3052092047" sldId="4172"/>
        </pc:sldMkLst>
        <pc:spChg chg="mod">
          <ac:chgData name="Valeria Plamadeala" userId="S::vplamadeala@dexisonline.com::5ca10f28-3ae6-4710-a808-e1b9f2f119b9" providerId="AD" clId="Web-{4C1450C0-E055-A994-0AB9-1EF4A3AE4232}" dt="2023-10-30T09:40:28.502" v="58" actId="20577"/>
          <ac:spMkLst>
            <pc:docMk/>
            <pc:sldMk cId="3052092047" sldId="4172"/>
            <ac:spMk id="5" creationId="{676C3AD5-3CA5-EC67-F231-4599A0B196A9}"/>
          </ac:spMkLst>
        </pc:spChg>
      </pc:sldChg>
      <pc:sldChg chg="modSp">
        <pc:chgData name="Valeria Plamadeala" userId="S::vplamadeala@dexisonline.com::5ca10f28-3ae6-4710-a808-e1b9f2f119b9" providerId="AD" clId="Web-{4C1450C0-E055-A994-0AB9-1EF4A3AE4232}" dt="2023-10-30T09:38:56.781" v="54" actId="20577"/>
        <pc:sldMkLst>
          <pc:docMk/>
          <pc:sldMk cId="2193658041" sldId="4173"/>
        </pc:sldMkLst>
        <pc:spChg chg="mod">
          <ac:chgData name="Valeria Plamadeala" userId="S::vplamadeala@dexisonline.com::5ca10f28-3ae6-4710-a808-e1b9f2f119b9" providerId="AD" clId="Web-{4C1450C0-E055-A994-0AB9-1EF4A3AE4232}" dt="2023-10-30T09:38:56.781" v="54" actId="20577"/>
          <ac:spMkLst>
            <pc:docMk/>
            <pc:sldMk cId="2193658041" sldId="4173"/>
            <ac:spMk id="5" creationId="{676C3AD5-3CA5-EC67-F231-4599A0B196A9}"/>
          </ac:spMkLst>
        </pc:spChg>
      </pc:sldChg>
      <pc:sldChg chg="modSp">
        <pc:chgData name="Valeria Plamadeala" userId="S::vplamadeala@dexisonline.com::5ca10f28-3ae6-4710-a808-e1b9f2f119b9" providerId="AD" clId="Web-{4C1450C0-E055-A994-0AB9-1EF4A3AE4232}" dt="2023-10-30T09:36:24.012" v="42" actId="20577"/>
        <pc:sldMkLst>
          <pc:docMk/>
          <pc:sldMk cId="1858788226" sldId="4174"/>
        </pc:sldMkLst>
        <pc:spChg chg="mod">
          <ac:chgData name="Valeria Plamadeala" userId="S::vplamadeala@dexisonline.com::5ca10f28-3ae6-4710-a808-e1b9f2f119b9" providerId="AD" clId="Web-{4C1450C0-E055-A994-0AB9-1EF4A3AE4232}" dt="2023-10-30T09:36:24.012" v="42" actId="20577"/>
          <ac:spMkLst>
            <pc:docMk/>
            <pc:sldMk cId="1858788226" sldId="4174"/>
            <ac:spMk id="2" creationId="{4FE72A61-6365-0A80-5C34-C476CDF3C1D2}"/>
          </ac:spMkLst>
        </pc:spChg>
      </pc:sldChg>
      <pc:sldChg chg="modSp">
        <pc:chgData name="Valeria Plamadeala" userId="S::vplamadeala@dexisonline.com::5ca10f28-3ae6-4710-a808-e1b9f2f119b9" providerId="AD" clId="Web-{4C1450C0-E055-A994-0AB9-1EF4A3AE4232}" dt="2023-10-30T09:37:34.279" v="52" actId="14100"/>
        <pc:sldMkLst>
          <pc:docMk/>
          <pc:sldMk cId="2647174020" sldId="4175"/>
        </pc:sldMkLst>
        <pc:spChg chg="mod">
          <ac:chgData name="Valeria Plamadeala" userId="S::vplamadeala@dexisonline.com::5ca10f28-3ae6-4710-a808-e1b9f2f119b9" providerId="AD" clId="Web-{4C1450C0-E055-A994-0AB9-1EF4A3AE4232}" dt="2023-10-30T09:37:34.279" v="52" actId="14100"/>
          <ac:spMkLst>
            <pc:docMk/>
            <pc:sldMk cId="2647174020" sldId="4175"/>
            <ac:spMk id="2" creationId="{583B8A8B-32E4-A880-9DCC-23D128BA9168}"/>
          </ac:spMkLst>
        </pc:spChg>
      </pc:sldChg>
      <pc:sldChg chg="modSp add replId">
        <pc:chgData name="Valeria Plamadeala" userId="S::vplamadeala@dexisonline.com::5ca10f28-3ae6-4710-a808-e1b9f2f119b9" providerId="AD" clId="Web-{4C1450C0-E055-A994-0AB9-1EF4A3AE4232}" dt="2023-10-30T09:37:04.576" v="51" actId="20577"/>
        <pc:sldMkLst>
          <pc:docMk/>
          <pc:sldMk cId="1437893167" sldId="4180"/>
        </pc:sldMkLst>
        <pc:spChg chg="mod">
          <ac:chgData name="Valeria Plamadeala" userId="S::vplamadeala@dexisonline.com::5ca10f28-3ae6-4710-a808-e1b9f2f119b9" providerId="AD" clId="Web-{4C1450C0-E055-A994-0AB9-1EF4A3AE4232}" dt="2023-10-30T09:37:04.576" v="51" actId="20577"/>
          <ac:spMkLst>
            <pc:docMk/>
            <pc:sldMk cId="1437893167" sldId="4180"/>
            <ac:spMk id="2" creationId="{4FE72A61-6365-0A80-5C34-C476CDF3C1D2}"/>
          </ac:spMkLst>
        </pc:spChg>
      </pc:sldChg>
    </pc:docChg>
  </pc:docChgLst>
  <pc:docChgLst>
    <pc:chgData name="Valeria Plamadeala" userId="S::vplamadeala@dexisonline.com::5ca10f28-3ae6-4710-a808-e1b9f2f119b9" providerId="AD" clId="Web-{828A07E7-D049-E6D5-BCAE-F50B74EDC70B}"/>
    <pc:docChg chg="modSld">
      <pc:chgData name="Valeria Plamadeala" userId="S::vplamadeala@dexisonline.com::5ca10f28-3ae6-4710-a808-e1b9f2f119b9" providerId="AD" clId="Web-{828A07E7-D049-E6D5-BCAE-F50B74EDC70B}" dt="2023-11-01T13:39:42.300" v="15" actId="20577"/>
      <pc:docMkLst>
        <pc:docMk/>
      </pc:docMkLst>
      <pc:sldChg chg="modSp">
        <pc:chgData name="Valeria Plamadeala" userId="S::vplamadeala@dexisonline.com::5ca10f28-3ae6-4710-a808-e1b9f2f119b9" providerId="AD" clId="Web-{828A07E7-D049-E6D5-BCAE-F50B74EDC70B}" dt="2023-11-01T13:39:42.300" v="15" actId="20577"/>
        <pc:sldMkLst>
          <pc:docMk/>
          <pc:sldMk cId="3996439380" sldId="4145"/>
        </pc:sldMkLst>
        <pc:spChg chg="mod">
          <ac:chgData name="Valeria Plamadeala" userId="S::vplamadeala@dexisonline.com::5ca10f28-3ae6-4710-a808-e1b9f2f119b9" providerId="AD" clId="Web-{828A07E7-D049-E6D5-BCAE-F50B74EDC70B}" dt="2023-11-01T13:39:42.300" v="15" actId="20577"/>
          <ac:spMkLst>
            <pc:docMk/>
            <pc:sldMk cId="3996439380" sldId="4145"/>
            <ac:spMk id="2" creationId="{583B8A8B-32E4-A880-9DCC-23D128BA916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C64D9E48-5E7F-D24C-87D5-695B18367D24}" type="datetimeFigureOut">
              <a:rPr lang="en-US" smtClean="0"/>
              <a:t>3/15/2024</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B86357CE-B3EB-1B4A-84E5-C1E2DF427ABD}" type="datetimeFigureOut">
              <a:rPr lang="en-US" smtClean="0"/>
              <a:t>3/15/2024</a:t>
            </a:fld>
            <a:endParaRPr lang="en-US"/>
          </a:p>
        </p:txBody>
      </p:sp>
      <p:sp>
        <p:nvSpPr>
          <p:cNvPr id="4" name="Slide Image Placeholder 3"/>
          <p:cNvSpPr>
            <a:spLocks noGrp="1" noRot="1" noChangeAspect="1"/>
          </p:cNvSpPr>
          <p:nvPr>
            <p:ph type="sldImg" idx="2"/>
          </p:nvPr>
        </p:nvSpPr>
        <p:spPr>
          <a:xfrm>
            <a:off x="104775" y="739775"/>
            <a:ext cx="652621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ro-MD"/>
              <a:t>Calculul acțiunilor: realizate în anul 2021 și 2022 </a:t>
            </a:r>
            <a:endParaRPr lang="ru-MD"/>
          </a:p>
        </p:txBody>
      </p:sp>
      <p:sp>
        <p:nvSpPr>
          <p:cNvPr id="4" name="Substituent număr diapozitiv 3"/>
          <p:cNvSpPr>
            <a:spLocks noGrp="1"/>
          </p:cNvSpPr>
          <p:nvPr>
            <p:ph type="sldNum" sz="quarter" idx="5"/>
          </p:nvPr>
        </p:nvSpPr>
        <p:spPr/>
        <p:txBody>
          <a:bodyPr/>
          <a:lstStyle/>
          <a:p>
            <a:fld id="{824A558B-E4E9-A94A-B9C1-029E46A76ABA}" type="slidenum">
              <a:rPr lang="en-US" smtClean="0"/>
              <a:t>60</a:t>
            </a:fld>
            <a:endParaRPr lang="en-US"/>
          </a:p>
        </p:txBody>
      </p:sp>
    </p:spTree>
    <p:extLst>
      <p:ext uri="{BB962C8B-B14F-4D97-AF65-F5344CB8AC3E}">
        <p14:creationId xmlns:p14="http://schemas.microsoft.com/office/powerpoint/2010/main" val="3685085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1" y="153988"/>
            <a:ext cx="8839200" cy="4876800"/>
          </a:xfrm>
          <a:prstGeom prst="rect">
            <a:avLst/>
          </a:prstGeom>
        </p:spPr>
      </p:pic>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94BE6F61-BFD2-1C46-B333-1A14B328DEC8}" type="datetime1">
              <a:rPr lang="en-US" smtClean="0"/>
              <a:t>3/15/2024</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C63DA0A2-A4AA-EA40-B5C3-AA6C4A3A6E0E}" type="datetime1">
              <a:rPr lang="en-US" smtClean="0"/>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2392527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D81208C8-F133-4E9F-BA57-0F4E38A3569E}" type="datetime1">
              <a:rPr lang="en-US" smtClean="0"/>
              <a:t>3/15/2024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2707432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547AA379-7796-44F3-9321-3BE2F9B958D5}" type="datetime1">
              <a:rPr lang="en-US" smtClean="0"/>
              <a:t>3/15/2024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992927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DA8698F1-B160-4D6B-BD9B-DF327F22743C}" type="datetime1">
              <a:rPr lang="en-US" smtClean="0"/>
              <a:t>3/15/2024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12692796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4B70402-E7EF-46EC-9E02-29432D0A14B2}" type="datetime1">
              <a:rPr lang="en-US" smtClean="0"/>
              <a:t>3/15/2024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579212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236D71D9-008B-4FD7-B04F-B287014B55B3}" type="datetime1">
              <a:rPr lang="en-US" smtClean="0"/>
              <a:t>3/15/2024</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9760326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07ED748F-A8F8-4597-8A7C-11FD8AE557EF}" type="datetime1">
              <a:rPr lang="en-US" smtClean="0"/>
              <a:t>3/15/2024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4180699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91741A8D-CAFF-49B5-9546-50D3CC20DEED}" type="datetime1">
              <a:rPr lang="en-US" smtClean="0"/>
              <a:t>3/15/2024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3928880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148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C4B442AE-B013-8648-A7CC-6CBF24268C23}" type="datetime1">
              <a:rPr lang="en-US" smtClean="0"/>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20705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D23C88AD-649E-3E4E-9C00-F8B585DCF751}"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2256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95787867-7E8D-5548-AF86-7DABE3942157}"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34801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89436196-7028-B342-A3AA-3FEBFB3E29B4}" type="datetime1">
              <a:rPr lang="en-US" smtClean="0"/>
              <a:t>3/15/2024</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5089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D1AE1DE4-267B-0149-A773-8DC9FE924579}" type="datetime1">
              <a:rPr lang="en-US" smtClean="0"/>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8270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AEA5F33E-63D8-B248-90CE-1598BA5241DD}" type="datetime1">
              <a:rPr lang="en-US" smtClean="0"/>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20831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53987"/>
            <a:ext cx="8839201" cy="4876800"/>
          </a:xfrm>
          <a:prstGeom prst="rect">
            <a:avLst/>
          </a:prstGeom>
        </p:spPr>
      </p:pic>
      <p:sp>
        <p:nvSpPr>
          <p:cNvPr id="5" name="Text Placeholder 4"/>
          <p:cNvSpPr>
            <a:spLocks noGrp="1"/>
          </p:cNvSpPr>
          <p:nvPr>
            <p:ph type="body" sz="quarter" idx="12" hasCustomPrompt="1"/>
          </p:nvPr>
        </p:nvSpPr>
        <p:spPr>
          <a:xfrm rot="16200000">
            <a:off x="78623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BEF4E09-BECB-D842-8714-4F6D99218255}" type="datetime1">
              <a:rPr lang="en-US" smtClean="0"/>
              <a:t>3/15/2024</a:t>
            </a:fld>
            <a:endParaRPr lang="en-US"/>
          </a:p>
        </p:txBody>
      </p:sp>
      <p:sp>
        <p:nvSpPr>
          <p:cNvPr id="8"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sp>
        <p:nvSpPr>
          <p:cNvPr id="15"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85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5B27DFC4-840F-4547-AE3C-773400A76BD5}" type="datetime1">
              <a:rPr lang="en-US" smtClean="0"/>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2406632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25BEADE6-79A4-C243-8827-800CFB443D55}" type="datetime1">
              <a:rPr lang="en-US" smtClean="0"/>
              <a:t>3/15/2024</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146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61801B27-58A5-3C4C-A510-336F32010548}" type="datetime1">
              <a:rPr lang="en-US" smtClean="0"/>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25277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F4FCD72A-4E51-6E4A-B45D-B87D1B83163C}" type="datetime1">
              <a:rPr lang="en-US" smtClean="0"/>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4254325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5C190158-54EF-8E48-B4E5-B3B8E66B4050}"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4121407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CE6E4D30-59AC-244E-A65A-A388CAB1E0C4}"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563192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ED838423-2E71-D144-B04A-7C473F5387BA}" type="datetime1">
              <a:rPr lang="en-US" smtClean="0"/>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205330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B83BAC48-80A5-1842-86D2-F9F2208306BF}" type="datetime1">
              <a:rPr lang="en-US" smtClean="0"/>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534227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5655B826-8391-7F41-9BB0-7398F74C32F3}" type="datetime1">
              <a:rPr lang="en-US" smtClean="0"/>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706297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5362119D-46E8-8841-B710-BBDF442EDA79}"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94845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424D1438-B03E-314E-9633-683F3F7B2CE6}"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956076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671BCBEC-F517-2B45-BC55-E11E9867F522}" type="datetime1">
              <a:rPr lang="en-US" smtClean="0"/>
              <a:t>3/15/2024</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875182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CDC96304-8D6B-AA4D-BC58-441F7CE6FF22}" type="datetime1">
              <a:rPr lang="en-US" smtClean="0"/>
              <a:t>3/15/2024</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pic>
        <p:nvPicPr>
          <p:cNvPr id="4" name="Picture 3">
            <a:extLst>
              <a:ext uri="{FF2B5EF4-FFF2-40B4-BE49-F238E27FC236}">
                <a16:creationId xmlns:a16="http://schemas.microsoft.com/office/drawing/2014/main" id="{DAAB593E-5C0E-2A7B-AC3D-43DE1717EBF5}"/>
              </a:ext>
            </a:extLst>
          </p:cNvPr>
          <p:cNvPicPr>
            <a:picLocks noChangeAspect="1"/>
          </p:cNvPicPr>
          <p:nvPr userDrawn="1"/>
        </p:nvPicPr>
        <p:blipFill>
          <a:blip r:embed="rId2"/>
          <a:stretch>
            <a:fillRect/>
          </a:stretch>
        </p:blipFill>
        <p:spPr>
          <a:xfrm>
            <a:off x="152401" y="2592387"/>
            <a:ext cx="8839200" cy="2440594"/>
          </a:xfrm>
          <a:prstGeom prst="rect">
            <a:avLst/>
          </a:prstGeom>
        </p:spPr>
      </p:pic>
    </p:spTree>
    <p:extLst>
      <p:ext uri="{BB962C8B-B14F-4D97-AF65-F5344CB8AC3E}">
        <p14:creationId xmlns:p14="http://schemas.microsoft.com/office/powerpoint/2010/main" val="2072358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B3412D66-7FC5-5B4B-AC08-813C05A72D57}" type="datetime1">
              <a:rPr lang="en-US" smtClean="0"/>
              <a:t>3/15/2024</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9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2671731-52BA-5B40-A782-3204A7F8ACFF}" type="datetime1">
              <a:rPr lang="en-US" smtClean="0"/>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826852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84FBFE78-741B-D54C-8A80-4C6BF351F1D9}" type="datetime1">
              <a:rPr lang="en-US" smtClean="0"/>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728296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1" y="153988"/>
            <a:ext cx="8839199" cy="4876800"/>
          </a:xfrm>
          <a:prstGeom prst="rect">
            <a:avLst/>
          </a:prstGeom>
        </p:spPr>
      </p:pic>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3/15/2024</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4016915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1155499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C3349C05-927F-3348-96DF-9086CF2761D6}" type="datetime1">
              <a:rPr lang="en-US" smtClean="0"/>
              <a:t>3/15/2024</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7353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685800" y="1296987"/>
            <a:ext cx="7772401"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39388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1"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597463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146285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511454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3/15/2024</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63328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C6B2C6E5-FD71-0348-98A6-18EEFEEC5C35}" type="datetime1">
              <a:rPr lang="en-US" smtClean="0"/>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685800" y="1296987"/>
            <a:ext cx="7772401"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16097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35639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432684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64908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1024503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8851559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3/15/2024</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077310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775437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776206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53987"/>
            <a:ext cx="8839201" cy="4876800"/>
          </a:xfrm>
          <a:prstGeom prst="rect">
            <a:avLst/>
          </a:prstGeom>
        </p:spPr>
      </p:pic>
      <p:sp>
        <p:nvSpPr>
          <p:cNvPr id="5" name="Text Placeholder 4"/>
          <p:cNvSpPr>
            <a:spLocks noGrp="1"/>
          </p:cNvSpPr>
          <p:nvPr>
            <p:ph type="body" sz="quarter" idx="12" hasCustomPrompt="1"/>
          </p:nvPr>
        </p:nvSpPr>
        <p:spPr>
          <a:xfrm rot="16200000">
            <a:off x="78623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3/15/2024</a:t>
            </a:fld>
            <a:endParaRPr lang="en-US"/>
          </a:p>
        </p:txBody>
      </p:sp>
      <p:sp>
        <p:nvSpPr>
          <p:cNvPr id="8"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sp>
        <p:nvSpPr>
          <p:cNvPr id="15"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2169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121856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1"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B0A6E98C-416E-AC4F-B548-FC0EB092CC1C}"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86042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C3349C05-927F-3348-96DF-9086CF2761D6}" type="datetime1">
              <a:rPr lang="en-US" smtClean="0"/>
              <a:t>3/15/2024</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988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3644226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898880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015516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3/15/2024</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pic>
        <p:nvPicPr>
          <p:cNvPr id="4" name="Picture 3" descr="A picture containing text, metalware, gear&#10;&#10;Description automatically generated">
            <a:extLst>
              <a:ext uri="{FF2B5EF4-FFF2-40B4-BE49-F238E27FC236}">
                <a16:creationId xmlns:a16="http://schemas.microsoft.com/office/drawing/2014/main" id="{1D915408-EB00-30AF-B2D5-74248FACBD10}"/>
              </a:ext>
            </a:extLst>
          </p:cNvPr>
          <p:cNvPicPr>
            <a:picLocks noChangeAspect="1"/>
          </p:cNvPicPr>
          <p:nvPr userDrawn="1"/>
        </p:nvPicPr>
        <p:blipFill>
          <a:blip r:embed="rId2"/>
          <a:stretch>
            <a:fillRect/>
          </a:stretch>
        </p:blipFill>
        <p:spPr>
          <a:xfrm>
            <a:off x="152399" y="2592385"/>
            <a:ext cx="8839200" cy="2440596"/>
          </a:xfrm>
          <a:prstGeom prst="rect">
            <a:avLst/>
          </a:prstGeom>
        </p:spPr>
      </p:pic>
    </p:spTree>
    <p:extLst>
      <p:ext uri="{BB962C8B-B14F-4D97-AF65-F5344CB8AC3E}">
        <p14:creationId xmlns:p14="http://schemas.microsoft.com/office/powerpoint/2010/main" val="4028223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364275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38701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3/15/2024</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431589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52611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317878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D45063A1-27C1-5447-A2EF-82A9EC106839}"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7820658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3/15/2024</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732037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5745607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583694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96E4-6936-7C7D-75C7-6F640AC1FD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3B116-A553-D734-166E-03FC309464A5}"/>
              </a:ext>
            </a:extLst>
          </p:cNvPr>
          <p:cNvSpPr>
            <a:spLocks noGrp="1"/>
          </p:cNvSpPr>
          <p:nvPr>
            <p:ph type="dt" sz="half" idx="10"/>
          </p:nvPr>
        </p:nvSpPr>
        <p:spPr/>
        <p:txBody>
          <a:bodyPr/>
          <a:lstStyle/>
          <a:p>
            <a:fld id="{7C017F59-29DA-6F48-B92A-5AD511CC2D63}" type="datetime1">
              <a:rPr lang="en-US" smtClean="0"/>
              <a:pPr/>
              <a:t>3/15/2024</a:t>
            </a:fld>
            <a:endParaRPr lang="en-US"/>
          </a:p>
        </p:txBody>
      </p:sp>
      <p:sp>
        <p:nvSpPr>
          <p:cNvPr id="4" name="Footer Placeholder 3">
            <a:extLst>
              <a:ext uri="{FF2B5EF4-FFF2-40B4-BE49-F238E27FC236}">
                <a16:creationId xmlns:a16="http://schemas.microsoft.com/office/drawing/2014/main" id="{4077E399-6B0E-A6CB-0101-8DA5C3191592}"/>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9E164642-991F-B909-560C-95E36F63379C}"/>
              </a:ext>
            </a:extLst>
          </p:cNvPr>
          <p:cNvSpPr>
            <a:spLocks noGrp="1"/>
          </p:cNvSpPr>
          <p:nvPr>
            <p:ph type="sldNum" sz="quarter" idx="12"/>
          </p:nvPr>
        </p:nvSpPr>
        <p:spPr/>
        <p:txBody>
          <a:bodyPr/>
          <a:lstStyle/>
          <a:p>
            <a:fld id="{42782948-4DBE-204D-AB9E-B65E067054AE}" type="slidenum">
              <a:rPr lang="en-US" smtClean="0"/>
              <a:pPr/>
              <a:t>‹#›</a:t>
            </a:fld>
            <a:endParaRPr lang="en-US"/>
          </a:p>
        </p:txBody>
      </p:sp>
    </p:spTree>
    <p:extLst>
      <p:ext uri="{BB962C8B-B14F-4D97-AF65-F5344CB8AC3E}">
        <p14:creationId xmlns:p14="http://schemas.microsoft.com/office/powerpoint/2010/main" val="1658598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Contact Info">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3/15/2024</a:t>
            </a:fld>
            <a:endParaRPr lang="en-US"/>
          </a:p>
        </p:txBody>
      </p:sp>
      <p:sp>
        <p:nvSpPr>
          <p:cNvPr id="8"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5"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98" y="4149111"/>
            <a:ext cx="1803773" cy="701668"/>
          </a:xfrm>
          <a:prstGeom prst="rect">
            <a:avLst/>
          </a:prstGeom>
          <a:effectLst/>
        </p:spPr>
      </p:pic>
    </p:spTree>
    <p:extLst>
      <p:ext uri="{BB962C8B-B14F-4D97-AF65-F5344CB8AC3E}">
        <p14:creationId xmlns:p14="http://schemas.microsoft.com/office/powerpoint/2010/main" val="7201275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285C-7E21-AFBC-F083-3B145CBD74F1}"/>
              </a:ext>
            </a:extLst>
          </p:cNvPr>
          <p:cNvSpPr>
            <a:spLocks noGrp="1"/>
          </p:cNvSpPr>
          <p:nvPr>
            <p:ph type="ctrTitle"/>
          </p:nvPr>
        </p:nvSpPr>
        <p:spPr>
          <a:xfrm>
            <a:off x="1143001" y="849315"/>
            <a:ext cx="6858000" cy="18049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98894D-A743-F62F-2008-7495C655B43E}"/>
              </a:ext>
            </a:extLst>
          </p:cNvPr>
          <p:cNvSpPr>
            <a:spLocks noGrp="1"/>
          </p:cNvSpPr>
          <p:nvPr>
            <p:ph type="subTitle" idx="1"/>
          </p:nvPr>
        </p:nvSpPr>
        <p:spPr>
          <a:xfrm>
            <a:off x="1143001" y="2722565"/>
            <a:ext cx="6858000" cy="12525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BD2BE6-FDC7-4556-FB7C-F05FD04F6AEE}"/>
              </a:ext>
            </a:extLst>
          </p:cNvPr>
          <p:cNvSpPr>
            <a:spLocks noGrp="1"/>
          </p:cNvSpPr>
          <p:nvPr>
            <p:ph type="dt" sz="half" idx="10"/>
          </p:nvPr>
        </p:nvSpPr>
        <p:spPr/>
        <p:txBody>
          <a:bodyPr/>
          <a:lstStyle/>
          <a:p>
            <a:fld id="{FDA053FF-81B4-4AA3-B0E8-22C3F32F9C09}" type="datetimeFigureOut">
              <a:rPr lang="en-US" smtClean="0"/>
              <a:t>3/15/2024</a:t>
            </a:fld>
            <a:endParaRPr lang="en-US"/>
          </a:p>
        </p:txBody>
      </p:sp>
      <p:sp>
        <p:nvSpPr>
          <p:cNvPr id="5" name="Footer Placeholder 4">
            <a:extLst>
              <a:ext uri="{FF2B5EF4-FFF2-40B4-BE49-F238E27FC236}">
                <a16:creationId xmlns:a16="http://schemas.microsoft.com/office/drawing/2014/main" id="{C83E0A4D-DA09-0047-9175-E1116A81E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090A2-2A06-9FD7-21E2-F05A26A78C94}"/>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121040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134B-5A19-3083-1173-4C0BBA535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BB680-D189-E8EC-52DC-DA93F099AA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DD29F-402F-54BB-96D8-FC3B2BA9BE75}"/>
              </a:ext>
            </a:extLst>
          </p:cNvPr>
          <p:cNvSpPr>
            <a:spLocks noGrp="1"/>
          </p:cNvSpPr>
          <p:nvPr>
            <p:ph type="dt" sz="half" idx="10"/>
          </p:nvPr>
        </p:nvSpPr>
        <p:spPr/>
        <p:txBody>
          <a:bodyPr/>
          <a:lstStyle/>
          <a:p>
            <a:fld id="{FDA053FF-81B4-4AA3-B0E8-22C3F32F9C09}" type="datetimeFigureOut">
              <a:rPr lang="en-US" smtClean="0"/>
              <a:t>3/15/2024</a:t>
            </a:fld>
            <a:endParaRPr lang="en-US"/>
          </a:p>
        </p:txBody>
      </p:sp>
      <p:sp>
        <p:nvSpPr>
          <p:cNvPr id="5" name="Footer Placeholder 4">
            <a:extLst>
              <a:ext uri="{FF2B5EF4-FFF2-40B4-BE49-F238E27FC236}">
                <a16:creationId xmlns:a16="http://schemas.microsoft.com/office/drawing/2014/main" id="{7D8E19B1-3DA1-2A77-99D2-3110DFD9A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84DB4-A3A1-72C9-919C-81DBBD3D7F3E}"/>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1243879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BBFC-5501-6449-C73F-9784C775AE2E}"/>
              </a:ext>
            </a:extLst>
          </p:cNvPr>
          <p:cNvSpPr>
            <a:spLocks noGrp="1"/>
          </p:cNvSpPr>
          <p:nvPr>
            <p:ph type="title"/>
          </p:nvPr>
        </p:nvSpPr>
        <p:spPr>
          <a:xfrm>
            <a:off x="623888" y="1292227"/>
            <a:ext cx="7886700" cy="21574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9E008-3946-85D0-1204-E5E802EDC5AC}"/>
              </a:ext>
            </a:extLst>
          </p:cNvPr>
          <p:cNvSpPr>
            <a:spLocks noGrp="1"/>
          </p:cNvSpPr>
          <p:nvPr>
            <p:ph type="body" idx="1"/>
          </p:nvPr>
        </p:nvSpPr>
        <p:spPr>
          <a:xfrm>
            <a:off x="623888" y="3470277"/>
            <a:ext cx="7886700" cy="11334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00E2E5-A8B3-B94D-3144-21337D46EDB8}"/>
              </a:ext>
            </a:extLst>
          </p:cNvPr>
          <p:cNvSpPr>
            <a:spLocks noGrp="1"/>
          </p:cNvSpPr>
          <p:nvPr>
            <p:ph type="dt" sz="half" idx="10"/>
          </p:nvPr>
        </p:nvSpPr>
        <p:spPr/>
        <p:txBody>
          <a:bodyPr/>
          <a:lstStyle/>
          <a:p>
            <a:fld id="{FDA053FF-81B4-4AA3-B0E8-22C3F32F9C09}" type="datetimeFigureOut">
              <a:rPr lang="en-US" smtClean="0"/>
              <a:t>3/15/2024</a:t>
            </a:fld>
            <a:endParaRPr lang="en-US"/>
          </a:p>
        </p:txBody>
      </p:sp>
      <p:sp>
        <p:nvSpPr>
          <p:cNvPr id="5" name="Footer Placeholder 4">
            <a:extLst>
              <a:ext uri="{FF2B5EF4-FFF2-40B4-BE49-F238E27FC236}">
                <a16:creationId xmlns:a16="http://schemas.microsoft.com/office/drawing/2014/main" id="{BD713940-0772-5DB2-2AFE-F09593D91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2133F-0906-A1B8-7F4C-DD5D926AA47B}"/>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237832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ACF4-8677-A5E4-C726-E95E14C9F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234D6-87D4-E17A-2634-7EEA5265AA02}"/>
              </a:ext>
            </a:extLst>
          </p:cNvPr>
          <p:cNvSpPr>
            <a:spLocks noGrp="1"/>
          </p:cNvSpPr>
          <p:nvPr>
            <p:ph sz="half" idx="1"/>
          </p:nvPr>
        </p:nvSpPr>
        <p:spPr>
          <a:xfrm>
            <a:off x="628650" y="1379540"/>
            <a:ext cx="3867150"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344DD9-BA85-6807-7162-D95CAEA75132}"/>
              </a:ext>
            </a:extLst>
          </p:cNvPr>
          <p:cNvSpPr>
            <a:spLocks noGrp="1"/>
          </p:cNvSpPr>
          <p:nvPr>
            <p:ph sz="half" idx="2"/>
          </p:nvPr>
        </p:nvSpPr>
        <p:spPr>
          <a:xfrm>
            <a:off x="4648201" y="1379540"/>
            <a:ext cx="3867150"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38CEFE-155F-D4EF-251D-C7057A2FD207}"/>
              </a:ext>
            </a:extLst>
          </p:cNvPr>
          <p:cNvSpPr>
            <a:spLocks noGrp="1"/>
          </p:cNvSpPr>
          <p:nvPr>
            <p:ph type="dt" sz="half" idx="10"/>
          </p:nvPr>
        </p:nvSpPr>
        <p:spPr/>
        <p:txBody>
          <a:bodyPr/>
          <a:lstStyle/>
          <a:p>
            <a:fld id="{FDA053FF-81B4-4AA3-B0E8-22C3F32F9C09}" type="datetimeFigureOut">
              <a:rPr lang="en-US" smtClean="0"/>
              <a:t>3/15/2024</a:t>
            </a:fld>
            <a:endParaRPr lang="en-US"/>
          </a:p>
        </p:txBody>
      </p:sp>
      <p:sp>
        <p:nvSpPr>
          <p:cNvPr id="6" name="Footer Placeholder 5">
            <a:extLst>
              <a:ext uri="{FF2B5EF4-FFF2-40B4-BE49-F238E27FC236}">
                <a16:creationId xmlns:a16="http://schemas.microsoft.com/office/drawing/2014/main" id="{DA74B83E-F1A5-0649-1577-BB8BBEFE8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A14A2-AD75-2360-1882-8E512CF132E3}"/>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1783788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F5C8-27E8-13B8-1C91-C341A37971FE}"/>
              </a:ext>
            </a:extLst>
          </p:cNvPr>
          <p:cNvSpPr>
            <a:spLocks noGrp="1"/>
          </p:cNvSpPr>
          <p:nvPr>
            <p:ph type="title"/>
          </p:nvPr>
        </p:nvSpPr>
        <p:spPr>
          <a:xfrm>
            <a:off x="630238" y="276227"/>
            <a:ext cx="7886700" cy="10017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9B07D6-B836-717D-89DB-49621E52F010}"/>
              </a:ext>
            </a:extLst>
          </p:cNvPr>
          <p:cNvSpPr>
            <a:spLocks noGrp="1"/>
          </p:cNvSpPr>
          <p:nvPr>
            <p:ph type="body" idx="1"/>
          </p:nvPr>
        </p:nvSpPr>
        <p:spPr>
          <a:xfrm>
            <a:off x="630239" y="1271588"/>
            <a:ext cx="3868737"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C8DF1-3781-6597-F875-AA5DA5A713D7}"/>
              </a:ext>
            </a:extLst>
          </p:cNvPr>
          <p:cNvSpPr>
            <a:spLocks noGrp="1"/>
          </p:cNvSpPr>
          <p:nvPr>
            <p:ph sz="half" idx="2"/>
          </p:nvPr>
        </p:nvSpPr>
        <p:spPr>
          <a:xfrm>
            <a:off x="630239" y="1893888"/>
            <a:ext cx="3868737" cy="278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71A42A-9D42-0555-AB8A-D1DB9C2934FE}"/>
              </a:ext>
            </a:extLst>
          </p:cNvPr>
          <p:cNvSpPr>
            <a:spLocks noGrp="1"/>
          </p:cNvSpPr>
          <p:nvPr>
            <p:ph type="body" sz="quarter" idx="3"/>
          </p:nvPr>
        </p:nvSpPr>
        <p:spPr>
          <a:xfrm>
            <a:off x="4629150" y="1271588"/>
            <a:ext cx="3887788"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20BBCC-D6A1-CEE7-0D60-522FFAE3A592}"/>
              </a:ext>
            </a:extLst>
          </p:cNvPr>
          <p:cNvSpPr>
            <a:spLocks noGrp="1"/>
          </p:cNvSpPr>
          <p:nvPr>
            <p:ph sz="quarter" idx="4"/>
          </p:nvPr>
        </p:nvSpPr>
        <p:spPr>
          <a:xfrm>
            <a:off x="4629150" y="1893888"/>
            <a:ext cx="3887788" cy="278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3E26D4-780D-B1C9-4B3C-72B00E06A4F0}"/>
              </a:ext>
            </a:extLst>
          </p:cNvPr>
          <p:cNvSpPr>
            <a:spLocks noGrp="1"/>
          </p:cNvSpPr>
          <p:nvPr>
            <p:ph type="dt" sz="half" idx="10"/>
          </p:nvPr>
        </p:nvSpPr>
        <p:spPr/>
        <p:txBody>
          <a:bodyPr/>
          <a:lstStyle/>
          <a:p>
            <a:fld id="{FDA053FF-81B4-4AA3-B0E8-22C3F32F9C09}" type="datetimeFigureOut">
              <a:rPr lang="en-US" smtClean="0"/>
              <a:t>3/15/2024</a:t>
            </a:fld>
            <a:endParaRPr lang="en-US"/>
          </a:p>
        </p:txBody>
      </p:sp>
      <p:sp>
        <p:nvSpPr>
          <p:cNvPr id="8" name="Footer Placeholder 7">
            <a:extLst>
              <a:ext uri="{FF2B5EF4-FFF2-40B4-BE49-F238E27FC236}">
                <a16:creationId xmlns:a16="http://schemas.microsoft.com/office/drawing/2014/main" id="{2267E12C-ACE8-F3C6-31E4-598B7AF1F2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87DE3A-73A3-8683-9D5D-BC544704CBD0}"/>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3498423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830C9901-FFBD-CF40-89DC-52AC1BDC13D1}" type="datetime1">
              <a:rPr lang="en-US" smtClean="0"/>
              <a:t>3/15/2024</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0966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F40F-3312-E27C-F315-14D38059CA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21B03E-180B-0EB8-039B-47A6A9273755}"/>
              </a:ext>
            </a:extLst>
          </p:cNvPr>
          <p:cNvSpPr>
            <a:spLocks noGrp="1"/>
          </p:cNvSpPr>
          <p:nvPr>
            <p:ph type="dt" sz="half" idx="10"/>
          </p:nvPr>
        </p:nvSpPr>
        <p:spPr/>
        <p:txBody>
          <a:bodyPr/>
          <a:lstStyle/>
          <a:p>
            <a:fld id="{FDA053FF-81B4-4AA3-B0E8-22C3F32F9C09}" type="datetimeFigureOut">
              <a:rPr lang="en-US" smtClean="0"/>
              <a:t>3/15/2024</a:t>
            </a:fld>
            <a:endParaRPr lang="en-US"/>
          </a:p>
        </p:txBody>
      </p:sp>
      <p:sp>
        <p:nvSpPr>
          <p:cNvPr id="4" name="Footer Placeholder 3">
            <a:extLst>
              <a:ext uri="{FF2B5EF4-FFF2-40B4-BE49-F238E27FC236}">
                <a16:creationId xmlns:a16="http://schemas.microsoft.com/office/drawing/2014/main" id="{DC82846F-EB76-0F36-64DB-7B4EF818BD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09E3A9-8CCB-47FC-AA8C-299A43E0AA8D}"/>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949483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C2474E-7238-0208-49BB-5177639BADC5}"/>
              </a:ext>
            </a:extLst>
          </p:cNvPr>
          <p:cNvSpPr>
            <a:spLocks noGrp="1"/>
          </p:cNvSpPr>
          <p:nvPr>
            <p:ph type="dt" sz="half" idx="10"/>
          </p:nvPr>
        </p:nvSpPr>
        <p:spPr/>
        <p:txBody>
          <a:bodyPr/>
          <a:lstStyle/>
          <a:p>
            <a:fld id="{FDA053FF-81B4-4AA3-B0E8-22C3F32F9C09}" type="datetimeFigureOut">
              <a:rPr lang="en-US" smtClean="0"/>
              <a:t>3/15/2024</a:t>
            </a:fld>
            <a:endParaRPr lang="en-US"/>
          </a:p>
        </p:txBody>
      </p:sp>
      <p:sp>
        <p:nvSpPr>
          <p:cNvPr id="3" name="Footer Placeholder 2">
            <a:extLst>
              <a:ext uri="{FF2B5EF4-FFF2-40B4-BE49-F238E27FC236}">
                <a16:creationId xmlns:a16="http://schemas.microsoft.com/office/drawing/2014/main" id="{C0546FAB-25F3-589B-C94F-EE3A04FD3D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65DEE7-E7CB-E673-29CA-E2F33BF2764E}"/>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8034341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D7DF-9611-AB83-6591-B5E78B189420}"/>
              </a:ext>
            </a:extLst>
          </p:cNvPr>
          <p:cNvSpPr>
            <a:spLocks noGrp="1"/>
          </p:cNvSpPr>
          <p:nvPr>
            <p:ph type="title"/>
          </p:nvPr>
        </p:nvSpPr>
        <p:spPr>
          <a:xfrm>
            <a:off x="630239" y="346077"/>
            <a:ext cx="2949575" cy="12096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A1A67-BE6B-F849-329C-3D1C0380A06A}"/>
              </a:ext>
            </a:extLst>
          </p:cNvPr>
          <p:cNvSpPr>
            <a:spLocks noGrp="1"/>
          </p:cNvSpPr>
          <p:nvPr>
            <p:ph idx="1"/>
          </p:nvPr>
        </p:nvSpPr>
        <p:spPr>
          <a:xfrm>
            <a:off x="3887789" y="746125"/>
            <a:ext cx="4629150" cy="3684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7CE68A-9DFE-F087-2D65-766999BBA436}"/>
              </a:ext>
            </a:extLst>
          </p:cNvPr>
          <p:cNvSpPr>
            <a:spLocks noGrp="1"/>
          </p:cNvSpPr>
          <p:nvPr>
            <p:ph type="body" sz="half" idx="2"/>
          </p:nvPr>
        </p:nvSpPr>
        <p:spPr>
          <a:xfrm>
            <a:off x="630239" y="1555752"/>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CDF481-0B4F-E7E0-830B-2E2FCE751080}"/>
              </a:ext>
            </a:extLst>
          </p:cNvPr>
          <p:cNvSpPr>
            <a:spLocks noGrp="1"/>
          </p:cNvSpPr>
          <p:nvPr>
            <p:ph type="dt" sz="half" idx="10"/>
          </p:nvPr>
        </p:nvSpPr>
        <p:spPr/>
        <p:txBody>
          <a:bodyPr/>
          <a:lstStyle/>
          <a:p>
            <a:fld id="{FDA053FF-81B4-4AA3-B0E8-22C3F32F9C09}" type="datetimeFigureOut">
              <a:rPr lang="en-US" smtClean="0"/>
              <a:t>3/15/2024</a:t>
            </a:fld>
            <a:endParaRPr lang="en-US"/>
          </a:p>
        </p:txBody>
      </p:sp>
      <p:sp>
        <p:nvSpPr>
          <p:cNvPr id="6" name="Footer Placeholder 5">
            <a:extLst>
              <a:ext uri="{FF2B5EF4-FFF2-40B4-BE49-F238E27FC236}">
                <a16:creationId xmlns:a16="http://schemas.microsoft.com/office/drawing/2014/main" id="{707C7FEC-AD99-BF76-7A86-6F36F2544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DBD6B-B37E-7BDC-2CAB-A641A3F663E2}"/>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617658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7BB7-29E9-3BC0-FFF9-94021D2BB241}"/>
              </a:ext>
            </a:extLst>
          </p:cNvPr>
          <p:cNvSpPr>
            <a:spLocks noGrp="1"/>
          </p:cNvSpPr>
          <p:nvPr>
            <p:ph type="title"/>
          </p:nvPr>
        </p:nvSpPr>
        <p:spPr>
          <a:xfrm>
            <a:off x="630239" y="346077"/>
            <a:ext cx="2949575" cy="12096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9E3F4B-9ADA-72AE-1F3B-AE2435330E6C}"/>
              </a:ext>
            </a:extLst>
          </p:cNvPr>
          <p:cNvSpPr>
            <a:spLocks noGrp="1"/>
          </p:cNvSpPr>
          <p:nvPr>
            <p:ph type="pic" idx="1"/>
          </p:nvPr>
        </p:nvSpPr>
        <p:spPr>
          <a:xfrm>
            <a:off x="3887789" y="746125"/>
            <a:ext cx="4629150" cy="3684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5F19C1-81F4-D204-0293-74B4CCA1194E}"/>
              </a:ext>
            </a:extLst>
          </p:cNvPr>
          <p:cNvSpPr>
            <a:spLocks noGrp="1"/>
          </p:cNvSpPr>
          <p:nvPr>
            <p:ph type="body" sz="half" idx="2"/>
          </p:nvPr>
        </p:nvSpPr>
        <p:spPr>
          <a:xfrm>
            <a:off x="630239" y="1555752"/>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FC725-D2AF-EA26-4BD7-299163A968B3}"/>
              </a:ext>
            </a:extLst>
          </p:cNvPr>
          <p:cNvSpPr>
            <a:spLocks noGrp="1"/>
          </p:cNvSpPr>
          <p:nvPr>
            <p:ph type="dt" sz="half" idx="10"/>
          </p:nvPr>
        </p:nvSpPr>
        <p:spPr/>
        <p:txBody>
          <a:bodyPr/>
          <a:lstStyle/>
          <a:p>
            <a:fld id="{FDA053FF-81B4-4AA3-B0E8-22C3F32F9C09}" type="datetimeFigureOut">
              <a:rPr lang="en-US" smtClean="0"/>
              <a:t>3/15/2024</a:t>
            </a:fld>
            <a:endParaRPr lang="en-US"/>
          </a:p>
        </p:txBody>
      </p:sp>
      <p:sp>
        <p:nvSpPr>
          <p:cNvPr id="6" name="Footer Placeholder 5">
            <a:extLst>
              <a:ext uri="{FF2B5EF4-FFF2-40B4-BE49-F238E27FC236}">
                <a16:creationId xmlns:a16="http://schemas.microsoft.com/office/drawing/2014/main" id="{DD63761D-F0F3-A5E3-B769-D27201327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BEEC8-49A0-CC2C-2FA8-2FCB1B9397AA}"/>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098503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73DCB-098B-F6EB-97C7-2E05D26DCC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55BE77-F746-9E90-569E-2ABED48490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7E3A0-3F99-9294-CA9E-99F932283ABB}"/>
              </a:ext>
            </a:extLst>
          </p:cNvPr>
          <p:cNvSpPr>
            <a:spLocks noGrp="1"/>
          </p:cNvSpPr>
          <p:nvPr>
            <p:ph type="dt" sz="half" idx="10"/>
          </p:nvPr>
        </p:nvSpPr>
        <p:spPr/>
        <p:txBody>
          <a:bodyPr/>
          <a:lstStyle/>
          <a:p>
            <a:fld id="{FDA053FF-81B4-4AA3-B0E8-22C3F32F9C09}" type="datetimeFigureOut">
              <a:rPr lang="en-US" smtClean="0"/>
              <a:t>3/15/2024</a:t>
            </a:fld>
            <a:endParaRPr lang="en-US"/>
          </a:p>
        </p:txBody>
      </p:sp>
      <p:sp>
        <p:nvSpPr>
          <p:cNvPr id="5" name="Footer Placeholder 4">
            <a:extLst>
              <a:ext uri="{FF2B5EF4-FFF2-40B4-BE49-F238E27FC236}">
                <a16:creationId xmlns:a16="http://schemas.microsoft.com/office/drawing/2014/main" id="{B752403C-FDF0-3D3B-A108-FA660F19F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AF013-9319-10C7-E786-186624470727}"/>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3069736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2EA86A-E2DC-38F8-DB00-C43F6405B03A}"/>
              </a:ext>
            </a:extLst>
          </p:cNvPr>
          <p:cNvSpPr>
            <a:spLocks noGrp="1"/>
          </p:cNvSpPr>
          <p:nvPr>
            <p:ph type="title" orient="vert"/>
          </p:nvPr>
        </p:nvSpPr>
        <p:spPr>
          <a:xfrm>
            <a:off x="6543676" y="276225"/>
            <a:ext cx="1971675" cy="4394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72AB75-EB51-5B96-AE79-B7ABD3BA8622}"/>
              </a:ext>
            </a:extLst>
          </p:cNvPr>
          <p:cNvSpPr>
            <a:spLocks noGrp="1"/>
          </p:cNvSpPr>
          <p:nvPr>
            <p:ph type="body" orient="vert" idx="1"/>
          </p:nvPr>
        </p:nvSpPr>
        <p:spPr>
          <a:xfrm>
            <a:off x="628651" y="276225"/>
            <a:ext cx="5762625" cy="4394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437FB-9005-251F-A73B-8F42D12A9154}"/>
              </a:ext>
            </a:extLst>
          </p:cNvPr>
          <p:cNvSpPr>
            <a:spLocks noGrp="1"/>
          </p:cNvSpPr>
          <p:nvPr>
            <p:ph type="dt" sz="half" idx="10"/>
          </p:nvPr>
        </p:nvSpPr>
        <p:spPr/>
        <p:txBody>
          <a:bodyPr/>
          <a:lstStyle/>
          <a:p>
            <a:fld id="{FDA053FF-81B4-4AA3-B0E8-22C3F32F9C09}" type="datetimeFigureOut">
              <a:rPr lang="en-US" smtClean="0"/>
              <a:t>3/15/2024</a:t>
            </a:fld>
            <a:endParaRPr lang="en-US"/>
          </a:p>
        </p:txBody>
      </p:sp>
      <p:sp>
        <p:nvSpPr>
          <p:cNvPr id="5" name="Footer Placeholder 4">
            <a:extLst>
              <a:ext uri="{FF2B5EF4-FFF2-40B4-BE49-F238E27FC236}">
                <a16:creationId xmlns:a16="http://schemas.microsoft.com/office/drawing/2014/main" id="{97501188-6609-856C-D142-51366E202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E8383-C4F3-AAD2-F4DC-23F5940A3F68}"/>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33473350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99" y="98992"/>
            <a:ext cx="8839200" cy="4978334"/>
          </a:xfrm>
          <a:prstGeom prst="rect">
            <a:avLst/>
          </a:prstGeom>
        </p:spPr>
      </p:pic>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CD63080-A45A-4C21-B2A8-403E781F8308}" type="datetime1">
              <a:rPr lang="en-US" smtClean="0"/>
              <a:t>3/15/2024</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799" y="2403297"/>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799" y="38210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4" name="Straight Connector 13"/>
          <p:cNvCxnSpPr/>
          <p:nvPr userDrawn="1"/>
        </p:nvCxnSpPr>
        <p:spPr>
          <a:xfrm>
            <a:off x="685800" y="3716754"/>
            <a:ext cx="320040" cy="0"/>
          </a:xfrm>
          <a:prstGeom prst="line">
            <a:avLst/>
          </a:prstGeom>
          <a:ln w="19050">
            <a:solidFill>
              <a:srgbClr val="002F6C"/>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pic>
        <p:nvPicPr>
          <p:cNvPr id="17"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21105" y="411099"/>
            <a:ext cx="1876067" cy="76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1130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CF560151-A6CF-4A4A-90C1-31AB575B51C4}" type="datetime1">
              <a:rPr lang="en-US" smtClean="0"/>
              <a:t>3/15/2024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569937"/>
            <a:ext cx="1369673"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12297961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FEEAE05D-3C4A-486D-8E46-9CA84218C532}" type="datetime1">
              <a:rPr lang="en-US" smtClean="0"/>
              <a:t>3/15/2024</a:t>
            </a:fld>
            <a:endParaRPr lang="en-US"/>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4344987"/>
            <a:ext cx="1369673"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63922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74EF105-1D68-4F0A-B5D6-2226CEC93F2F}" type="datetime1">
              <a:rPr lang="en-US" smtClean="0"/>
              <a:t>3/15/2024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13" name="Text Placeholder 2"/>
          <p:cNvSpPr>
            <a:spLocks noGrp="1"/>
          </p:cNvSpPr>
          <p:nvPr>
            <p:ph idx="1"/>
          </p:nvPr>
        </p:nvSpPr>
        <p:spPr>
          <a:xfrm>
            <a:off x="685800" y="1296987"/>
            <a:ext cx="7772400"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2516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p:nvPr>
        </p:nvSpPr>
        <p:spPr>
          <a:xfrm>
            <a:off x="152401" y="2577041"/>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endParaRPr lang="en-US" dirty="0"/>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F424F0A7-9A93-EF48-99DA-67580BA21AEF}" type="datetime1">
              <a:rPr lang="en-US" smtClean="0"/>
              <a:t>3/15/2024</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pic>
        <p:nvPicPr>
          <p:cNvPr id="8" name="Picture 7">
            <a:extLst>
              <a:ext uri="{FF2B5EF4-FFF2-40B4-BE49-F238E27FC236}">
                <a16:creationId xmlns:a16="http://schemas.microsoft.com/office/drawing/2014/main" id="{835D933A-C41F-D342-5E48-AE7DD8EC64F0}"/>
              </a:ext>
            </a:extLst>
          </p:cNvPr>
          <p:cNvPicPr>
            <a:picLocks noChangeAspect="1"/>
          </p:cNvPicPr>
          <p:nvPr userDrawn="1"/>
        </p:nvPicPr>
        <p:blipFill>
          <a:blip r:embed="rId2"/>
          <a:stretch>
            <a:fillRect/>
          </a:stretch>
        </p:blipFill>
        <p:spPr>
          <a:xfrm>
            <a:off x="152397" y="2581422"/>
            <a:ext cx="8839201" cy="2449365"/>
          </a:xfrm>
          <a:prstGeom prst="rect">
            <a:avLst/>
          </a:prstGeom>
        </p:spPr>
      </p:pic>
    </p:spTree>
    <p:extLst>
      <p:ext uri="{BB962C8B-B14F-4D97-AF65-F5344CB8AC3E}">
        <p14:creationId xmlns:p14="http://schemas.microsoft.com/office/powerpoint/2010/main" val="24701410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0"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1BCCFF13-3424-446C-981D-BF21121BF588}" type="datetime1">
              <a:rPr lang="en-US" smtClean="0"/>
              <a:t>3/15/2024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40697544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F40E36F2-1E2A-44C6-A7C0-9C409010E74F}" type="datetime1">
              <a:rPr lang="en-US" smtClean="0"/>
              <a:t>3/15/2024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8301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9813826B-E842-4EC8-A20A-DF98552214E7}" type="datetime1">
              <a:rPr lang="en-US" smtClean="0"/>
              <a:t>3/15/2024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021241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98D57090-081F-4049-91F2-BC0539A0C06B}" type="datetime1">
              <a:rPr lang="en-US" smtClean="0"/>
              <a:t>3/15/2024</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4956518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868AD8F8-2DAA-480D-A466-E587925C21E4}" type="datetime1">
              <a:rPr lang="en-US" smtClean="0"/>
              <a:t>3/15/2024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21"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8939232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FBBFBE88-66A2-4972-A1CA-E0023CBB5F5B}" type="datetime1">
              <a:rPr lang="en-US" smtClean="0"/>
              <a:t>3/15/2024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2292195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815D1D3A-D903-4ABF-93BD-4B3E7E4C9600}" type="datetime1">
              <a:rPr lang="en-US" smtClean="0"/>
              <a:t>3/15/2024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1864712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71E63288-824B-4AB6-B0B6-51C216033356}" type="datetime1">
              <a:rPr lang="en-US" smtClean="0"/>
              <a:t>3/15/2024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4179099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D0BDED20-DFB5-4CBD-81C1-26A46FFE364E}" type="datetime1">
              <a:rPr lang="en-US" smtClean="0"/>
              <a:t>3/15/2024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8694546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65D00A2-EB62-4EEF-9383-EFD3CB2AC3B8}" type="datetime1">
              <a:rPr lang="en-US" smtClean="0"/>
              <a:t>3/15/2024</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4187411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09C1A7C2-6D23-B248-8485-FF22F91A24CD}" type="datetime1">
              <a:rPr lang="en-US" smtClean="0"/>
              <a:t>3/15/2024</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5601144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A751785E-3693-4A9D-8416-D5D9C9136B53}" type="datetime1">
              <a:rPr lang="en-US" smtClean="0"/>
              <a:t>3/15/2024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365753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A325627B-C4BA-4DE9-8E52-1735FF8B7CB6}" type="datetime1">
              <a:rPr lang="en-US" smtClean="0"/>
              <a:t>3/15/2024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4084446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153987"/>
            <a:ext cx="8839200" cy="4876800"/>
          </a:xfrm>
          <a:prstGeom prst="rect">
            <a:avLst/>
          </a:prstGeom>
        </p:spPr>
      </p:pic>
      <p:sp>
        <p:nvSpPr>
          <p:cNvPr id="6"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479AE86-5678-4E6A-9346-28D36E0116CB}" type="datetime1">
              <a:rPr lang="en-US" smtClean="0"/>
              <a:t>3/15/2024</a:t>
            </a:fld>
            <a:endParaRPr lang="en-US"/>
          </a:p>
        </p:txBody>
      </p:sp>
      <p:sp>
        <p:nvSpPr>
          <p:cNvPr id="15" name="Subtitle 2"/>
          <p:cNvSpPr>
            <a:spLocks noGrp="1"/>
          </p:cNvSpPr>
          <p:nvPr>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8" name="Straight Connector 17"/>
          <p:cNvCxnSpPr/>
          <p:nvPr userDrawn="1"/>
        </p:nvCxnSpPr>
        <p:spPr>
          <a:xfrm>
            <a:off x="746760" y="2973387"/>
            <a:ext cx="320040" cy="0"/>
          </a:xfrm>
          <a:prstGeom prst="line">
            <a:avLst/>
          </a:prstGeom>
          <a:ln w="19050">
            <a:solidFill>
              <a:schemeClr val="accent1"/>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9"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537055" y="4249178"/>
            <a:ext cx="1833536" cy="7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4714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54B78B-15EB-47AC-9B0A-0F97998CD0F4}" type="datetime1">
              <a:rPr lang="en-US" smtClean="0"/>
              <a:t>3/15/2024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569937"/>
            <a:ext cx="1369673"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445768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A871077E-FEE4-4A2B-BBDC-4092CC536612}" type="datetime1">
              <a:rPr lang="en-US" smtClean="0"/>
              <a:t>3/15/2024</a:t>
            </a:fld>
            <a:endParaRPr lang="en-US"/>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4344987"/>
            <a:ext cx="1369673"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33612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9F954096-443C-45C2-91DF-C6D8AF6C893C}" type="datetime1">
              <a:rPr lang="en-US" smtClean="0"/>
              <a:t>3/15/2024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p>
        </p:txBody>
      </p:sp>
      <p:sp>
        <p:nvSpPr>
          <p:cNvPr id="13"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40959459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B1AC7172-42F6-4E8C-A4A1-874AD054BC17}" type="datetime1">
              <a:rPr lang="en-US" smtClean="0"/>
              <a:t>3/15/2024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6652877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C722EE6F-FE8C-4D28-A9F2-CCF45E6B793C}" type="datetime1">
              <a:rPr lang="en-US" smtClean="0"/>
              <a:t>3/15/2024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654462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0B5F32FF-BE82-4DD4-9D76-B4EC67DA88AF}" type="datetime1">
              <a:rPr lang="en-US" smtClean="0"/>
              <a:t>3/15/2024</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476485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3248CF6E-E4A7-478D-973C-0B53DE3CBE72}" type="datetime1">
              <a:rPr lang="en-US" smtClean="0"/>
              <a:t>3/15/2024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6278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theme" Target="../theme/theme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8"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85800" y="1296987"/>
            <a:ext cx="7772401"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1"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35D6A6E7-BE78-9043-83F0-130C475DC40E}" type="datetime1">
              <a:rPr lang="en-US" smtClean="0"/>
              <a:t>3/15/2024</a:t>
            </a:fld>
            <a:endParaRPr lang="en-US"/>
          </a:p>
        </p:txBody>
      </p:sp>
      <p:sp>
        <p:nvSpPr>
          <p:cNvPr id="5" name="Footer Placeholder 4"/>
          <p:cNvSpPr>
            <a:spLocks noGrp="1"/>
          </p:cNvSpPr>
          <p:nvPr>
            <p:ph type="ftr" sz="quarter" idx="3"/>
          </p:nvPr>
        </p:nvSpPr>
        <p:spPr>
          <a:xfrm>
            <a:off x="3124201"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6" name="Slide Number Placeholder 5"/>
          <p:cNvSpPr>
            <a:spLocks noGrp="1"/>
          </p:cNvSpPr>
          <p:nvPr>
            <p:ph type="sldNum" sz="quarter" idx="4"/>
          </p:nvPr>
        </p:nvSpPr>
        <p:spPr>
          <a:xfrm>
            <a:off x="6858001"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1"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58" r:id="rId6"/>
    <p:sldLayoutId id="2147483710" r:id="rId7"/>
    <p:sldLayoutId id="2147483711" r:id="rId8"/>
    <p:sldLayoutId id="2147483712" r:id="rId9"/>
    <p:sldLayoutId id="2147483714" r:id="rId10"/>
    <p:sldLayoutId id="2147483738" r:id="rId11"/>
    <p:sldLayoutId id="2147483739" r:id="rId12"/>
    <p:sldLayoutId id="2147483740" r:id="rId13"/>
    <p:sldLayoutId id="2147483741" r:id="rId14"/>
    <p:sldLayoutId id="2147483742" r:id="rId15"/>
    <p:sldLayoutId id="2147483743" r:id="rId16"/>
    <p:sldLayoutId id="2147483696" r:id="rId17"/>
    <p:sldLayoutId id="2147483744" r:id="rId18"/>
    <p:sldLayoutId id="2147483745" r:id="rId19"/>
    <p:sldLayoutId id="2147483746" r:id="rId20"/>
    <p:sldLayoutId id="2147483747" r:id="rId21"/>
    <p:sldLayoutId id="2147483748" r:id="rId22"/>
    <p:sldLayoutId id="2147483750" r:id="rId23"/>
    <p:sldLayoutId id="2147483751" r:id="rId24"/>
    <p:sldLayoutId id="2147483752" r:id="rId25"/>
    <p:sldLayoutId id="2147483753" r:id="rId26"/>
    <p:sldLayoutId id="2147483754" r:id="rId27"/>
    <p:sldLayoutId id="2147483755" r:id="rId28"/>
    <p:sldLayoutId id="2147483749" r:id="rId29"/>
    <p:sldLayoutId id="2147483756" r:id="rId30"/>
    <p:sldLayoutId id="2147483757" r:id="rId31"/>
  </p:sldLayoutIdLst>
  <p:hf hdr="0" ft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85800" y="1296987"/>
            <a:ext cx="7772401"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1"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C017F59-29DA-6F48-B92A-5AD511CC2D63}" type="datetime1">
              <a:rPr lang="en-US" smtClean="0"/>
              <a:pPr/>
              <a:t>3/15/2024</a:t>
            </a:fld>
            <a:endParaRPr lang="en-US"/>
          </a:p>
        </p:txBody>
      </p:sp>
      <p:sp>
        <p:nvSpPr>
          <p:cNvPr id="5" name="Footer Placeholder 4"/>
          <p:cNvSpPr>
            <a:spLocks noGrp="1"/>
          </p:cNvSpPr>
          <p:nvPr>
            <p:ph type="ftr" sz="quarter" idx="3"/>
          </p:nvPr>
        </p:nvSpPr>
        <p:spPr>
          <a:xfrm>
            <a:off x="3124201"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6" name="Slide Number Placeholder 5"/>
          <p:cNvSpPr>
            <a:spLocks noGrp="1"/>
          </p:cNvSpPr>
          <p:nvPr>
            <p:ph type="sldNum" sz="quarter" idx="4"/>
          </p:nvPr>
        </p:nvSpPr>
        <p:spPr>
          <a:xfrm>
            <a:off x="6858001"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1"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rgbClr val="FFFFFF"/>
              </a:solidFill>
              <a:latin typeface="Gill Sans MT"/>
              <a:cs typeface="Gill Sans MT"/>
            </a:endParaRPr>
          </a:p>
        </p:txBody>
      </p:sp>
    </p:spTree>
    <p:extLst>
      <p:ext uri="{BB962C8B-B14F-4D97-AF65-F5344CB8AC3E}">
        <p14:creationId xmlns:p14="http://schemas.microsoft.com/office/powerpoint/2010/main" val="246400353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806" r:id="rId32"/>
    <p:sldLayoutId id="2147483793" r:id="rId33"/>
  </p:sldLayoutIdLst>
  <p:hf hd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65528-A834-D1D1-C319-7B24116810D9}"/>
              </a:ext>
            </a:extLst>
          </p:cNvPr>
          <p:cNvSpPr>
            <a:spLocks noGrp="1"/>
          </p:cNvSpPr>
          <p:nvPr>
            <p:ph type="title"/>
          </p:nvPr>
        </p:nvSpPr>
        <p:spPr>
          <a:xfrm>
            <a:off x="628651" y="276227"/>
            <a:ext cx="7886700" cy="10017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24982A-23E6-9ED8-814B-8FD1B91880A8}"/>
              </a:ext>
            </a:extLst>
          </p:cNvPr>
          <p:cNvSpPr>
            <a:spLocks noGrp="1"/>
          </p:cNvSpPr>
          <p:nvPr>
            <p:ph type="body" idx="1"/>
          </p:nvPr>
        </p:nvSpPr>
        <p:spPr>
          <a:xfrm>
            <a:off x="628651" y="1379540"/>
            <a:ext cx="7886700" cy="32908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25A0B-89C1-B684-27A0-E3AC17E5314C}"/>
              </a:ext>
            </a:extLst>
          </p:cNvPr>
          <p:cNvSpPr>
            <a:spLocks noGrp="1"/>
          </p:cNvSpPr>
          <p:nvPr>
            <p:ph type="dt" sz="half" idx="2"/>
          </p:nvPr>
        </p:nvSpPr>
        <p:spPr>
          <a:xfrm>
            <a:off x="628650" y="4805365"/>
            <a:ext cx="2057400" cy="2762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053FF-81B4-4AA3-B0E8-22C3F32F9C09}" type="datetimeFigureOut">
              <a:rPr lang="en-US" smtClean="0"/>
              <a:t>3/15/2024</a:t>
            </a:fld>
            <a:endParaRPr lang="en-US"/>
          </a:p>
        </p:txBody>
      </p:sp>
      <p:sp>
        <p:nvSpPr>
          <p:cNvPr id="5" name="Footer Placeholder 4">
            <a:extLst>
              <a:ext uri="{FF2B5EF4-FFF2-40B4-BE49-F238E27FC236}">
                <a16:creationId xmlns:a16="http://schemas.microsoft.com/office/drawing/2014/main" id="{52E5E64E-6252-AB03-CDEC-F8B0E8372F56}"/>
              </a:ext>
            </a:extLst>
          </p:cNvPr>
          <p:cNvSpPr>
            <a:spLocks noGrp="1"/>
          </p:cNvSpPr>
          <p:nvPr>
            <p:ph type="ftr" sz="quarter" idx="3"/>
          </p:nvPr>
        </p:nvSpPr>
        <p:spPr>
          <a:xfrm>
            <a:off x="3028950" y="4805365"/>
            <a:ext cx="3086101" cy="2762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BFB6EE-DB4B-2718-143B-001E209748B8}"/>
              </a:ext>
            </a:extLst>
          </p:cNvPr>
          <p:cNvSpPr>
            <a:spLocks noGrp="1"/>
          </p:cNvSpPr>
          <p:nvPr>
            <p:ph type="sldNum" sz="quarter" idx="4"/>
          </p:nvPr>
        </p:nvSpPr>
        <p:spPr>
          <a:xfrm>
            <a:off x="6457950" y="4805365"/>
            <a:ext cx="2057400" cy="2762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E6C91-3749-4653-A167-46FDE4CBCF46}" type="slidenum">
              <a:rPr lang="en-US" smtClean="0"/>
              <a:t>‹#›</a:t>
            </a:fld>
            <a:endParaRPr lang="en-US"/>
          </a:p>
        </p:txBody>
      </p:sp>
    </p:spTree>
    <p:extLst>
      <p:ext uri="{BB962C8B-B14F-4D97-AF65-F5344CB8AC3E}">
        <p14:creationId xmlns:p14="http://schemas.microsoft.com/office/powerpoint/2010/main" val="164166304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3" name="Text Placeholder 2"/>
          <p:cNvSpPr>
            <a:spLocks noGrp="1"/>
          </p:cNvSpPr>
          <p:nvPr>
            <p:ph type="body" idx="1"/>
          </p:nvPr>
        </p:nvSpPr>
        <p:spPr>
          <a:xfrm>
            <a:off x="685800" y="1296987"/>
            <a:ext cx="7772400"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152400"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5F8242A7-7CBF-497E-8EB5-B6C1DEF481E9}" type="datetime1">
              <a:rPr lang="en-US" smtClean="0"/>
              <a:t>3/15/2024</a:t>
            </a:fld>
            <a:endParaRPr lang="en-US"/>
          </a:p>
        </p:txBody>
      </p:sp>
      <p:sp>
        <p:nvSpPr>
          <p:cNvPr id="5" name="Footer Placeholder 4"/>
          <p:cNvSpPr>
            <a:spLocks noGrp="1"/>
          </p:cNvSpPr>
          <p:nvPr>
            <p:ph type="ftr" sz="quarter" idx="3"/>
          </p:nvPr>
        </p:nvSpPr>
        <p:spPr>
          <a:xfrm>
            <a:off x="3124200"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6" name="Slide Number Placeholder 5"/>
          <p:cNvSpPr>
            <a:spLocks noGrp="1"/>
          </p:cNvSpPr>
          <p:nvPr>
            <p:ph type="sldNum" sz="quarter" idx="4"/>
          </p:nvPr>
        </p:nvSpPr>
        <p:spPr>
          <a:xfrm>
            <a:off x="6858000"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0"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solidFill>
                <a:srgbClr val="FFFFFF"/>
              </a:solidFill>
              <a:latin typeface="Gill Sans MT"/>
              <a:cs typeface="Gill Sans MT"/>
            </a:endParaRPr>
          </a:p>
        </p:txBody>
      </p:sp>
    </p:spTree>
    <p:extLst>
      <p:ext uri="{BB962C8B-B14F-4D97-AF65-F5344CB8AC3E}">
        <p14:creationId xmlns:p14="http://schemas.microsoft.com/office/powerpoint/2010/main" val="42707555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Lst>
  <p:hf hdr="0" ftr="0" dt="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JDUngheni?__cft__%5b0%5d=AZWN2wbEPicCxEUOos5OlY_hAGvtsiYJBMqunMaAC_xnwQemaWxt4mqNNJ7zDkXikxVaBFZcuXi2ofUw0ibUlq42_RgJMBAgQA_CDU10nLMERXzV6Xc6dGw9bbyYHYxpV2rMH_wwHMDBNI8jyghaukq6p0VrYjcSIC08c9XXIMNoxfwoZeMuuvi1j_sZnV1RDNOnSMflDZImGLwPh9_lxEzX_RaIXEALsbGtw_kDem03hg&amp;__tn__=-%5dK-R" TargetMode="External"/><Relationship Id="rId2" Type="http://schemas.openxmlformats.org/officeDocument/2006/relationships/image" Target="../media/image39.jpg"/><Relationship Id="rId1" Type="http://schemas.openxmlformats.org/officeDocument/2006/relationships/slideLayout" Target="../slideLayouts/slideLayout6.xml"/><Relationship Id="rId4" Type="http://schemas.openxmlformats.org/officeDocument/2006/relationships/hyperlink" Target="https://jun.instante.justice.md/ro/content/modele-de-act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hashtag/moldova?__eep__=6&amp;__cft__%5b0%5d=AZVlOk712c8yK6z9Uf3M61mKrIKJLEtFOYxz1cvh5knRrJvoOGGxEnZC498WXxVqdkRIyMT8Qz9X2xGBdAG3QePNGE0MHrdACQMMFV3MQRb7cqgGrQICgkFQVUt47WM2Of5aFq8r2SDDY0u-RDS8eqjBRoCSPgOWWAei-v-k7Ni3D4-T_N9m_04g5JF4oUGve1ptmNQa19EWJX9nxpBb3Zgx&amp;__tn__=*NK-R" TargetMode="External"/><Relationship Id="rId2" Type="http://schemas.openxmlformats.org/officeDocument/2006/relationships/hyperlink" Target="https://www.facebook.com/hashtag/rom%C3%A2nia?__eep__=6&amp;__cft__%5b0%5d=AZVlOk712c8yK6z9Uf3M61mKrIKJLEtFOYxz1cvh5knRrJvoOGGxEnZC498WXxVqdkRIyMT8Qz9X2xGBdAG3QePNGE0MHrdACQMMFV3MQRb7cqgGrQICgkFQVUt47WM2Of5aFq8r2SDDY0u-RDS8eqjBRoCSPgOWWAei-v-k7Ni3D4-T_N9m_04g5JF4oUGve1ptmNQa19EWJX9nxpBb3Zgx&amp;__tn__=*NK-R" TargetMode="External"/><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facebook.com/JDUngheni?__cft__%5b0%5d=AZXZrbr2e0q19HL7OAWUaSbEVdN-w5I1M-nNAjvJt-1IUhWhHrYg5MeNDXumVVyuUOBtYBTlCrvN6ZqO3CK5d9MXbyrumehC00DhVJoPeYImA1y--Hdc7UF_vjF8oyG86RzcnG95ve3FhIRAOFncrj_XDGlcVNDEjDTf95aZgcvcsmQbXfpojFPdSnQXUDlzJEAUzFg8H_ki2BNGsLi6ZImYdw35IYhn5WqlSRI38LQuLw&amp;__tn__=-%5dK-R" TargetMode="External"/><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jpg"/></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package" Target="../embeddings/_________Microsoft_Word.docx"/><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7917F6-E751-F946-92F4-7AB42C9D24D6}"/>
              </a:ext>
            </a:extLst>
          </p:cNvPr>
          <p:cNvSpPr>
            <a:spLocks noGrp="1"/>
          </p:cNvSpPr>
          <p:nvPr>
            <p:ph type="sldNum" sz="quarter" idx="4"/>
          </p:nvPr>
        </p:nvSpPr>
        <p:spPr/>
        <p:txBody>
          <a:bodyPr/>
          <a:lstStyle/>
          <a:p>
            <a:fld id="{42782948-4DBE-204D-AB9E-B65E067054AE}" type="slidenum">
              <a:rPr lang="en-US" smtClean="0">
                <a:latin typeface="+mn-lt"/>
              </a:rPr>
              <a:pPr/>
              <a:t>1</a:t>
            </a:fld>
            <a:endParaRPr lang="en-US">
              <a:latin typeface="+mn-lt"/>
            </a:endParaRPr>
          </a:p>
        </p:txBody>
      </p:sp>
      <p:sp>
        <p:nvSpPr>
          <p:cNvPr id="4" name="Title 3">
            <a:extLst>
              <a:ext uri="{FF2B5EF4-FFF2-40B4-BE49-F238E27FC236}">
                <a16:creationId xmlns:a16="http://schemas.microsoft.com/office/drawing/2014/main" id="{A73CA42B-B507-8344-A1BD-A9EAB61E810C}"/>
              </a:ext>
            </a:extLst>
          </p:cNvPr>
          <p:cNvSpPr>
            <a:spLocks noGrp="1"/>
          </p:cNvSpPr>
          <p:nvPr>
            <p:ph type="ctrTitle"/>
          </p:nvPr>
        </p:nvSpPr>
        <p:spPr>
          <a:xfrm>
            <a:off x="371474" y="1477379"/>
            <a:ext cx="4756150" cy="1279022"/>
          </a:xfrm>
        </p:spPr>
        <p:txBody>
          <a:bodyPr>
            <a:normAutofit/>
          </a:bodyPr>
          <a:lstStyle/>
          <a:p>
            <a:pPr algn="ctr"/>
            <a:r>
              <a:rPr lang="ro-MD" sz="1600" b="1" dirty="0">
                <a:solidFill>
                  <a:schemeClr val="bg1"/>
                </a:solidFill>
                <a:latin typeface="Arial" panose="020B0604020202020204" pitchFamily="34" charset="0"/>
                <a:cs typeface="Arial" panose="020B0604020202020204" pitchFamily="34" charset="0"/>
              </a:rPr>
              <a:t>Evaluarea și monitorizarea rezultatelor de implementare a Planului de dezvoltare strategică a Judecătoriei Model Ungheni în perioada ianuarie - decembrie 2023</a:t>
            </a:r>
            <a:endParaRPr lang="en-US" sz="1600" dirty="0">
              <a:solidFill>
                <a:schemeClr val="bg1"/>
              </a:solidFill>
              <a:latin typeface="Arial" panose="020B0604020202020204" pitchFamily="34" charset="0"/>
              <a:cs typeface="Arial" panose="020B0604020202020204" pitchFamily="34" charset="0"/>
            </a:endParaRPr>
          </a:p>
        </p:txBody>
      </p:sp>
      <p:sp>
        <p:nvSpPr>
          <p:cNvPr id="9" name="Date Placeholder 1">
            <a:extLst>
              <a:ext uri="{FF2B5EF4-FFF2-40B4-BE49-F238E27FC236}">
                <a16:creationId xmlns:a16="http://schemas.microsoft.com/office/drawing/2014/main" id="{51D5FA94-597E-4C56-AB32-31AA0A628D03}"/>
              </a:ext>
            </a:extLst>
          </p:cNvPr>
          <p:cNvSpPr txBox="1">
            <a:spLocks/>
          </p:cNvSpPr>
          <p:nvPr/>
        </p:nvSpPr>
        <p:spPr>
          <a:xfrm>
            <a:off x="561092" y="3955983"/>
            <a:ext cx="2188457" cy="307777"/>
          </a:xfrm>
          <a:prstGeom prst="rect">
            <a:avLst/>
          </a:prstGeom>
        </p:spPr>
        <p:txBody>
          <a:bodyPr vert="horz" wrap="square" lIns="91440" tIns="45720" rIns="91440" bIns="45720" rtlCol="0" anchor="ctr">
            <a:spAutoFit/>
          </a:bodyPr>
          <a:lstStyle>
            <a:defPPr>
              <a:defRPr lang="en-US"/>
            </a:defPPr>
            <a:lvl1pPr marL="0" algn="l"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o-MD" sz="1400" b="1" i="1" dirty="0">
                <a:solidFill>
                  <a:schemeClr val="bg1"/>
                </a:solidFill>
                <a:latin typeface="Times New Roman" panose="02020603050405020304" pitchFamily="18" charset="0"/>
                <a:cs typeface="Times New Roman" panose="02020603050405020304" pitchFamily="18" charset="0"/>
              </a:rPr>
              <a:t>30 ianuarie 2023</a:t>
            </a:r>
            <a:endParaRPr lang="ro-RO" sz="1400" b="1" i="1" dirty="0">
              <a:solidFill>
                <a:schemeClr val="bg1"/>
              </a:solidFill>
              <a:latin typeface="Times New Roman" panose="02020603050405020304" pitchFamily="18" charset="0"/>
              <a:cs typeface="Times New Roman" panose="02020603050405020304" pitchFamily="18" charset="0"/>
            </a:endParaRPr>
          </a:p>
        </p:txBody>
      </p:sp>
      <p:pic>
        <p:nvPicPr>
          <p:cNvPr id="20482" name="Picture 2" descr="Evaluating the Impact of Learning Programs | Article">
            <a:extLst>
              <a:ext uri="{FF2B5EF4-FFF2-40B4-BE49-F238E27FC236}">
                <a16:creationId xmlns:a16="http://schemas.microsoft.com/office/drawing/2014/main" id="{9479C600-7852-6340-95F9-21FA5B986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553" y="1074305"/>
            <a:ext cx="3484678" cy="2312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415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127000" y="1758950"/>
            <a:ext cx="4540250" cy="3155950"/>
          </a:xfrm>
        </p:spPr>
        <p:txBody>
          <a:bodyPr>
            <a:normAutofit/>
          </a:bodyPr>
          <a:lstStyle/>
          <a:p>
            <a:pPr marL="0" indent="0">
              <a:buNone/>
            </a:pPr>
            <a:endParaRPr lang="en-US" sz="18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ro-MD" sz="1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Chestionarul privind evaluarea satisfacției vizitatorilor instanțelor judecătorești a fost expediat din PIGD și completat în luna iulie 2023 de: </a:t>
            </a:r>
          </a:p>
          <a:p>
            <a:pPr lvl="1">
              <a:buFont typeface="Wingdings" panose="05000000000000000000" pitchFamily="2" charset="2"/>
              <a:buChar char="§"/>
              <a:defRPr/>
            </a:pPr>
            <a:r>
              <a:rPr lang="ro-MD" sz="1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10 justițiabili</a:t>
            </a:r>
            <a:r>
              <a:rPr lang="en-US" sz="1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o-MD" sz="1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1">
              <a:buFont typeface="Wingdings" panose="05000000000000000000" pitchFamily="2" charset="2"/>
              <a:buChar char="§"/>
              <a:defRPr/>
            </a:pPr>
            <a:r>
              <a:rPr lang="ro-MD" sz="1400" b="1" kern="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6 avocați; </a:t>
            </a:r>
            <a:endParaRPr lang="ro-MD" sz="1400" b="1" kern="0" dirty="0">
              <a:solidFill>
                <a:schemeClr val="bg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lvl="1">
              <a:buFont typeface="Wingdings" panose="05000000000000000000" pitchFamily="2" charset="2"/>
              <a:buChar char="§"/>
              <a:defRPr/>
            </a:pPr>
            <a:r>
              <a:rPr lang="ro-MD" sz="1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Detalii privind analizarea datelor din </a:t>
            </a:r>
            <a:r>
              <a:rPr lang="ro-MD" sz="1400" b="1" u="sng"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sondajul anual în rândul justițiabililor,</a:t>
            </a:r>
            <a:r>
              <a:rPr lang="ro-MD" sz="14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dar și compararea rezultatelor cu cele din anul 2022, vor fi expuse </a:t>
            </a:r>
            <a:r>
              <a:rPr lang="ro-MD"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în următoarea prezentare </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Дата 3"/>
          <p:cNvSpPr>
            <a:spLocks noGrp="1"/>
          </p:cNvSpPr>
          <p:nvPr>
            <p:ph type="dt" sz="half" idx="10"/>
          </p:nvPr>
        </p:nvSpPr>
        <p:spPr/>
        <p:txBody>
          <a:bodyPr/>
          <a:lstStyle/>
          <a:p>
            <a:fld id="{D45063A1-27C1-5447-A2EF-82A9EC106839}" type="datetime1">
              <a:rPr lang="en-US" smtClean="0"/>
              <a:t>3/15/2024</a:t>
            </a:fld>
            <a:endParaRPr lang="en-US"/>
          </a:p>
        </p:txBody>
      </p:sp>
      <p:sp>
        <p:nvSpPr>
          <p:cNvPr id="5" name="Номер слайда 4"/>
          <p:cNvSpPr>
            <a:spLocks noGrp="1"/>
          </p:cNvSpPr>
          <p:nvPr>
            <p:ph type="sldNum" sz="quarter" idx="12"/>
          </p:nvPr>
        </p:nvSpPr>
        <p:spPr/>
        <p:txBody>
          <a:bodyPr/>
          <a:lstStyle/>
          <a:p>
            <a:fld id="{42782948-4DBE-204D-AB9E-B65E067054AE}" type="slidenum">
              <a:rPr lang="en-US" smtClean="0"/>
              <a:pPr/>
              <a:t>10</a:t>
            </a:fld>
            <a:endParaRPr lang="en-US"/>
          </a:p>
        </p:txBody>
      </p:sp>
      <p:sp>
        <p:nvSpPr>
          <p:cNvPr id="6" name="Заголовок 5"/>
          <p:cNvSpPr>
            <a:spLocks noGrp="1"/>
          </p:cNvSpPr>
          <p:nvPr>
            <p:ph type="title"/>
          </p:nvPr>
        </p:nvSpPr>
        <p:spPr>
          <a:xfrm>
            <a:off x="152401" y="142324"/>
            <a:ext cx="8839199" cy="654025"/>
          </a:xfrm>
        </p:spPr>
        <p:txBody>
          <a:bodyPr/>
          <a:lstStyle/>
          <a:p>
            <a:r>
              <a:rPr lang="ro-MD" sz="2050" b="1" kern="0" dirty="0">
                <a:solidFill>
                  <a:srgbClr val="651D32"/>
                </a:solidFill>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lang="en-US" sz="2000" kern="100" dirty="0">
                <a:latin typeface="Calibri" panose="020F0502020204030204" pitchFamily="34" charset="0"/>
                <a:ea typeface="Calibri" panose="020F0502020204030204" pitchFamily="34" charset="0"/>
                <a:cs typeface="Times New Roman" panose="02020603050405020304" pitchFamily="18" charset="0"/>
              </a:rPr>
            </a:br>
            <a:r>
              <a:rPr lang="en-US" sz="1600" dirty="0" err="1">
                <a:solidFill>
                  <a:srgbClr val="651D32"/>
                </a:solidFill>
                <a:latin typeface="Arial" panose="020B0604020202020204" pitchFamily="34" charset="0"/>
                <a:cs typeface="Arial" panose="020B0604020202020204" pitchFamily="34" charset="0"/>
              </a:rPr>
              <a:t>Obiectivul</a:t>
            </a:r>
            <a:r>
              <a:rPr lang="en-US" sz="1600" dirty="0">
                <a:solidFill>
                  <a:srgbClr val="651D32"/>
                </a:solidFill>
                <a:latin typeface="Arial" panose="020B0604020202020204" pitchFamily="34" charset="0"/>
                <a:cs typeface="Arial" panose="020B0604020202020204" pitchFamily="34" charset="0"/>
              </a:rPr>
              <a:t> strategic 1.2: </a:t>
            </a:r>
            <a:r>
              <a:rPr lang="en-US" sz="1600" dirty="0" err="1">
                <a:solidFill>
                  <a:srgbClr val="651D32"/>
                </a:solidFill>
                <a:latin typeface="Arial" panose="020B0604020202020204" pitchFamily="34" charset="0"/>
                <a:cs typeface="Arial" panose="020B0604020202020204" pitchFamily="34" charset="0"/>
              </a:rPr>
              <a:t>Creșterea</a:t>
            </a:r>
            <a:r>
              <a:rPr lang="en-US" sz="1600" dirty="0">
                <a:solidFill>
                  <a:srgbClr val="651D32"/>
                </a:solidFill>
                <a:latin typeface="Arial" panose="020B0604020202020204" pitchFamily="34" charset="0"/>
                <a:cs typeface="Arial" panose="020B0604020202020204" pitchFamily="34" charset="0"/>
              </a:rPr>
              <a:t> </a:t>
            </a:r>
            <a:r>
              <a:rPr lang="en-US" sz="1600" dirty="0" err="1">
                <a:solidFill>
                  <a:srgbClr val="651D32"/>
                </a:solidFill>
                <a:latin typeface="Arial" panose="020B0604020202020204" pitchFamily="34" charset="0"/>
                <a:cs typeface="Arial" panose="020B0604020202020204" pitchFamily="34" charset="0"/>
              </a:rPr>
              <a:t>performanței</a:t>
            </a:r>
            <a:r>
              <a:rPr lang="en-US" sz="1600" dirty="0">
                <a:solidFill>
                  <a:srgbClr val="651D32"/>
                </a:solidFill>
                <a:latin typeface="Arial" panose="020B0604020202020204" pitchFamily="34" charset="0"/>
                <a:cs typeface="Arial" panose="020B0604020202020204" pitchFamily="34" charset="0"/>
              </a:rPr>
              <a:t> </a:t>
            </a:r>
            <a:r>
              <a:rPr lang="en-US" sz="1600" dirty="0" err="1">
                <a:solidFill>
                  <a:srgbClr val="651D32"/>
                </a:solidFill>
                <a:latin typeface="Arial" panose="020B0604020202020204" pitchFamily="34" charset="0"/>
                <a:cs typeface="Arial" panose="020B0604020202020204" pitchFamily="34" charset="0"/>
              </a:rPr>
              <a:t>judecătoriei</a:t>
            </a:r>
            <a:r>
              <a:rPr lang="en-US" sz="1600" dirty="0">
                <a:solidFill>
                  <a:srgbClr val="651D32"/>
                </a:solidFill>
                <a:latin typeface="Arial" panose="020B0604020202020204" pitchFamily="34" charset="0"/>
                <a:cs typeface="Arial" panose="020B0604020202020204" pitchFamily="34" charset="0"/>
              </a:rPr>
              <a:t> </a:t>
            </a:r>
            <a:endParaRPr lang="en-US" sz="1600" dirty="0"/>
          </a:p>
        </p:txBody>
      </p:sp>
      <p:pic>
        <p:nvPicPr>
          <p:cNvPr id="7" name="Content Placeholder 9" descr="A screenshot of a computer&#10;&#10;Description automatically generated">
            <a:extLst>
              <a:ext uri="{FF2B5EF4-FFF2-40B4-BE49-F238E27FC236}">
                <a16:creationId xmlns:a16="http://schemas.microsoft.com/office/drawing/2014/main" id="{138444B6-B8B2-F99F-2C43-B680FA654E03}"/>
              </a:ext>
            </a:extLst>
          </p:cNvPr>
          <p:cNvPicPr>
            <a:picLocks noGrp="1" noChangeAspect="1"/>
          </p:cNvPicPr>
          <p:nvPr>
            <p:ph sz="half" idx="2"/>
          </p:nvPr>
        </p:nvPicPr>
        <p:blipFill>
          <a:blip r:embed="rId2"/>
          <a:stretch>
            <a:fillRect/>
          </a:stretch>
        </p:blipFill>
        <p:spPr>
          <a:xfrm>
            <a:off x="4571999" y="2253082"/>
            <a:ext cx="4419601" cy="2600901"/>
          </a:xfrm>
        </p:spPr>
      </p:pic>
      <p:pic>
        <p:nvPicPr>
          <p:cNvPr id="3" name="Imagine 2">
            <a:extLst>
              <a:ext uri="{FF2B5EF4-FFF2-40B4-BE49-F238E27FC236}">
                <a16:creationId xmlns:a16="http://schemas.microsoft.com/office/drawing/2014/main" id="{DBD1A364-FCF3-AA4B-7D8F-73F9FF3AA675}"/>
              </a:ext>
            </a:extLst>
          </p:cNvPr>
          <p:cNvPicPr>
            <a:picLocks noChangeAspect="1"/>
          </p:cNvPicPr>
          <p:nvPr/>
        </p:nvPicPr>
        <p:blipFill>
          <a:blip r:embed="rId3"/>
          <a:stretch>
            <a:fillRect/>
          </a:stretch>
        </p:blipFill>
        <p:spPr>
          <a:xfrm>
            <a:off x="7354222" y="1005410"/>
            <a:ext cx="828594" cy="1257015"/>
          </a:xfrm>
          <a:prstGeom prst="rect">
            <a:avLst/>
          </a:prstGeom>
        </p:spPr>
      </p:pic>
      <p:pic>
        <p:nvPicPr>
          <p:cNvPr id="8" name="Imagine 7">
            <a:extLst>
              <a:ext uri="{FF2B5EF4-FFF2-40B4-BE49-F238E27FC236}">
                <a16:creationId xmlns:a16="http://schemas.microsoft.com/office/drawing/2014/main" id="{F3D75DB7-3EBE-44BB-93BF-8193185B1E0B}"/>
              </a:ext>
            </a:extLst>
          </p:cNvPr>
          <p:cNvPicPr>
            <a:picLocks noChangeAspect="1"/>
          </p:cNvPicPr>
          <p:nvPr/>
        </p:nvPicPr>
        <p:blipFill>
          <a:blip r:embed="rId4"/>
          <a:stretch>
            <a:fillRect/>
          </a:stretch>
        </p:blipFill>
        <p:spPr>
          <a:xfrm>
            <a:off x="8172911" y="1000965"/>
            <a:ext cx="828594" cy="1264198"/>
          </a:xfrm>
          <a:prstGeom prst="rect">
            <a:avLst/>
          </a:prstGeom>
        </p:spPr>
      </p:pic>
      <p:pic>
        <p:nvPicPr>
          <p:cNvPr id="9" name="Imagine 8">
            <a:extLst>
              <a:ext uri="{FF2B5EF4-FFF2-40B4-BE49-F238E27FC236}">
                <a16:creationId xmlns:a16="http://schemas.microsoft.com/office/drawing/2014/main" id="{7C2A1BEE-574B-1962-7F07-A68444B970D9}"/>
              </a:ext>
            </a:extLst>
          </p:cNvPr>
          <p:cNvPicPr>
            <a:picLocks noChangeAspect="1"/>
          </p:cNvPicPr>
          <p:nvPr/>
        </p:nvPicPr>
        <p:blipFill>
          <a:blip r:embed="rId5"/>
          <a:stretch>
            <a:fillRect/>
          </a:stretch>
        </p:blipFill>
        <p:spPr>
          <a:xfrm>
            <a:off x="7334411" y="515377"/>
            <a:ext cx="1657188" cy="973307"/>
          </a:xfrm>
          <a:prstGeom prst="rect">
            <a:avLst/>
          </a:prstGeom>
        </p:spPr>
      </p:pic>
      <p:pic>
        <p:nvPicPr>
          <p:cNvPr id="10" name="Imagine 9">
            <a:extLst>
              <a:ext uri="{FF2B5EF4-FFF2-40B4-BE49-F238E27FC236}">
                <a16:creationId xmlns:a16="http://schemas.microsoft.com/office/drawing/2014/main" id="{3FA73203-9DE2-A8D0-D592-43283D17ED91}"/>
              </a:ext>
            </a:extLst>
          </p:cNvPr>
          <p:cNvPicPr>
            <a:picLocks noChangeAspect="1"/>
          </p:cNvPicPr>
          <p:nvPr/>
        </p:nvPicPr>
        <p:blipFill>
          <a:blip r:embed="rId6"/>
          <a:stretch>
            <a:fillRect/>
          </a:stretch>
        </p:blipFill>
        <p:spPr>
          <a:xfrm>
            <a:off x="7673022" y="49394"/>
            <a:ext cx="979965" cy="907909"/>
          </a:xfrm>
          <a:prstGeom prst="rect">
            <a:avLst/>
          </a:prstGeom>
        </p:spPr>
      </p:pic>
      <p:sp>
        <p:nvSpPr>
          <p:cNvPr id="12" name="CasetăText 11">
            <a:extLst>
              <a:ext uri="{FF2B5EF4-FFF2-40B4-BE49-F238E27FC236}">
                <a16:creationId xmlns:a16="http://schemas.microsoft.com/office/drawing/2014/main" id="{C658944E-27B1-BCA1-6971-DB81EF2FAF4E}"/>
              </a:ext>
            </a:extLst>
          </p:cNvPr>
          <p:cNvSpPr txBox="1"/>
          <p:nvPr/>
        </p:nvSpPr>
        <p:spPr>
          <a:xfrm>
            <a:off x="82550" y="1389618"/>
            <a:ext cx="7149027" cy="369332"/>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accent5">
                    <a:lumMod val="50000"/>
                  </a:schemeClr>
                </a:solidFill>
                <a:latin typeface="Times New Roman" panose="02020603050405020304" pitchFamily="18" charset="0"/>
                <a:cs typeface="Times New Roman" panose="02020603050405020304" pitchFamily="18" charset="0"/>
              </a:rPr>
              <a:t>A</a:t>
            </a:r>
            <a:r>
              <a:rPr lang="ro-RO" sz="1800" dirty="0" err="1">
                <a:solidFill>
                  <a:schemeClr val="accent5">
                    <a:lumMod val="50000"/>
                  </a:schemeClr>
                </a:solidFill>
                <a:latin typeface="Times New Roman" panose="02020603050405020304" pitchFamily="18" charset="0"/>
                <a:cs typeface="Times New Roman" panose="02020603050405020304" pitchFamily="18" charset="0"/>
              </a:rPr>
              <a:t>cțiunea</a:t>
            </a:r>
            <a:r>
              <a:rPr lang="ro-RO" sz="1800" dirty="0">
                <a:solidFill>
                  <a:schemeClr val="accent5">
                    <a:lumMod val="50000"/>
                  </a:schemeClr>
                </a:solidFill>
                <a:latin typeface="Times New Roman" panose="02020603050405020304" pitchFamily="18" charset="0"/>
                <a:cs typeface="Times New Roman" panose="02020603050405020304" pitchFamily="18" charset="0"/>
              </a:rPr>
              <a:t> </a:t>
            </a:r>
            <a:r>
              <a:rPr lang="en-US" sz="1800" dirty="0">
                <a:solidFill>
                  <a:schemeClr val="accent5">
                    <a:lumMod val="50000"/>
                  </a:schemeClr>
                </a:solidFill>
                <a:latin typeface="Times New Roman" panose="02020603050405020304" pitchFamily="18" charset="0"/>
                <a:cs typeface="Times New Roman" panose="02020603050405020304" pitchFamily="18" charset="0"/>
              </a:rPr>
              <a:t>1.2.3. </a:t>
            </a:r>
            <a:r>
              <a:rPr lang="en-US" sz="1800" dirty="0" err="1">
                <a:solidFill>
                  <a:schemeClr val="accent5">
                    <a:lumMod val="50000"/>
                  </a:schemeClr>
                </a:solidFill>
                <a:latin typeface="Times New Roman" panose="02020603050405020304" pitchFamily="18" charset="0"/>
                <a:cs typeface="Times New Roman" panose="02020603050405020304" pitchFamily="18" charset="0"/>
              </a:rPr>
              <a:t>Realizarea</a:t>
            </a:r>
            <a:r>
              <a:rPr lang="en-US" sz="1800" dirty="0">
                <a:solidFill>
                  <a:schemeClr val="accent5">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5">
                    <a:lumMod val="50000"/>
                  </a:schemeClr>
                </a:solidFill>
                <a:latin typeface="Times New Roman" panose="02020603050405020304" pitchFamily="18" charset="0"/>
                <a:cs typeface="Times New Roman" panose="02020603050405020304" pitchFamily="18" charset="0"/>
              </a:rPr>
              <a:t>sondajelor</a:t>
            </a:r>
            <a:r>
              <a:rPr lang="en-US" sz="1800" dirty="0">
                <a:solidFill>
                  <a:schemeClr val="accent5">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5">
                    <a:lumMod val="50000"/>
                  </a:schemeClr>
                </a:solidFill>
                <a:latin typeface="Times New Roman" panose="02020603050405020304" pitchFamily="18" charset="0"/>
                <a:cs typeface="Times New Roman" panose="02020603050405020304" pitchFamily="18" charset="0"/>
              </a:rPr>
              <a:t>anuale</a:t>
            </a:r>
            <a:r>
              <a:rPr lang="en-US" sz="1800" dirty="0">
                <a:solidFill>
                  <a:schemeClr val="accent5">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5">
                    <a:lumMod val="50000"/>
                  </a:schemeClr>
                </a:solidFill>
                <a:latin typeface="Times New Roman" panose="02020603050405020304" pitchFamily="18" charset="0"/>
                <a:cs typeface="Times New Roman" panose="02020603050405020304" pitchFamily="18" charset="0"/>
              </a:rPr>
              <a:t>în</a:t>
            </a:r>
            <a:r>
              <a:rPr lang="en-US" sz="1800" dirty="0">
                <a:solidFill>
                  <a:schemeClr val="accent5">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5">
                    <a:lumMod val="50000"/>
                  </a:schemeClr>
                </a:solidFill>
                <a:latin typeface="Times New Roman" panose="02020603050405020304" pitchFamily="18" charset="0"/>
                <a:cs typeface="Times New Roman" panose="02020603050405020304" pitchFamily="18" charset="0"/>
              </a:rPr>
              <a:t>rândul</a:t>
            </a:r>
            <a:r>
              <a:rPr lang="en-US" sz="1800" dirty="0">
                <a:solidFill>
                  <a:schemeClr val="accent5">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5">
                    <a:lumMod val="50000"/>
                  </a:schemeClr>
                </a:solidFill>
                <a:latin typeface="Times New Roman" panose="02020603050405020304" pitchFamily="18" charset="0"/>
                <a:cs typeface="Times New Roman" panose="02020603050405020304" pitchFamily="18" charset="0"/>
              </a:rPr>
              <a:t>justițiabililor</a:t>
            </a:r>
            <a:endParaRPr lang="ro-MD" sz="18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4105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157287B4-7CE8-5DA7-F38E-3A6D43509240}"/>
              </a:ext>
            </a:extLst>
          </p:cNvPr>
          <p:cNvSpPr>
            <a:spLocks noGrp="1"/>
          </p:cNvSpPr>
          <p:nvPr>
            <p:ph sz="half" idx="1"/>
          </p:nvPr>
        </p:nvSpPr>
        <p:spPr>
          <a:xfrm>
            <a:off x="152399" y="1308100"/>
            <a:ext cx="5029200" cy="3333751"/>
          </a:xfrm>
        </p:spPr>
        <p:txBody>
          <a:bodyPr>
            <a:normAutofit/>
          </a:bodyPr>
          <a:lstStyle/>
          <a:p>
            <a:pPr marL="0" indent="0">
              <a:buNone/>
            </a:pPr>
            <a:endParaRPr lang="ro-RO" sz="1900" dirty="0">
              <a:latin typeface="Times New Roman" panose="02020603050405020304" pitchFamily="18" charset="0"/>
              <a:cs typeface="Times New Roman" panose="02020603050405020304" pitchFamily="18" charset="0"/>
            </a:endParaRPr>
          </a:p>
          <a:p>
            <a:pPr marL="0" indent="0" algn="just">
              <a:buNone/>
            </a:pPr>
            <a:r>
              <a:rPr lang="en-US" sz="1400" b="1" dirty="0">
                <a:solidFill>
                  <a:schemeClr val="tx1"/>
                </a:solidFill>
                <a:latin typeface="Times New Roman" panose="02020603050405020304" pitchFamily="18" charset="0"/>
                <a:cs typeface="Times New Roman" panose="02020603050405020304" pitchFamily="18" charset="0"/>
              </a:rPr>
              <a:t>La 12 </a:t>
            </a:r>
            <a:r>
              <a:rPr lang="en-US" sz="1400" b="1" dirty="0" err="1">
                <a:solidFill>
                  <a:schemeClr val="tx1"/>
                </a:solidFill>
                <a:latin typeface="Times New Roman" panose="02020603050405020304" pitchFamily="18" charset="0"/>
                <a:cs typeface="Times New Roman" panose="02020603050405020304" pitchFamily="18" charset="0"/>
              </a:rPr>
              <a:t>mai</a:t>
            </a:r>
            <a:r>
              <a:rPr lang="en-US" sz="1400" b="1" dirty="0">
                <a:solidFill>
                  <a:schemeClr val="tx1"/>
                </a:solidFill>
                <a:latin typeface="Times New Roman" panose="02020603050405020304" pitchFamily="18" charset="0"/>
                <a:cs typeface="Times New Roman" panose="02020603050405020304" pitchFamily="18" charset="0"/>
              </a:rPr>
              <a:t> 2023, </a:t>
            </a:r>
            <a:r>
              <a:rPr lang="en-US" sz="1400" b="1" dirty="0" err="1">
                <a:solidFill>
                  <a:schemeClr val="tx1"/>
                </a:solidFill>
                <a:latin typeface="Times New Roman" panose="02020603050405020304" pitchFamily="18" charset="0"/>
                <a:cs typeface="Times New Roman" panose="02020603050405020304" pitchFamily="18" charset="0"/>
              </a:rPr>
              <a:t>în</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sediul</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Judecătoria</a:t>
            </a:r>
            <a:r>
              <a:rPr lang="en-US" sz="1400" b="1" dirty="0">
                <a:solidFill>
                  <a:schemeClr val="tx1"/>
                </a:solidFill>
                <a:latin typeface="Times New Roman" panose="02020603050405020304" pitchFamily="18" charset="0"/>
                <a:cs typeface="Times New Roman" panose="02020603050405020304" pitchFamily="18" charset="0"/>
              </a:rPr>
              <a:t> Ungheni, s-a </a:t>
            </a:r>
            <a:r>
              <a:rPr lang="en-US" sz="1400" b="1" dirty="0" err="1">
                <a:solidFill>
                  <a:schemeClr val="tx1"/>
                </a:solidFill>
                <a:latin typeface="Times New Roman" panose="02020603050405020304" pitchFamily="18" charset="0"/>
                <a:cs typeface="Times New Roman" panose="02020603050405020304" pitchFamily="18" charset="0"/>
              </a:rPr>
              <a:t>desfășurat</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cea</a:t>
            </a:r>
            <a:r>
              <a:rPr lang="en-US" sz="1400" b="1" dirty="0">
                <a:solidFill>
                  <a:schemeClr val="tx1"/>
                </a:solidFill>
                <a:latin typeface="Times New Roman" panose="02020603050405020304" pitchFamily="18" charset="0"/>
                <a:cs typeface="Times New Roman" panose="02020603050405020304" pitchFamily="18" charset="0"/>
              </a:rPr>
              <a:t> de-a </a:t>
            </a:r>
            <a:r>
              <a:rPr lang="en-US" sz="1400" b="1" dirty="0" err="1">
                <a:solidFill>
                  <a:schemeClr val="tx1"/>
                </a:solidFill>
                <a:latin typeface="Times New Roman" panose="02020603050405020304" pitchFamily="18" charset="0"/>
                <a:cs typeface="Times New Roman" panose="02020603050405020304" pitchFamily="18" charset="0"/>
              </a:rPr>
              <a:t>cincea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ședință</a:t>
            </a:r>
            <a:r>
              <a:rPr lang="en-US" sz="1400" b="1" dirty="0">
                <a:solidFill>
                  <a:schemeClr val="tx1"/>
                </a:solidFill>
                <a:latin typeface="Times New Roman" panose="02020603050405020304" pitchFamily="18" charset="0"/>
                <a:cs typeface="Times New Roman" panose="02020603050405020304" pitchFamily="18" charset="0"/>
              </a:rPr>
              <a:t> a </a:t>
            </a:r>
            <a:r>
              <a:rPr lang="en-US" sz="1400" b="1" dirty="0" err="1">
                <a:solidFill>
                  <a:schemeClr val="tx1"/>
                </a:solidFill>
                <a:latin typeface="Times New Roman" panose="02020603050405020304" pitchFamily="18" charset="0"/>
                <a:cs typeface="Times New Roman" panose="02020603050405020304" pitchFamily="18" charset="0"/>
              </a:rPr>
              <a:t>Consiliului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Consultativ</a:t>
            </a:r>
            <a:r>
              <a:rPr lang="en-US" sz="1400" b="1" dirty="0">
                <a:solidFill>
                  <a:schemeClr val="tx1"/>
                </a:solidFill>
                <a:latin typeface="Times New Roman" panose="02020603050405020304" pitchFamily="18" charset="0"/>
                <a:cs typeface="Times New Roman" panose="02020603050405020304" pitchFamily="18" charset="0"/>
              </a:rPr>
              <a:t>.</a:t>
            </a:r>
          </a:p>
          <a:p>
            <a:pPr marL="0" indent="0" algn="just">
              <a:buNone/>
            </a:pPr>
            <a:r>
              <a:rPr lang="en-US" sz="1400" b="1" dirty="0" err="1">
                <a:solidFill>
                  <a:schemeClr val="tx1"/>
                </a:solidFill>
                <a:latin typeface="Times New Roman" panose="02020603050405020304" pitchFamily="18" charset="0"/>
                <a:cs typeface="Times New Roman" panose="02020603050405020304" pitchFamily="18" charset="0"/>
              </a:rPr>
              <a:t>Subiectele</a:t>
            </a:r>
            <a:r>
              <a:rPr lang="en-US" sz="1400" b="1" dirty="0">
                <a:solidFill>
                  <a:schemeClr val="tx1"/>
                </a:solidFill>
                <a:latin typeface="Times New Roman" panose="02020603050405020304" pitchFamily="18" charset="0"/>
                <a:cs typeface="Times New Roman" panose="02020603050405020304" pitchFamily="18" charset="0"/>
              </a:rPr>
              <a:t> care au </a:t>
            </a:r>
            <a:r>
              <a:rPr lang="en-US" sz="1400" b="1" dirty="0" err="1">
                <a:solidFill>
                  <a:schemeClr val="tx1"/>
                </a:solidFill>
                <a:latin typeface="Times New Roman" panose="02020603050405020304" pitchFamily="18" charset="0"/>
                <a:cs typeface="Times New Roman" panose="02020603050405020304" pitchFamily="18" charset="0"/>
              </a:rPr>
              <a:t>fost</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discutate</a:t>
            </a:r>
            <a:r>
              <a:rPr lang="en-US" sz="1400" b="1" dirty="0">
                <a:solidFill>
                  <a:schemeClr val="tx1"/>
                </a:solidFill>
                <a:latin typeface="Times New Roman" panose="02020603050405020304" pitchFamily="18" charset="0"/>
                <a:cs typeface="Times New Roman" panose="02020603050405020304" pitchFamily="18" charset="0"/>
              </a:rPr>
              <a:t> la </a:t>
            </a:r>
            <a:r>
              <a:rPr lang="en-US" sz="1400" b="1" dirty="0" err="1">
                <a:solidFill>
                  <a:schemeClr val="tx1"/>
                </a:solidFill>
                <a:latin typeface="Times New Roman" panose="02020603050405020304" pitchFamily="18" charset="0"/>
                <a:cs typeface="Times New Roman" panose="02020603050405020304" pitchFamily="18" charset="0"/>
              </a:rPr>
              <a:t>ședința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respectivă</a:t>
            </a:r>
            <a:r>
              <a:rPr lang="en-US" sz="1400" b="1" dirty="0">
                <a:solidFill>
                  <a:schemeClr val="tx1"/>
                </a:solidFill>
                <a:latin typeface="Times New Roman" panose="02020603050405020304" pitchFamily="18" charset="0"/>
                <a:cs typeface="Times New Roman" panose="02020603050405020304" pitchFamily="18" charset="0"/>
              </a:rPr>
              <a:t> au </a:t>
            </a:r>
            <a:r>
              <a:rPr lang="en-US" sz="1400" b="1" dirty="0" err="1">
                <a:solidFill>
                  <a:schemeClr val="tx1"/>
                </a:solidFill>
                <a:latin typeface="Times New Roman" panose="02020603050405020304" pitchFamily="18" charset="0"/>
                <a:cs typeface="Times New Roman" panose="02020603050405020304" pitchFamily="18" charset="0"/>
              </a:rPr>
              <a:t>vizat</a:t>
            </a:r>
            <a:r>
              <a:rPr lang="en-US" sz="1400" b="1" dirty="0">
                <a:solidFill>
                  <a:schemeClr val="tx1"/>
                </a:solidFill>
                <a:latin typeface="Times New Roman" panose="02020603050405020304" pitchFamily="18" charset="0"/>
                <a:cs typeface="Times New Roman" panose="02020603050405020304" pitchFamily="18" charset="0"/>
              </a:rPr>
              <a:t> un </a:t>
            </a:r>
            <a:r>
              <a:rPr lang="en-US" sz="1400" b="1" dirty="0" err="1">
                <a:solidFill>
                  <a:schemeClr val="tx1"/>
                </a:solidFill>
                <a:latin typeface="Times New Roman" panose="02020603050405020304" pitchFamily="18" charset="0"/>
                <a:cs typeface="Times New Roman" panose="02020603050405020304" pitchFamily="18" charset="0"/>
              </a:rPr>
              <a:t>rezumat</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privind</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rezultatele</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sondajului</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evaluare</a:t>
            </a:r>
            <a:r>
              <a:rPr lang="en-US" sz="1400" b="1" dirty="0">
                <a:solidFill>
                  <a:schemeClr val="tx1"/>
                </a:solidFill>
                <a:latin typeface="Times New Roman" panose="02020603050405020304" pitchFamily="18" charset="0"/>
                <a:cs typeface="Times New Roman" panose="02020603050405020304" pitchFamily="18" charset="0"/>
              </a:rPr>
              <a:t> a </a:t>
            </a:r>
            <a:r>
              <a:rPr lang="en-US" sz="1400" b="1" dirty="0" err="1">
                <a:solidFill>
                  <a:schemeClr val="tx1"/>
                </a:solidFill>
                <a:latin typeface="Times New Roman" panose="02020603050405020304" pitchFamily="18" charset="0"/>
                <a:cs typeface="Times New Roman" panose="02020603050405020304" pitchFamily="18" charset="0"/>
              </a:rPr>
              <a:t>satisfacție</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justițiabililor</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pentru</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anul</a:t>
            </a:r>
            <a:r>
              <a:rPr lang="en-US" sz="1400" b="1" dirty="0">
                <a:solidFill>
                  <a:schemeClr val="tx1"/>
                </a:solidFill>
                <a:latin typeface="Times New Roman" panose="02020603050405020304" pitchFamily="18" charset="0"/>
                <a:cs typeface="Times New Roman" panose="02020603050405020304" pitchFamily="18" charset="0"/>
              </a:rPr>
              <a:t> 2022, </a:t>
            </a:r>
            <a:r>
              <a:rPr lang="en-US" sz="1400" b="1" dirty="0" err="1">
                <a:solidFill>
                  <a:schemeClr val="tx1"/>
                </a:solidFill>
                <a:latin typeface="Times New Roman" panose="02020603050405020304" pitchFamily="18" charset="0"/>
                <a:cs typeface="Times New Roman" panose="02020603050405020304" pitchFamily="18" charset="0"/>
              </a:rPr>
              <a:t>discuții</a:t>
            </a:r>
            <a:r>
              <a:rPr lang="en-US" sz="1400" b="1" dirty="0">
                <a:solidFill>
                  <a:schemeClr val="tx1"/>
                </a:solidFill>
                <a:latin typeface="Times New Roman" panose="02020603050405020304" pitchFamily="18" charset="0"/>
                <a:cs typeface="Times New Roman" panose="02020603050405020304" pitchFamily="18" charset="0"/>
              </a:rPr>
              <a:t> cu </a:t>
            </a:r>
            <a:r>
              <a:rPr lang="en-US" sz="1400" b="1" dirty="0" err="1">
                <a:solidFill>
                  <a:schemeClr val="tx1"/>
                </a:solidFill>
                <a:latin typeface="Times New Roman" panose="02020603050405020304" pitchFamily="18" charset="0"/>
                <a:cs typeface="Times New Roman" panose="02020603050405020304" pitchFamily="18" charset="0"/>
              </a:rPr>
              <a:t>referire</a:t>
            </a:r>
            <a:r>
              <a:rPr lang="en-US" sz="1400" b="1" dirty="0">
                <a:solidFill>
                  <a:schemeClr val="tx1"/>
                </a:solidFill>
                <a:latin typeface="Times New Roman" panose="02020603050405020304" pitchFamily="18" charset="0"/>
                <a:cs typeface="Times New Roman" panose="02020603050405020304" pitchFamily="18" charset="0"/>
              </a:rPr>
              <a:t> la </a:t>
            </a:r>
            <a:r>
              <a:rPr lang="en-US" sz="1400" b="1" dirty="0" err="1">
                <a:solidFill>
                  <a:schemeClr val="tx1"/>
                </a:solidFill>
                <a:latin typeface="Times New Roman" panose="02020603050405020304" pitchFamily="18" charset="0"/>
                <a:cs typeface="Times New Roman" panose="02020603050405020304" pitchFamily="18" charset="0"/>
              </a:rPr>
              <a:t>extinderea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în</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continuare</a:t>
            </a:r>
            <a:r>
              <a:rPr lang="en-US" sz="1400" b="1" dirty="0">
                <a:solidFill>
                  <a:schemeClr val="tx1"/>
                </a:solidFill>
                <a:latin typeface="Times New Roman" panose="02020603050405020304" pitchFamily="18" charset="0"/>
                <a:cs typeface="Times New Roman" panose="02020603050405020304" pitchFamily="18" charset="0"/>
              </a:rPr>
              <a:t> a </a:t>
            </a:r>
            <a:r>
              <a:rPr lang="en-US" sz="1400" b="1" dirty="0" err="1">
                <a:solidFill>
                  <a:schemeClr val="tx1"/>
                </a:solidFill>
                <a:latin typeface="Times New Roman" panose="02020603050405020304" pitchFamily="18" charset="0"/>
                <a:cs typeface="Times New Roman" panose="02020603050405020304" pitchFamily="18" charset="0"/>
              </a:rPr>
              <a:t>utilizării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videoconferinței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dar</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și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subiecte</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ce</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țin</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aplicarea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legislației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contravenționale</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privind</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reținerea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persoanei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în</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procedura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contravențională</a:t>
            </a:r>
            <a:r>
              <a:rPr lang="en-US" sz="1400" b="1" dirty="0">
                <a:solidFill>
                  <a:schemeClr val="tx1"/>
                </a:solidFill>
                <a:latin typeface="Times New Roman" panose="02020603050405020304" pitchFamily="18" charset="0"/>
                <a:cs typeface="Times New Roman" panose="02020603050405020304" pitchFamily="18" charset="0"/>
              </a:rPr>
              <a:t> pe o </a:t>
            </a:r>
            <a:r>
              <a:rPr lang="en-US" sz="1400" b="1" dirty="0" err="1">
                <a:solidFill>
                  <a:schemeClr val="tx1"/>
                </a:solidFill>
                <a:latin typeface="Times New Roman" panose="02020603050405020304" pitchFamily="18" charset="0"/>
                <a:cs typeface="Times New Roman" panose="02020603050405020304" pitchFamily="18" charset="0"/>
              </a:rPr>
              <a:t>perioadă</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mai</a:t>
            </a:r>
            <a:r>
              <a:rPr lang="en-US" sz="1400" b="1" dirty="0">
                <a:solidFill>
                  <a:schemeClr val="tx1"/>
                </a:solidFill>
                <a:latin typeface="Times New Roman" panose="02020603050405020304" pitchFamily="18" charset="0"/>
                <a:cs typeface="Times New Roman" panose="02020603050405020304" pitchFamily="18" charset="0"/>
              </a:rPr>
              <a:t> mare de 3 ore </a:t>
            </a:r>
            <a:r>
              <a:rPr lang="en-US" sz="1400" b="1" dirty="0" err="1">
                <a:solidFill>
                  <a:schemeClr val="tx1"/>
                </a:solidFill>
                <a:latin typeface="Times New Roman" panose="02020603050405020304" pitchFamily="18" charset="0"/>
                <a:cs typeface="Times New Roman" panose="02020603050405020304" pitchFamily="18" charset="0"/>
              </a:rPr>
              <a:t>și</a:t>
            </a:r>
            <a:r>
              <a:rPr lang="en-US" sz="1400" b="1" dirty="0">
                <a:solidFill>
                  <a:schemeClr val="tx1"/>
                </a:solidFill>
                <a:latin typeface="Times New Roman" panose="02020603050405020304" pitchFamily="18" charset="0"/>
                <a:cs typeface="Times New Roman" panose="02020603050405020304" pitchFamily="18" charset="0"/>
              </a:rPr>
              <a:t> a </a:t>
            </a:r>
            <a:r>
              <a:rPr lang="en-US" sz="1400" b="1" dirty="0" err="1">
                <a:solidFill>
                  <a:schemeClr val="tx1"/>
                </a:solidFill>
                <a:latin typeface="Times New Roman" panose="02020603050405020304" pitchFamily="18" charset="0"/>
                <a:cs typeface="Times New Roman" panose="02020603050405020304" pitchFamily="18" charset="0"/>
              </a:rPr>
              <a:t>legislației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privind</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controlul</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şi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prevenirea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consumului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abuziv</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alcool</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consumului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ilicit</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droguri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şi</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alte</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substanţe</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psihotrope</a:t>
            </a:r>
            <a:r>
              <a:rPr lang="en-US" sz="1400" b="1" dirty="0">
                <a:solidFill>
                  <a:schemeClr val="tx1"/>
                </a:solidFill>
                <a:latin typeface="Times New Roman" panose="02020603050405020304" pitchFamily="18" charset="0"/>
                <a:cs typeface="Times New Roman" panose="02020603050405020304" pitchFamily="18" charset="0"/>
              </a:rPr>
              <a:t>.</a:t>
            </a:r>
          </a:p>
          <a:p>
            <a:endParaRPr lang="en-US" sz="1500" b="1" dirty="0">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FA0F7C3E-5412-1B3B-C5B5-FCD53A8B8529}"/>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272F6167-39CC-E47E-3B7D-AB1FB1165204}"/>
              </a:ext>
            </a:extLst>
          </p:cNvPr>
          <p:cNvSpPr>
            <a:spLocks noGrp="1"/>
          </p:cNvSpPr>
          <p:nvPr>
            <p:ph type="sldNum" sz="quarter" idx="12"/>
          </p:nvPr>
        </p:nvSpPr>
        <p:spPr/>
        <p:txBody>
          <a:bodyPr/>
          <a:lstStyle/>
          <a:p>
            <a:fld id="{42782948-4DBE-204D-AB9E-B65E067054AE}" type="slidenum">
              <a:rPr lang="en-US" smtClean="0"/>
              <a:pPr/>
              <a:t>11</a:t>
            </a:fld>
            <a:endParaRPr lang="en-US"/>
          </a:p>
        </p:txBody>
      </p:sp>
      <p:sp>
        <p:nvSpPr>
          <p:cNvPr id="7" name="Title 5">
            <a:extLst>
              <a:ext uri="{FF2B5EF4-FFF2-40B4-BE49-F238E27FC236}">
                <a16:creationId xmlns:a16="http://schemas.microsoft.com/office/drawing/2014/main" id="{19B1650D-724E-5410-7BDA-054C4F48E48F}"/>
              </a:ext>
            </a:extLst>
          </p:cNvPr>
          <p:cNvSpPr>
            <a:spLocks noGrp="1"/>
          </p:cNvSpPr>
          <p:nvPr>
            <p:ph type="title"/>
          </p:nvPr>
        </p:nvSpPr>
        <p:spPr>
          <a:xfrm>
            <a:off x="228600" y="134719"/>
            <a:ext cx="8229600" cy="646331"/>
          </a:xfrm>
        </p:spPr>
        <p:txBody>
          <a:bodyPr/>
          <a:lstStyle/>
          <a:p>
            <a:r>
              <a:rPr lang="ro-MD" sz="22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pic>
        <p:nvPicPr>
          <p:cNvPr id="1026" name="Picture 2" descr="enlightened">
            <a:extLst>
              <a:ext uri="{FF2B5EF4-FFF2-40B4-BE49-F238E27FC236}">
                <a16:creationId xmlns:a16="http://schemas.microsoft.com/office/drawing/2014/main" id="{A3D1E76E-B4A8-0E85-7D29-D1149F933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236538"/>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14" name="Substituent conținut 13">
            <a:extLst>
              <a:ext uri="{FF2B5EF4-FFF2-40B4-BE49-F238E27FC236}">
                <a16:creationId xmlns:a16="http://schemas.microsoft.com/office/drawing/2014/main" id="{5CCB976F-3D2F-8310-3320-1B754BD540F5}"/>
              </a:ext>
            </a:extLst>
          </p:cNvPr>
          <p:cNvPicPr>
            <a:picLocks noGrp="1" noChangeAspect="1"/>
          </p:cNvPicPr>
          <p:nvPr>
            <p:ph sz="half" idx="2"/>
          </p:nvPr>
        </p:nvPicPr>
        <p:blipFill>
          <a:blip r:embed="rId3"/>
          <a:stretch>
            <a:fillRect/>
          </a:stretch>
        </p:blipFill>
        <p:spPr>
          <a:xfrm>
            <a:off x="5181601" y="1447594"/>
            <a:ext cx="3810000" cy="2857500"/>
          </a:xfrm>
        </p:spPr>
      </p:pic>
      <p:pic>
        <p:nvPicPr>
          <p:cNvPr id="6" name="Imagine 5">
            <a:extLst>
              <a:ext uri="{FF2B5EF4-FFF2-40B4-BE49-F238E27FC236}">
                <a16:creationId xmlns:a16="http://schemas.microsoft.com/office/drawing/2014/main" id="{5477283F-5932-0BF1-E91C-59103D594CDA}"/>
              </a:ext>
            </a:extLst>
          </p:cNvPr>
          <p:cNvPicPr>
            <a:picLocks noChangeAspect="1"/>
          </p:cNvPicPr>
          <p:nvPr/>
        </p:nvPicPr>
        <p:blipFill>
          <a:blip r:embed="rId4"/>
          <a:stretch>
            <a:fillRect/>
          </a:stretch>
        </p:blipFill>
        <p:spPr>
          <a:xfrm>
            <a:off x="60325" y="988752"/>
            <a:ext cx="7013576" cy="512108"/>
          </a:xfrm>
          <a:prstGeom prst="rect">
            <a:avLst/>
          </a:prstGeom>
        </p:spPr>
      </p:pic>
    </p:spTree>
    <p:extLst>
      <p:ext uri="{BB962C8B-B14F-4D97-AF65-F5344CB8AC3E}">
        <p14:creationId xmlns:p14="http://schemas.microsoft.com/office/powerpoint/2010/main" val="3375179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157287B4-7CE8-5DA7-F38E-3A6D43509240}"/>
              </a:ext>
            </a:extLst>
          </p:cNvPr>
          <p:cNvSpPr>
            <a:spLocks noGrp="1"/>
          </p:cNvSpPr>
          <p:nvPr>
            <p:ph sz="half" idx="1"/>
          </p:nvPr>
        </p:nvSpPr>
        <p:spPr>
          <a:xfrm>
            <a:off x="228600" y="838200"/>
            <a:ext cx="5213349" cy="4114799"/>
          </a:xfrm>
        </p:spPr>
        <p:txBody>
          <a:bodyPr>
            <a:normAutofit fontScale="77500" lnSpcReduction="20000"/>
          </a:bodyPr>
          <a:lstStyle/>
          <a:p>
            <a:r>
              <a:rPr lang="ro-RO" sz="1600" b="1" dirty="0">
                <a:latin typeface="Arial" panose="020B0604020202020204" pitchFamily="34" charset="0"/>
                <a:cs typeface="Arial" panose="020B0604020202020204" pitchFamily="34" charset="0"/>
              </a:rPr>
              <a:t> </a:t>
            </a:r>
            <a:r>
              <a:rPr lang="ro-RO" sz="2300" dirty="0">
                <a:latin typeface="Times New Roman" panose="02020603050405020304" pitchFamily="18" charset="0"/>
                <a:cs typeface="Times New Roman" panose="02020603050405020304" pitchFamily="18" charset="0"/>
              </a:rPr>
              <a:t>Activitatea </a:t>
            </a:r>
            <a:r>
              <a:rPr lang="en-US" sz="2300" dirty="0">
                <a:latin typeface="Times New Roman" panose="02020603050405020304" pitchFamily="18" charset="0"/>
                <a:cs typeface="Times New Roman" panose="02020603050405020304" pitchFamily="18" charset="0"/>
              </a:rPr>
              <a:t>1.2.</a:t>
            </a:r>
            <a:r>
              <a:rPr lang="ro-RO" sz="2300" dirty="0">
                <a:latin typeface="Times New Roman" panose="02020603050405020304" pitchFamily="18" charset="0"/>
                <a:cs typeface="Times New Roman" panose="02020603050405020304" pitchFamily="18" charset="0"/>
              </a:rPr>
              <a:t>4</a:t>
            </a:r>
            <a:r>
              <a:rPr lang="en-US" sz="2300" dirty="0">
                <a:latin typeface="Times New Roman" panose="02020603050405020304" pitchFamily="18" charset="0"/>
                <a:cs typeface="Times New Roman" panose="02020603050405020304" pitchFamily="18" charset="0"/>
              </a:rPr>
              <a:t>. </a:t>
            </a:r>
            <a:r>
              <a:rPr lang="ro-RO" sz="2300" dirty="0">
                <a:latin typeface="Times New Roman" panose="02020603050405020304" pitchFamily="18" charset="0"/>
                <a:cs typeface="Times New Roman" panose="02020603050405020304" pitchFamily="18" charset="0"/>
              </a:rPr>
              <a:t>Desfășurarea ședințelor Consiliului Consultativ</a:t>
            </a:r>
            <a:endParaRPr lang="en-US" sz="1600" dirty="0">
              <a:latin typeface="Times New Roman" panose="02020603050405020304" pitchFamily="18" charset="0"/>
              <a:cs typeface="Times New Roman" panose="02020603050405020304" pitchFamily="18" charset="0"/>
            </a:endParaRPr>
          </a:p>
          <a:p>
            <a:pPr marL="0" indent="0" algn="just">
              <a:buNone/>
            </a:pPr>
            <a:r>
              <a:rPr lang="ro-RO" sz="1200" b="1" dirty="0">
                <a:solidFill>
                  <a:schemeClr val="tx1"/>
                </a:solidFill>
                <a:latin typeface="Times New Roman" panose="02020603050405020304" pitchFamily="18" charset="0"/>
                <a:cs typeface="Times New Roman" panose="02020603050405020304" pitchFamily="18" charset="0"/>
              </a:rPr>
              <a:t>La 06 octombrie 2023, la sediul Judecătoriei  Ungheni s-a desfășurat cea de-a șasea ședință a Consiliului Consultativ, la care s-au întrunit membrii grupului de lucru din cadrul instanței, reprezentanții Procuraturii Nisporeni, Birourilor de Probațiune Ungheni și Nisporeni, Direcțiilor Asistență Socială și Protecție a Familiei Ungheni și Nisporeni, Inspectoratelor de Poliție Ungheni și Nisporeni. La această ședință fiind invitați și reprezentanții din cadrul Oficiului Avocatului Poporului.</a:t>
            </a:r>
          </a:p>
          <a:p>
            <a:pPr marL="0" indent="0" algn="just">
              <a:buNone/>
            </a:pPr>
            <a:r>
              <a:rPr lang="ro-RO" sz="1200" b="1" dirty="0">
                <a:solidFill>
                  <a:schemeClr val="tx1"/>
                </a:solidFill>
                <a:latin typeface="Times New Roman" panose="02020603050405020304" pitchFamily="18" charset="0"/>
                <a:cs typeface="Times New Roman" panose="02020603050405020304" pitchFamily="18" charset="0"/>
              </a:rPr>
              <a:t>În cadrul ședinței au fost discutate tematici și punctate idei precum:</a:t>
            </a:r>
          </a:p>
          <a:p>
            <a:pPr marL="0" indent="0" algn="just">
              <a:buNone/>
            </a:pPr>
            <a:r>
              <a:rPr lang="ro-RO" sz="1200" b="1" dirty="0">
                <a:solidFill>
                  <a:schemeClr val="tx1"/>
                </a:solidFill>
                <a:latin typeface="Times New Roman" panose="02020603050405020304" pitchFamily="18" charset="0"/>
                <a:cs typeface="Times New Roman" panose="02020603050405020304" pitchFamily="18" charset="0"/>
              </a:rPr>
              <a:t>-       Examinarea primordială a dosarelor contravenționale și penale  în care sunt examinate cazurile de violență în familie (78/1, 318/1 Cod contravențional, 201/1, 320/1  Cod  penal);</a:t>
            </a:r>
          </a:p>
          <a:p>
            <a:pPr marL="0" indent="0" algn="just">
              <a:buNone/>
            </a:pPr>
            <a:r>
              <a:rPr lang="ro-RO" sz="1200" b="1" dirty="0">
                <a:solidFill>
                  <a:schemeClr val="tx1"/>
                </a:solidFill>
                <a:latin typeface="Times New Roman" panose="02020603050405020304" pitchFamily="18" charset="0"/>
                <a:cs typeface="Times New Roman" panose="02020603050405020304" pitchFamily="18" charset="0"/>
              </a:rPr>
              <a:t>-       Identificarea și soluționarea problemelor apărute la examinarea demersurilor de schimbare a formei de pedeapsă în baza art. 34 Cod contravențional;</a:t>
            </a:r>
          </a:p>
          <a:p>
            <a:pPr marL="0" indent="0" algn="just">
              <a:buNone/>
            </a:pPr>
            <a:r>
              <a:rPr lang="ro-RO" sz="1200" b="1" dirty="0">
                <a:solidFill>
                  <a:schemeClr val="tx1"/>
                </a:solidFill>
                <a:latin typeface="Times New Roman" panose="02020603050405020304" pitchFamily="18" charset="0"/>
                <a:cs typeface="Times New Roman" panose="02020603050405020304" pitchFamily="18" charset="0"/>
              </a:rPr>
              <a:t>-       Aplicarea măsurilor de constrângere cu caracter educativ prevăzute la art. 104 Cod penal în privința minorilor și la demersul agentului constatator conform art. 443 alin. (14) Cod contravențional;</a:t>
            </a:r>
          </a:p>
          <a:p>
            <a:pPr marL="0" indent="0" algn="just">
              <a:buNone/>
            </a:pPr>
            <a:r>
              <a:rPr lang="ro-RO" sz="1200" b="1" dirty="0">
                <a:solidFill>
                  <a:schemeClr val="tx1"/>
                </a:solidFill>
                <a:latin typeface="Times New Roman" panose="02020603050405020304" pitchFamily="18" charset="0"/>
                <a:cs typeface="Times New Roman" panose="02020603050405020304" pitchFamily="18" charset="0"/>
              </a:rPr>
              <a:t>-       Actele necesare și persoana responsabilă care să asigure expedierea materialelor respective în instanța de judecată pentru a emite o hotărâre privind trimiterea persoanei care consumă abuziv de alcool pentru supraveghere și tratament obligatoriu;</a:t>
            </a:r>
          </a:p>
          <a:p>
            <a:pPr marL="0" indent="0" algn="just">
              <a:buNone/>
            </a:pPr>
            <a:r>
              <a:rPr lang="ro-RO" sz="1200" b="1" dirty="0">
                <a:solidFill>
                  <a:schemeClr val="tx1"/>
                </a:solidFill>
                <a:latin typeface="Times New Roman" panose="02020603050405020304" pitchFamily="18" charset="0"/>
                <a:cs typeface="Times New Roman" panose="02020603050405020304" pitchFamily="18" charset="0"/>
              </a:rPr>
              <a:t>-   Interpretarea prevederilor art. 435 alin. (2) și art. 435 alin. (3) CC, care este modalitatea corectă de reținere pentru 24 ore: procedura, actele necesare;</a:t>
            </a:r>
          </a:p>
          <a:p>
            <a:pPr marL="0" indent="0" algn="just">
              <a:buNone/>
            </a:pPr>
            <a:r>
              <a:rPr lang="ro-RO" sz="1200" b="1" dirty="0">
                <a:solidFill>
                  <a:schemeClr val="tx1"/>
                </a:solidFill>
                <a:latin typeface="Times New Roman" panose="02020603050405020304" pitchFamily="18" charset="0"/>
                <a:cs typeface="Times New Roman" panose="02020603050405020304" pitchFamily="18" charset="0"/>
              </a:rPr>
              <a:t>-       Aplicarea echipamentului de monitorizare electronică;</a:t>
            </a:r>
          </a:p>
          <a:p>
            <a:pPr marL="0" indent="0" algn="just">
              <a:buNone/>
            </a:pPr>
            <a:r>
              <a:rPr lang="ro-RO" sz="1200" b="1" dirty="0">
                <a:solidFill>
                  <a:schemeClr val="tx1"/>
                </a:solidFill>
                <a:latin typeface="Times New Roman" panose="02020603050405020304" pitchFamily="18" charset="0"/>
                <a:cs typeface="Times New Roman" panose="02020603050405020304" pitchFamily="18" charset="0"/>
              </a:rPr>
              <a:t>-       Executarea încheierilor de aducere silită;</a:t>
            </a:r>
          </a:p>
          <a:p>
            <a:pPr marL="0" indent="0" algn="just">
              <a:buNone/>
            </a:pPr>
            <a:r>
              <a:rPr lang="ro-RO" sz="1200" b="1" dirty="0">
                <a:solidFill>
                  <a:schemeClr val="tx1"/>
                </a:solidFill>
                <a:latin typeface="Times New Roman" panose="02020603050405020304" pitchFamily="18" charset="0"/>
                <a:cs typeface="Times New Roman" panose="02020603050405020304" pitchFamily="18" charset="0"/>
              </a:rPr>
              <a:t>-       Înaintarea demersurilor privind autorizarea măsurilor speciale de investigații.</a:t>
            </a:r>
          </a:p>
        </p:txBody>
      </p:sp>
      <p:pic>
        <p:nvPicPr>
          <p:cNvPr id="9" name="Substituent conținut 8">
            <a:extLst>
              <a:ext uri="{FF2B5EF4-FFF2-40B4-BE49-F238E27FC236}">
                <a16:creationId xmlns:a16="http://schemas.microsoft.com/office/drawing/2014/main" id="{C4DE4E5A-891D-3F86-E074-63482E45BD61}"/>
              </a:ext>
            </a:extLst>
          </p:cNvPr>
          <p:cNvPicPr>
            <a:picLocks noGrp="1" noChangeAspect="1"/>
          </p:cNvPicPr>
          <p:nvPr>
            <p:ph sz="half" idx="2"/>
          </p:nvPr>
        </p:nvPicPr>
        <p:blipFill>
          <a:blip r:embed="rId2"/>
          <a:stretch>
            <a:fillRect/>
          </a:stretch>
        </p:blipFill>
        <p:spPr>
          <a:xfrm>
            <a:off x="5899151" y="480759"/>
            <a:ext cx="3016247" cy="2204494"/>
          </a:xfrm>
        </p:spPr>
      </p:pic>
      <p:sp>
        <p:nvSpPr>
          <p:cNvPr id="4" name="Substituent dată 3">
            <a:extLst>
              <a:ext uri="{FF2B5EF4-FFF2-40B4-BE49-F238E27FC236}">
                <a16:creationId xmlns:a16="http://schemas.microsoft.com/office/drawing/2014/main" id="{FA0F7C3E-5412-1B3B-C5B5-FCD53A8B8529}"/>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272F6167-39CC-E47E-3B7D-AB1FB1165204}"/>
              </a:ext>
            </a:extLst>
          </p:cNvPr>
          <p:cNvSpPr>
            <a:spLocks noGrp="1"/>
          </p:cNvSpPr>
          <p:nvPr>
            <p:ph type="sldNum" sz="quarter" idx="12"/>
          </p:nvPr>
        </p:nvSpPr>
        <p:spPr/>
        <p:txBody>
          <a:bodyPr/>
          <a:lstStyle/>
          <a:p>
            <a:fld id="{42782948-4DBE-204D-AB9E-B65E067054AE}" type="slidenum">
              <a:rPr lang="en-US" smtClean="0"/>
              <a:pPr/>
              <a:t>12</a:t>
            </a:fld>
            <a:endParaRPr lang="en-US"/>
          </a:p>
        </p:txBody>
      </p:sp>
      <p:sp>
        <p:nvSpPr>
          <p:cNvPr id="7" name="Title 5">
            <a:extLst>
              <a:ext uri="{FF2B5EF4-FFF2-40B4-BE49-F238E27FC236}">
                <a16:creationId xmlns:a16="http://schemas.microsoft.com/office/drawing/2014/main" id="{19B1650D-724E-5410-7BDA-054C4F48E48F}"/>
              </a:ext>
            </a:extLst>
          </p:cNvPr>
          <p:cNvSpPr>
            <a:spLocks noGrp="1"/>
          </p:cNvSpPr>
          <p:nvPr>
            <p:ph type="title"/>
          </p:nvPr>
        </p:nvSpPr>
        <p:spPr>
          <a:xfrm>
            <a:off x="228600" y="134719"/>
            <a:ext cx="8229600" cy="646331"/>
          </a:xfrm>
        </p:spPr>
        <p:txBody>
          <a:bodyPr/>
          <a:lstStyle/>
          <a:p>
            <a:r>
              <a:rPr lang="ro-MD" sz="22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pic>
        <p:nvPicPr>
          <p:cNvPr id="11" name="Imagine 10">
            <a:extLst>
              <a:ext uri="{FF2B5EF4-FFF2-40B4-BE49-F238E27FC236}">
                <a16:creationId xmlns:a16="http://schemas.microsoft.com/office/drawing/2014/main" id="{DD8D5F55-0AAA-F365-44F9-BDBBF8F5AD0D}"/>
              </a:ext>
            </a:extLst>
          </p:cNvPr>
          <p:cNvPicPr>
            <a:picLocks noChangeAspect="1"/>
          </p:cNvPicPr>
          <p:nvPr/>
        </p:nvPicPr>
        <p:blipFill>
          <a:blip r:embed="rId3"/>
          <a:stretch>
            <a:fillRect/>
          </a:stretch>
        </p:blipFill>
        <p:spPr>
          <a:xfrm>
            <a:off x="5518145" y="2685253"/>
            <a:ext cx="3397253" cy="2204495"/>
          </a:xfrm>
          <a:prstGeom prst="rect">
            <a:avLst/>
          </a:prstGeom>
        </p:spPr>
      </p:pic>
    </p:spTree>
    <p:extLst>
      <p:ext uri="{BB962C8B-B14F-4D97-AF65-F5344CB8AC3E}">
        <p14:creationId xmlns:p14="http://schemas.microsoft.com/office/powerpoint/2010/main" val="936359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8127B-51E5-0B0A-E005-389CA9256B9A}"/>
              </a:ext>
            </a:extLst>
          </p:cNvPr>
          <p:cNvSpPr>
            <a:spLocks noGrp="1"/>
          </p:cNvSpPr>
          <p:nvPr>
            <p:ph sz="half" idx="1"/>
          </p:nvPr>
        </p:nvSpPr>
        <p:spPr>
          <a:xfrm>
            <a:off x="152401" y="1155700"/>
            <a:ext cx="5048249" cy="3752850"/>
          </a:xfrm>
        </p:spPr>
        <p:txBody>
          <a:bodyPr>
            <a:normAutofit/>
          </a:bodyPr>
          <a:lstStyle/>
          <a:p>
            <a:r>
              <a:rPr lang="ro-RO" sz="1400" b="1" dirty="0">
                <a:solidFill>
                  <a:schemeClr val="accent4">
                    <a:lumMod val="65000"/>
                    <a:lumOff val="35000"/>
                  </a:schemeClr>
                </a:solidFill>
                <a:latin typeface="Arial" panose="020B0604020202020204" pitchFamily="34" charset="0"/>
                <a:cs typeface="Arial" panose="020B0604020202020204" pitchFamily="34" charset="0"/>
              </a:rPr>
              <a:t> </a:t>
            </a:r>
            <a:r>
              <a:rPr lang="ro-RO" sz="1800" dirty="0">
                <a:solidFill>
                  <a:schemeClr val="accent4">
                    <a:lumMod val="65000"/>
                    <a:lumOff val="35000"/>
                  </a:schemeClr>
                </a:solidFill>
                <a:latin typeface="Times New Roman" panose="02020603050405020304" pitchFamily="18" charset="0"/>
                <a:cs typeface="Times New Roman" panose="02020603050405020304" pitchFamily="18" charset="0"/>
              </a:rPr>
              <a:t>Activitatea </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1.3.2.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Identificarea</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îmbunătățirilor</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ce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se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impun</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pentru</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o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mai</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bună</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funcționare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Programului</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Integrat</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de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Gestionare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Dosarelor</a:t>
            </a:r>
            <a:endParaRPr lang="ro-MD" sz="1800" dirty="0">
              <a:solidFill>
                <a:schemeClr val="accent4">
                  <a:lumMod val="65000"/>
                  <a:lumOff val="35000"/>
                </a:schemeClr>
              </a:solidFill>
              <a:latin typeface="Times New Roman" panose="02020603050405020304" pitchFamily="18" charset="0"/>
              <a:cs typeface="Times New Roman" panose="02020603050405020304" pitchFamily="18" charset="0"/>
            </a:endParaRPr>
          </a:p>
          <a:p>
            <a:pPr marL="0" indent="0">
              <a:buNone/>
            </a:pPr>
            <a:endParaRPr lang="ro-RO" sz="1400"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ro-RO" sz="1400" b="1" dirty="0">
                <a:solidFill>
                  <a:schemeClr val="tx1"/>
                </a:solidFill>
                <a:latin typeface="Times New Roman" panose="02020603050405020304" pitchFamily="18" charset="0"/>
                <a:cs typeface="Times New Roman" panose="02020603050405020304" pitchFamily="18" charset="0"/>
              </a:rPr>
              <a:t>S-a actualizat filtrul de căutare a încheierilor și hotărârilor, cu adăugarea criteriului de căutare după Sediul instanței, în meniul PIGD.</a:t>
            </a:r>
          </a:p>
          <a:p>
            <a:pPr marL="0" indent="0">
              <a:buNone/>
            </a:pPr>
            <a:r>
              <a:rPr lang="ro-RO" sz="1400" b="1" dirty="0">
                <a:solidFill>
                  <a:schemeClr val="tx1"/>
                </a:solidFill>
                <a:latin typeface="Times New Roman" panose="02020603050405020304" pitchFamily="18" charset="0"/>
                <a:cs typeface="Times New Roman" panose="02020603050405020304" pitchFamily="18" charset="0"/>
              </a:rPr>
              <a:t>Adăugarea funcționalității/butonului  VALIDEAZĂ SEMNĂTURA în PIGD. Integrarea cu Serviciul Guvernamental de semnătură electronică (https://msign.gov.md/#/verify/upload) în meniul cererii de chemare în judecată</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E2DBA693-0E6E-A21F-B764-680E5F0E5AB8}"/>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lide Number Placeholder 4">
            <a:extLst>
              <a:ext uri="{FF2B5EF4-FFF2-40B4-BE49-F238E27FC236}">
                <a16:creationId xmlns:a16="http://schemas.microsoft.com/office/drawing/2014/main" id="{372EE3E4-F5D5-5588-E37C-A69B4C6DF78A}"/>
              </a:ext>
            </a:extLst>
          </p:cNvPr>
          <p:cNvSpPr>
            <a:spLocks noGrp="1"/>
          </p:cNvSpPr>
          <p:nvPr>
            <p:ph type="sldNum" sz="quarter" idx="12"/>
          </p:nvPr>
        </p:nvSpPr>
        <p:spPr/>
        <p:txBody>
          <a:bodyPr/>
          <a:lstStyle/>
          <a:p>
            <a:fld id="{42782948-4DBE-204D-AB9E-B65E067054AE}" type="slidenum">
              <a:rPr lang="en-US" smtClean="0"/>
              <a:pPr/>
              <a:t>13</a:t>
            </a:fld>
            <a:endParaRPr lang="en-US"/>
          </a:p>
        </p:txBody>
      </p:sp>
      <p:sp>
        <p:nvSpPr>
          <p:cNvPr id="6" name="Title 5">
            <a:extLst>
              <a:ext uri="{FF2B5EF4-FFF2-40B4-BE49-F238E27FC236}">
                <a16:creationId xmlns:a16="http://schemas.microsoft.com/office/drawing/2014/main" id="{AD2133C5-4BD9-65C7-DC06-1F2166AF10E0}"/>
              </a:ext>
            </a:extLst>
          </p:cNvPr>
          <p:cNvSpPr>
            <a:spLocks noGrp="1"/>
          </p:cNvSpPr>
          <p:nvPr>
            <p:ph type="title"/>
          </p:nvPr>
        </p:nvSpPr>
        <p:spPr>
          <a:xfrm>
            <a:off x="203201" y="164082"/>
            <a:ext cx="8788400" cy="674118"/>
          </a:xfrm>
        </p:spPr>
        <p:txBody>
          <a:bodyPr/>
          <a:lstStyle/>
          <a:p>
            <a:r>
              <a:rPr kumimoji="0" lang="ro-MD" sz="2400" b="1" i="0" u="none" strike="noStrike" kern="0" cap="none" spc="0" normalizeH="0" baseline="0" noProof="0" dirty="0">
                <a:ln>
                  <a:noFill/>
                </a:ln>
                <a:solidFill>
                  <a:srgbClr val="651D32"/>
                </a:solidFill>
                <a:effectLst/>
                <a:uLnTx/>
                <a:uFillTx/>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kumimoji="0" lang="en-US" sz="3200" b="0" i="0" u="none" strike="noStrike" kern="100" cap="none" spc="0" normalizeH="0" baseline="0" noProof="0" dirty="0">
                <a:ln>
                  <a:noFill/>
                </a:ln>
                <a:solidFill>
                  <a:srgbClr val="BA0C2F"/>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Obiectivul</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strategic 1.3: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Dezvoltarea</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serviciilor</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online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în</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cadrul</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judecătoriei</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endParaRPr lang="en-US" b="1" dirty="0"/>
          </a:p>
        </p:txBody>
      </p:sp>
      <p:pic>
        <p:nvPicPr>
          <p:cNvPr id="9" name="Content Placeholder 8" descr="A computer screen with a computer screen&#10;&#10;Description automatically generated">
            <a:extLst>
              <a:ext uri="{FF2B5EF4-FFF2-40B4-BE49-F238E27FC236}">
                <a16:creationId xmlns:a16="http://schemas.microsoft.com/office/drawing/2014/main" id="{C4487073-7EE0-B4EE-8528-B2BD5D847536}"/>
              </a:ext>
            </a:extLst>
          </p:cNvPr>
          <p:cNvPicPr>
            <a:picLocks noGrp="1" noChangeAspect="1"/>
          </p:cNvPicPr>
          <p:nvPr>
            <p:ph sz="half" idx="2"/>
          </p:nvPr>
        </p:nvPicPr>
        <p:blipFill>
          <a:blip r:embed="rId2"/>
          <a:stretch>
            <a:fillRect/>
          </a:stretch>
        </p:blipFill>
        <p:spPr>
          <a:xfrm>
            <a:off x="5200650" y="1368272"/>
            <a:ext cx="3790949" cy="2946294"/>
          </a:xfrm>
        </p:spPr>
      </p:pic>
    </p:spTree>
    <p:extLst>
      <p:ext uri="{BB962C8B-B14F-4D97-AF65-F5344CB8AC3E}">
        <p14:creationId xmlns:p14="http://schemas.microsoft.com/office/powerpoint/2010/main" val="2685571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152401" y="1296987"/>
            <a:ext cx="4876799" cy="3200400"/>
          </a:xfrm>
        </p:spPr>
        <p:txBody>
          <a:bodyPr>
            <a:normAutofit/>
          </a:bodyPr>
          <a:lstStyle/>
          <a:p>
            <a:pPr>
              <a:buFont typeface="Arial" panose="020B0604020202020204" pitchFamily="34" charset="0"/>
              <a:buChar char="•"/>
            </a:pP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A</a:t>
            </a:r>
            <a:r>
              <a:rPr lang="ro-RO" sz="1800" dirty="0" err="1">
                <a:solidFill>
                  <a:schemeClr val="accent4">
                    <a:lumMod val="65000"/>
                    <a:lumOff val="35000"/>
                  </a:schemeClr>
                </a:solidFill>
                <a:latin typeface="Times New Roman" panose="02020603050405020304" pitchFamily="18" charset="0"/>
                <a:cs typeface="Times New Roman" panose="02020603050405020304" pitchFamily="18" charset="0"/>
              </a:rPr>
              <a:t>cțiunea</a:t>
            </a:r>
            <a:r>
              <a:rPr lang="ro-RO"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1.3.2.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Identificarea</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îmbunătățirilor</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ce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se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impun</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pentru</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o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mai</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bună</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funcționare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Programului</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Integrat</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de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Gestionare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Dosarelor</a:t>
            </a:r>
            <a:endParaRPr lang="ro-MD" sz="1800" dirty="0">
              <a:solidFill>
                <a:schemeClr val="accent4">
                  <a:lumMod val="65000"/>
                  <a:lumOff val="35000"/>
                </a:schemeClr>
              </a:solidFill>
              <a:latin typeface="Times New Roman" panose="02020603050405020304" pitchFamily="18" charset="0"/>
              <a:cs typeface="Times New Roman" panose="02020603050405020304" pitchFamily="18" charset="0"/>
            </a:endParaRPr>
          </a:p>
          <a:p>
            <a:pPr algn="just"/>
            <a:endParaRPr lang="ro-RO" sz="1500" b="1" dirty="0">
              <a:solidFill>
                <a:schemeClr val="tx1"/>
              </a:solidFill>
              <a:latin typeface="Times New Roman" panose="02020603050405020304" pitchFamily="18" charset="0"/>
              <a:cs typeface="Times New Roman" panose="02020603050405020304" pitchFamily="18" charset="0"/>
            </a:endParaRPr>
          </a:p>
          <a:p>
            <a:pPr marL="0" indent="0" algn="just">
              <a:buNone/>
            </a:pPr>
            <a:r>
              <a:rPr lang="ro-RO" sz="1500" b="1" dirty="0">
                <a:solidFill>
                  <a:schemeClr val="tx1"/>
                </a:solidFill>
                <a:latin typeface="Times New Roman" panose="02020603050405020304" pitchFamily="18" charset="0"/>
                <a:cs typeface="Times New Roman" panose="02020603050405020304" pitchFamily="18" charset="0"/>
              </a:rPr>
              <a:t>În versiunea 5.1 a fost dezvoltat un raport statistic nou, și anume - Raportul General privind înregistrările audio a ședințelor de judecată</a:t>
            </a:r>
          </a:p>
          <a:p>
            <a:pPr marL="0" indent="0" algn="just">
              <a:buNone/>
            </a:pPr>
            <a:r>
              <a:rPr lang="ro-RO" sz="1500" b="1" dirty="0">
                <a:solidFill>
                  <a:schemeClr val="tx1"/>
                </a:solidFill>
                <a:latin typeface="Times New Roman" panose="02020603050405020304" pitchFamily="18" charset="0"/>
                <a:cs typeface="Times New Roman" panose="02020603050405020304" pitchFamily="18" charset="0"/>
              </a:rPr>
              <a:t>S-a realizat o modificare de sistem, care permite numai utilizatorilor PIGD  - </a:t>
            </a:r>
            <a:r>
              <a:rPr lang="ro-RO" sz="1500" b="1" dirty="0" err="1">
                <a:solidFill>
                  <a:schemeClr val="tx1"/>
                </a:solidFill>
                <a:latin typeface="Times New Roman" panose="02020603050405020304" pitchFamily="18" charset="0"/>
                <a:cs typeface="Times New Roman" panose="02020603050405020304" pitchFamily="18" charset="0"/>
              </a:rPr>
              <a:t>Specialisti</a:t>
            </a:r>
            <a:r>
              <a:rPr lang="ro-RO" sz="1500" b="1" dirty="0">
                <a:solidFill>
                  <a:schemeClr val="tx1"/>
                </a:solidFill>
                <a:latin typeface="Times New Roman" panose="02020603050405020304" pitchFamily="18" charset="0"/>
                <a:cs typeface="Times New Roman" panose="02020603050405020304" pitchFamily="18" charset="0"/>
              </a:rPr>
              <a:t> AAIJ - să excludă din Fișa de repartizare, și, respectiv, din complet numele judecătorului selectat (</a:t>
            </a:r>
            <a:r>
              <a:rPr lang="ro-RO" sz="1500" b="1" dirty="0" err="1">
                <a:solidFill>
                  <a:schemeClr val="tx1"/>
                </a:solidFill>
                <a:latin typeface="Times New Roman" panose="02020603050405020304" pitchFamily="18" charset="0"/>
                <a:cs typeface="Times New Roman" panose="02020603050405020304" pitchFamily="18" charset="0"/>
              </a:rPr>
              <a:t>neraportor</a:t>
            </a:r>
            <a:r>
              <a:rPr lang="ro-RO" sz="1500" b="1" dirty="0">
                <a:solidFill>
                  <a:schemeClr val="tx1"/>
                </a:solidFill>
                <a:latin typeface="Times New Roman" panose="02020603050405020304" pitchFamily="18" charset="0"/>
                <a:cs typeface="Times New Roman" panose="02020603050405020304" pitchFamily="18" charset="0"/>
              </a:rPr>
              <a:t>).</a:t>
            </a:r>
            <a:endParaRPr lang="en-US" sz="1500" b="1" dirty="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4" name="Дата 3"/>
          <p:cNvSpPr>
            <a:spLocks noGrp="1"/>
          </p:cNvSpPr>
          <p:nvPr>
            <p:ph type="dt" sz="half" idx="10"/>
          </p:nvPr>
        </p:nvSpPr>
        <p:spPr/>
        <p:txBody>
          <a:bodyPr/>
          <a:lstStyle/>
          <a:p>
            <a:fld id="{D45063A1-27C1-5447-A2EF-82A9EC106839}" type="datetime1">
              <a:rPr lang="en-US" smtClean="0"/>
              <a:t>3/15/2024</a:t>
            </a:fld>
            <a:endParaRPr lang="en-US"/>
          </a:p>
        </p:txBody>
      </p:sp>
      <p:sp>
        <p:nvSpPr>
          <p:cNvPr id="5" name="Номер слайда 4"/>
          <p:cNvSpPr>
            <a:spLocks noGrp="1"/>
          </p:cNvSpPr>
          <p:nvPr>
            <p:ph type="sldNum" sz="quarter" idx="12"/>
          </p:nvPr>
        </p:nvSpPr>
        <p:spPr/>
        <p:txBody>
          <a:bodyPr/>
          <a:lstStyle/>
          <a:p>
            <a:fld id="{42782948-4DBE-204D-AB9E-B65E067054AE}" type="slidenum">
              <a:rPr lang="en-US" smtClean="0"/>
              <a:pPr/>
              <a:t>14</a:t>
            </a:fld>
            <a:endParaRPr lang="en-US"/>
          </a:p>
        </p:txBody>
      </p:sp>
      <p:sp>
        <p:nvSpPr>
          <p:cNvPr id="6" name="Заголовок 5"/>
          <p:cNvSpPr>
            <a:spLocks noGrp="1"/>
          </p:cNvSpPr>
          <p:nvPr>
            <p:ph type="title"/>
          </p:nvPr>
        </p:nvSpPr>
        <p:spPr>
          <a:xfrm>
            <a:off x="686105" y="323851"/>
            <a:ext cx="7772400" cy="679450"/>
          </a:xfrm>
        </p:spPr>
        <p:txBody>
          <a:bodyPr/>
          <a:lstStyle/>
          <a:p>
            <a:r>
              <a:rPr lang="ro-MD" sz="2000" b="1" kern="0" dirty="0">
                <a:solidFill>
                  <a:srgbClr val="651D32"/>
                </a:solidFill>
                <a:latin typeface="Arial" panose="020B0604020202020204" pitchFamily="34" charset="0"/>
                <a:ea typeface="Times New Roman" panose="02020603050405020304" pitchFamily="18" charset="0"/>
                <a:cs typeface="Arial" panose="020B0604020202020204" pitchFamily="34" charset="0"/>
              </a:rPr>
              <a:t>Direcția strategică 1:Management și administrare judiciară  </a:t>
            </a:r>
            <a:br>
              <a:rPr lang="en-US" sz="4800" kern="100" dirty="0">
                <a:latin typeface="Calibri" panose="020F0502020204030204" pitchFamily="34" charset="0"/>
                <a:ea typeface="Calibri" panose="020F0502020204030204" pitchFamily="34" charset="0"/>
                <a:cs typeface="Times New Roman" panose="02020603050405020304" pitchFamily="18" charset="0"/>
              </a:rPr>
            </a:br>
            <a:r>
              <a:rPr lang="en-US" sz="1600" dirty="0" err="1">
                <a:solidFill>
                  <a:srgbClr val="651D32"/>
                </a:solidFill>
                <a:latin typeface="Arial" panose="020B0604020202020204" pitchFamily="34" charset="0"/>
                <a:cs typeface="Arial" panose="020B0604020202020204" pitchFamily="34" charset="0"/>
              </a:rPr>
              <a:t>Obiectivul</a:t>
            </a:r>
            <a:r>
              <a:rPr lang="en-US" sz="1600" dirty="0">
                <a:solidFill>
                  <a:srgbClr val="651D32"/>
                </a:solidFill>
                <a:latin typeface="Arial" panose="020B0604020202020204" pitchFamily="34" charset="0"/>
                <a:cs typeface="Arial" panose="020B0604020202020204" pitchFamily="34" charset="0"/>
              </a:rPr>
              <a:t> strategic 1.3: </a:t>
            </a:r>
            <a:r>
              <a:rPr lang="en-US" sz="1600" dirty="0" err="1">
                <a:solidFill>
                  <a:srgbClr val="651D32"/>
                </a:solidFill>
                <a:latin typeface="Arial" panose="020B0604020202020204" pitchFamily="34" charset="0"/>
                <a:cs typeface="Arial" panose="020B0604020202020204" pitchFamily="34" charset="0"/>
              </a:rPr>
              <a:t>Dezvoltarea</a:t>
            </a:r>
            <a:r>
              <a:rPr lang="en-US" sz="1600" dirty="0">
                <a:solidFill>
                  <a:srgbClr val="651D32"/>
                </a:solidFill>
                <a:latin typeface="Arial" panose="020B0604020202020204" pitchFamily="34" charset="0"/>
                <a:cs typeface="Arial" panose="020B0604020202020204" pitchFamily="34" charset="0"/>
              </a:rPr>
              <a:t> </a:t>
            </a:r>
            <a:r>
              <a:rPr lang="en-US" sz="1600" dirty="0" err="1">
                <a:solidFill>
                  <a:srgbClr val="651D32"/>
                </a:solidFill>
                <a:latin typeface="Arial" panose="020B0604020202020204" pitchFamily="34" charset="0"/>
                <a:cs typeface="Arial" panose="020B0604020202020204" pitchFamily="34" charset="0"/>
              </a:rPr>
              <a:t>serviciilor</a:t>
            </a:r>
            <a:r>
              <a:rPr lang="en-US" sz="1600" dirty="0">
                <a:solidFill>
                  <a:srgbClr val="651D32"/>
                </a:solidFill>
                <a:latin typeface="Arial" panose="020B0604020202020204" pitchFamily="34" charset="0"/>
                <a:cs typeface="Arial" panose="020B0604020202020204" pitchFamily="34" charset="0"/>
              </a:rPr>
              <a:t> online </a:t>
            </a:r>
            <a:r>
              <a:rPr lang="en-US" sz="1600" dirty="0" err="1">
                <a:solidFill>
                  <a:srgbClr val="651D32"/>
                </a:solidFill>
                <a:latin typeface="Arial" panose="020B0604020202020204" pitchFamily="34" charset="0"/>
                <a:cs typeface="Arial" panose="020B0604020202020204" pitchFamily="34" charset="0"/>
              </a:rPr>
              <a:t>în</a:t>
            </a:r>
            <a:r>
              <a:rPr lang="en-US" sz="1600" dirty="0">
                <a:solidFill>
                  <a:srgbClr val="651D32"/>
                </a:solidFill>
                <a:latin typeface="Arial" panose="020B0604020202020204" pitchFamily="34" charset="0"/>
                <a:cs typeface="Arial" panose="020B0604020202020204" pitchFamily="34" charset="0"/>
              </a:rPr>
              <a:t> </a:t>
            </a:r>
            <a:r>
              <a:rPr lang="en-US" sz="1600" dirty="0" err="1">
                <a:solidFill>
                  <a:srgbClr val="651D32"/>
                </a:solidFill>
                <a:latin typeface="Arial" panose="020B0604020202020204" pitchFamily="34" charset="0"/>
                <a:cs typeface="Arial" panose="020B0604020202020204" pitchFamily="34" charset="0"/>
              </a:rPr>
              <a:t>cadrul</a:t>
            </a:r>
            <a:r>
              <a:rPr lang="en-US" sz="1600" dirty="0">
                <a:solidFill>
                  <a:srgbClr val="651D32"/>
                </a:solidFill>
                <a:latin typeface="Arial" panose="020B0604020202020204" pitchFamily="34" charset="0"/>
                <a:cs typeface="Arial" panose="020B0604020202020204" pitchFamily="34" charset="0"/>
              </a:rPr>
              <a:t> </a:t>
            </a:r>
            <a:r>
              <a:rPr lang="en-US" sz="1600" dirty="0" err="1">
                <a:solidFill>
                  <a:srgbClr val="651D32"/>
                </a:solidFill>
                <a:latin typeface="Arial" panose="020B0604020202020204" pitchFamily="34" charset="0"/>
                <a:cs typeface="Arial" panose="020B0604020202020204" pitchFamily="34" charset="0"/>
              </a:rPr>
              <a:t>judecătoriei</a:t>
            </a:r>
            <a:r>
              <a:rPr lang="en-US" sz="1600" dirty="0">
                <a:solidFill>
                  <a:srgbClr val="651D32"/>
                </a:solidFill>
                <a:latin typeface="Arial" panose="020B0604020202020204" pitchFamily="34" charset="0"/>
                <a:cs typeface="Arial" panose="020B0604020202020204" pitchFamily="34" charset="0"/>
              </a:rPr>
              <a:t> </a:t>
            </a:r>
            <a:endParaRPr lang="en-US" sz="1600" dirty="0"/>
          </a:p>
        </p:txBody>
      </p:sp>
      <p:pic>
        <p:nvPicPr>
          <p:cNvPr id="7" name="Content Placeholder 7" descr="A computer screen with a computer screen&#10;&#10;Description automatically generated">
            <a:extLst>
              <a:ext uri="{FF2B5EF4-FFF2-40B4-BE49-F238E27FC236}">
                <a16:creationId xmlns:a16="http://schemas.microsoft.com/office/drawing/2014/main" id="{D95AA348-D72A-5EE1-F055-568B9815C9DC}"/>
              </a:ext>
            </a:extLst>
          </p:cNvPr>
          <p:cNvPicPr>
            <a:picLocks noGrp="1" noChangeAspect="1"/>
          </p:cNvPicPr>
          <p:nvPr>
            <p:ph sz="half" idx="2"/>
          </p:nvPr>
        </p:nvPicPr>
        <p:blipFill>
          <a:blip r:embed="rId2"/>
          <a:stretch>
            <a:fillRect/>
          </a:stretch>
        </p:blipFill>
        <p:spPr>
          <a:xfrm>
            <a:off x="5029200" y="1530145"/>
            <a:ext cx="3962400" cy="2787650"/>
          </a:xfrm>
        </p:spPr>
      </p:pic>
    </p:spTree>
    <p:extLst>
      <p:ext uri="{BB962C8B-B14F-4D97-AF65-F5344CB8AC3E}">
        <p14:creationId xmlns:p14="http://schemas.microsoft.com/office/powerpoint/2010/main" val="3233798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DF558EC-BDFB-3F51-213A-DA197EAE2005}"/>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63DA0A2-A4AA-EA40-B5C3-AA6C4A3A6E0E}" type="datetime1">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l" defTabSz="457200" rtl="0" eaLnBrk="1" fontAlgn="auto" latinLnBrk="0" hangingPunct="1">
                <a:lnSpc>
                  <a:spcPct val="100000"/>
                </a:lnSpc>
                <a:spcBef>
                  <a:spcPts val="0"/>
                </a:spcBef>
                <a:spcAft>
                  <a:spcPts val="0"/>
                </a:spcAft>
                <a:buClrTx/>
                <a:buSzTx/>
                <a:buFontTx/>
                <a:buNone/>
                <a:tabLst/>
                <a:defRPr/>
              </a:pPr>
              <a:t>3/15/2024</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4" name="Slide Number Placeholder 3">
            <a:extLst>
              <a:ext uri="{FF2B5EF4-FFF2-40B4-BE49-F238E27FC236}">
                <a16:creationId xmlns:a16="http://schemas.microsoft.com/office/drawing/2014/main" id="{CB731D36-523F-DBD4-CF05-C76ED514E51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Text Placeholder 4">
            <a:extLst>
              <a:ext uri="{FF2B5EF4-FFF2-40B4-BE49-F238E27FC236}">
                <a16:creationId xmlns:a16="http://schemas.microsoft.com/office/drawing/2014/main" id="{AEF6D842-C1CB-1F6F-E05F-B35873FF72BC}"/>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F4538CDD-29E3-4185-3888-88B05A43ACF5}"/>
              </a:ext>
            </a:extLst>
          </p:cNvPr>
          <p:cNvSpPr>
            <a:spLocks noGrp="1"/>
          </p:cNvSpPr>
          <p:nvPr>
            <p:ph type="title"/>
          </p:nvPr>
        </p:nvSpPr>
        <p:spPr>
          <a:xfrm>
            <a:off x="4572000" y="1047389"/>
            <a:ext cx="4419599" cy="3754874"/>
          </a:xfrm>
        </p:spPr>
        <p:txBody>
          <a:bodyPr/>
          <a:lstStyle/>
          <a:p>
            <a:pPr marL="285750" indent="-285750">
              <a:spcAft>
                <a:spcPts val="0"/>
              </a:spcAft>
              <a:buFont typeface="Arial" panose="020B0604020202020204" pitchFamily="34" charset="0"/>
              <a:buChar char="•"/>
            </a:pPr>
            <a:r>
              <a:rPr lang="it-IT" sz="1400" b="1" dirty="0">
                <a:solidFill>
                  <a:schemeClr val="tx1"/>
                </a:solidFill>
                <a:latin typeface="Arial" panose="020B0604020202020204" pitchFamily="34" charset="0"/>
                <a:cs typeface="Arial" panose="020B0604020202020204" pitchFamily="34" charset="0"/>
              </a:rPr>
              <a:t>Implementarea soluțiilor de videoconferință pentru organizarea ședințelor de judecată de la distanță </a:t>
            </a:r>
            <a:br>
              <a:rPr lang="en-US" sz="1400" b="1" dirty="0">
                <a:solidFill>
                  <a:schemeClr val="tx1"/>
                </a:solidFill>
                <a:latin typeface="Arial" panose="020B0604020202020204" pitchFamily="34" charset="0"/>
                <a:cs typeface="Arial" panose="020B0604020202020204" pitchFamily="34" charset="0"/>
              </a:rPr>
            </a:br>
            <a:br>
              <a:rPr lang="en-US" sz="1400" b="1" dirty="0">
                <a:solidFill>
                  <a:schemeClr val="tx1"/>
                </a:solidFill>
                <a:latin typeface="Arial" panose="020B0604020202020204" pitchFamily="34" charset="0"/>
                <a:cs typeface="Arial" panose="020B0604020202020204" pitchFamily="34" charset="0"/>
              </a:rPr>
            </a:br>
            <a:r>
              <a:rPr lang="en-US" sz="1400" dirty="0" err="1">
                <a:solidFill>
                  <a:schemeClr val="tx1"/>
                </a:solidFill>
                <a:latin typeface="Arial" panose="020B0604020202020204" pitchFamily="34" charset="0"/>
                <a:cs typeface="Arial" panose="020B0604020202020204" pitchFamily="34" charset="0"/>
              </a:rPr>
              <a:t>Extinderea</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utiliz</a:t>
            </a:r>
            <a:r>
              <a:rPr lang="ro-RO" sz="1400" dirty="0" err="1">
                <a:solidFill>
                  <a:schemeClr val="tx1"/>
                </a:solidFill>
                <a:latin typeface="Arial" panose="020B0604020202020204" pitchFamily="34" charset="0"/>
                <a:cs typeface="Arial" panose="020B0604020202020204" pitchFamily="34" charset="0"/>
              </a:rPr>
              <a:t>ării</a:t>
            </a:r>
            <a:r>
              <a:rPr lang="ro-RO" sz="1400" dirty="0">
                <a:solidFill>
                  <a:schemeClr val="tx1"/>
                </a:solidFill>
                <a:latin typeface="Arial" panose="020B0604020202020204" pitchFamily="34" charset="0"/>
                <a:cs typeface="Arial" panose="020B0604020202020204" pitchFamily="34" charset="0"/>
              </a:rPr>
              <a:t> aplicației de videoconferință pentru mai multe categorii de participanți </a:t>
            </a:r>
            <a:r>
              <a:rPr lang="pt-BR" sz="1400" dirty="0">
                <a:solidFill>
                  <a:schemeClr val="tx1"/>
                </a:solidFill>
                <a:latin typeface="Arial" panose="020B0604020202020204" pitchFamily="34" charset="0"/>
                <a:cs typeface="Arial" panose="020B0604020202020204" pitchFamily="34" charset="0"/>
              </a:rPr>
              <a:t>în cadrul judecătoriilor - model pilot</a:t>
            </a:r>
            <a:r>
              <a:rPr lang="ro-RO" sz="1400" dirty="0">
                <a:solidFill>
                  <a:schemeClr val="tx1"/>
                </a:solidFill>
                <a:latin typeface="Arial" panose="020B0604020202020204" pitchFamily="34" charset="0"/>
                <a:cs typeface="Arial" panose="020B0604020202020204" pitchFamily="34" charset="0"/>
              </a:rPr>
              <a:t>, în baza </a:t>
            </a:r>
            <a:r>
              <a:rPr lang="ro-MD" sz="1400" dirty="0">
                <a:solidFill>
                  <a:schemeClr val="tx1"/>
                </a:solidFill>
                <a:latin typeface="Arial" panose="020B0604020202020204" pitchFamily="34" charset="0"/>
                <a:cs typeface="Arial" panose="020B0604020202020204" pitchFamily="34" charset="0"/>
              </a:rPr>
              <a:t>Hotărârii CSM nr.239/19 din 23 noiembrie 2022</a:t>
            </a:r>
            <a:r>
              <a:rPr lang="pt-BR" sz="1400" dirty="0">
                <a:solidFill>
                  <a:schemeClr val="tx1"/>
                </a:solidFill>
                <a:latin typeface="Arial" panose="020B0604020202020204" pitchFamily="34" charset="0"/>
                <a:cs typeface="Arial" panose="020B0604020202020204" pitchFamily="34" charset="0"/>
              </a:rPr>
              <a:t>;</a:t>
            </a:r>
            <a:br>
              <a:rPr lang="ro-RO" sz="1400" dirty="0">
                <a:solidFill>
                  <a:schemeClr val="tx1"/>
                </a:solidFill>
                <a:latin typeface="Arial" panose="020B0604020202020204" pitchFamily="34" charset="0"/>
                <a:cs typeface="Arial" panose="020B0604020202020204" pitchFamily="34" charset="0"/>
              </a:rPr>
            </a:br>
            <a:br>
              <a:rPr lang="ro-RO" sz="1400" dirty="0">
                <a:solidFill>
                  <a:schemeClr val="tx1"/>
                </a:solidFill>
                <a:latin typeface="Arial" panose="020B0604020202020204" pitchFamily="34" charset="0"/>
                <a:cs typeface="Arial" panose="020B0604020202020204" pitchFamily="34" charset="0"/>
              </a:rPr>
            </a:br>
            <a:r>
              <a:rPr lang="ro-RO" sz="1400" i="1" dirty="0">
                <a:solidFill>
                  <a:schemeClr val="tx1"/>
                </a:solidFill>
                <a:latin typeface="Arial" panose="020B0604020202020204" pitchFamily="34" charset="0"/>
                <a:cs typeface="Arial" panose="020B0604020202020204" pitchFamily="34" charset="0"/>
              </a:rPr>
              <a:t>A avut loc p</a:t>
            </a:r>
            <a:r>
              <a:rPr lang="pt-BR" sz="1400" i="1" dirty="0">
                <a:solidFill>
                  <a:schemeClr val="tx1"/>
                </a:solidFill>
                <a:latin typeface="Arial" panose="020B0604020202020204" pitchFamily="34" charset="0"/>
                <a:cs typeface="Arial" panose="020B0604020202020204" pitchFamily="34" charset="0"/>
              </a:rPr>
              <a:t>rocesul de monitorizarea a pilotării extinderii videoconferenței</a:t>
            </a:r>
            <a:r>
              <a:rPr lang="ro-RO" sz="1400" i="1" dirty="0">
                <a:solidFill>
                  <a:schemeClr val="tx1"/>
                </a:solidFill>
                <a:latin typeface="Arial" panose="020B0604020202020204" pitchFamily="34" charset="0"/>
                <a:cs typeface="Arial" panose="020B0604020202020204" pitchFamily="34" charset="0"/>
              </a:rPr>
              <a:t>, după cum urmează:</a:t>
            </a:r>
            <a:br>
              <a:rPr lang="ro-RO" sz="1400" i="1" dirty="0">
                <a:solidFill>
                  <a:schemeClr val="tx1"/>
                </a:solidFill>
                <a:latin typeface="Arial" panose="020B0604020202020204" pitchFamily="34" charset="0"/>
                <a:cs typeface="Arial" panose="020B0604020202020204" pitchFamily="34" charset="0"/>
              </a:rPr>
            </a:br>
            <a:r>
              <a:rPr lang="ro-RO" sz="1400" i="1" dirty="0">
                <a:solidFill>
                  <a:schemeClr val="tx1"/>
                </a:solidFill>
                <a:latin typeface="Arial" panose="020B0604020202020204" pitchFamily="34" charset="0"/>
                <a:cs typeface="Arial" panose="020B0604020202020204" pitchFamily="34" charset="0"/>
              </a:rPr>
              <a:t>- </a:t>
            </a:r>
            <a:r>
              <a:rPr lang="pt-BR" sz="1400" i="1" dirty="0">
                <a:solidFill>
                  <a:schemeClr val="tx1"/>
                </a:solidFill>
                <a:latin typeface="Arial" panose="020B0604020202020204" pitchFamily="34" charset="0"/>
                <a:cs typeface="Arial" panose="020B0604020202020204" pitchFamily="34" charset="0"/>
              </a:rPr>
              <a:t>1 dosar (2 ședințe desfășurate)- 27.02</a:t>
            </a:r>
            <a:r>
              <a:rPr lang="ro-MD" sz="1400" i="1" dirty="0">
                <a:solidFill>
                  <a:schemeClr val="tx1"/>
                </a:solidFill>
                <a:latin typeface="Arial" panose="020B0604020202020204" pitchFamily="34" charset="0"/>
                <a:cs typeface="Arial" panose="020B0604020202020204" pitchFamily="34" charset="0"/>
              </a:rPr>
              <a:t>.2023;</a:t>
            </a:r>
            <a:br>
              <a:rPr lang="ro-MD" sz="1400" i="1" dirty="0">
                <a:solidFill>
                  <a:schemeClr val="tx1"/>
                </a:solidFill>
                <a:latin typeface="Arial" panose="020B0604020202020204" pitchFamily="34" charset="0"/>
                <a:cs typeface="Arial" panose="020B0604020202020204" pitchFamily="34" charset="0"/>
              </a:rPr>
            </a:br>
            <a:r>
              <a:rPr lang="ro-MD" sz="1400" i="1" dirty="0">
                <a:solidFill>
                  <a:schemeClr val="tx1"/>
                </a:solidFill>
                <a:latin typeface="Arial" panose="020B0604020202020204" pitchFamily="34" charset="0"/>
                <a:cs typeface="Arial" panose="020B0604020202020204" pitchFamily="34" charset="0"/>
              </a:rPr>
              <a:t>- 1 ședință desfășurată pe o cauză civilă – luna martie.</a:t>
            </a:r>
            <a:br>
              <a:rPr lang="pt-BR" sz="1400" i="1" dirty="0">
                <a:solidFill>
                  <a:schemeClr val="tx1"/>
                </a:solidFill>
                <a:latin typeface="Arial" panose="020B0604020202020204" pitchFamily="34" charset="0"/>
                <a:cs typeface="Arial" panose="020B0604020202020204" pitchFamily="34" charset="0"/>
              </a:rPr>
            </a:br>
            <a:r>
              <a:rPr lang="pt-BR" sz="1400" i="1" dirty="0">
                <a:solidFill>
                  <a:schemeClr val="tx1"/>
                </a:solidFill>
                <a:latin typeface="Arial" panose="020B0604020202020204" pitchFamily="34" charset="0"/>
                <a:cs typeface="Arial" panose="020B0604020202020204" pitchFamily="34" charset="0"/>
              </a:rPr>
              <a:t>Desemnarea judecător</a:t>
            </a:r>
            <a:r>
              <a:rPr lang="ro-RO" sz="1400" i="1" dirty="0">
                <a:solidFill>
                  <a:schemeClr val="tx1"/>
                </a:solidFill>
                <a:latin typeface="Arial" panose="020B0604020202020204" pitchFamily="34" charset="0"/>
                <a:cs typeface="Arial" panose="020B0604020202020204" pitchFamily="34" charset="0"/>
              </a:rPr>
              <a:t>ului Valentina Stratulat</a:t>
            </a:r>
            <a:r>
              <a:rPr lang="pt-BR" sz="1400" i="1" dirty="0">
                <a:solidFill>
                  <a:schemeClr val="tx1"/>
                </a:solidFill>
                <a:latin typeface="Arial" panose="020B0604020202020204" pitchFamily="34" charset="0"/>
                <a:cs typeface="Arial" panose="020B0604020202020204" pitchFamily="34" charset="0"/>
              </a:rPr>
              <a:t>, în calitate de persoana de contact. </a:t>
            </a:r>
            <a:br>
              <a:rPr lang="pt-BR" sz="1400" i="1" dirty="0">
                <a:solidFill>
                  <a:schemeClr val="tx1"/>
                </a:solidFill>
                <a:latin typeface="Arial" panose="020B0604020202020204" pitchFamily="34" charset="0"/>
                <a:cs typeface="Arial" panose="020B0604020202020204" pitchFamily="34" charset="0"/>
              </a:rPr>
            </a:br>
            <a:r>
              <a:rPr lang="pt-BR" sz="1400" i="1" dirty="0">
                <a:solidFill>
                  <a:schemeClr val="tx1"/>
                </a:solidFill>
                <a:latin typeface="Arial" panose="020B0604020202020204" pitchFamily="34" charset="0"/>
                <a:cs typeface="Arial" panose="020B0604020202020204" pitchFamily="34" charset="0"/>
              </a:rPr>
              <a:t>Perioada de pilotare: </a:t>
            </a:r>
            <a:r>
              <a:rPr lang="pt-BR" sz="1400" dirty="0">
                <a:solidFill>
                  <a:schemeClr val="tx1"/>
                </a:solidFill>
                <a:latin typeface="Arial" panose="020B0604020202020204" pitchFamily="34" charset="0"/>
                <a:cs typeface="Arial" panose="020B0604020202020204" pitchFamily="34" charset="0"/>
              </a:rPr>
              <a:t>decembrie 2022 – mai 2023</a:t>
            </a:r>
            <a:r>
              <a:rPr lang="pt-BR" sz="1400" dirty="0">
                <a:solidFill>
                  <a:srgbClr val="6C6463"/>
                </a:solidFill>
                <a:latin typeface="Arial" panose="020B0604020202020204" pitchFamily="34" charset="0"/>
                <a:cs typeface="Arial" panose="020B0604020202020204" pitchFamily="34" charset="0"/>
              </a:rPr>
              <a:t>.</a:t>
            </a:r>
          </a:p>
        </p:txBody>
      </p:sp>
      <p:pic>
        <p:nvPicPr>
          <p:cNvPr id="15" name="Picture Placeholder 14" descr="Icon&#10;&#10;Description automatically generated">
            <a:extLst>
              <a:ext uri="{FF2B5EF4-FFF2-40B4-BE49-F238E27FC236}">
                <a16:creationId xmlns:a16="http://schemas.microsoft.com/office/drawing/2014/main" id="{E050CD4E-E0D9-7D53-86D5-E1D9262AAD12}"/>
              </a:ext>
            </a:extLst>
          </p:cNvPr>
          <p:cNvPicPr>
            <a:picLocks noGrp="1" noChangeAspect="1"/>
          </p:cNvPicPr>
          <p:nvPr>
            <p:ph type="pic" sz="quarter" idx="10"/>
          </p:nvPr>
        </p:nvPicPr>
        <p:blipFill>
          <a:blip r:embed="rId2"/>
          <a:srcRect l="26282" r="26282"/>
          <a:stretch>
            <a:fillRect/>
          </a:stretch>
        </p:blipFill>
        <p:spPr/>
      </p:pic>
      <p:sp>
        <p:nvSpPr>
          <p:cNvPr id="11" name="TextBox 10">
            <a:extLst>
              <a:ext uri="{FF2B5EF4-FFF2-40B4-BE49-F238E27FC236}">
                <a16:creationId xmlns:a16="http://schemas.microsoft.com/office/drawing/2014/main" id="{4698AB6B-1915-E97D-4C04-7467A55F1B9F}"/>
              </a:ext>
            </a:extLst>
          </p:cNvPr>
          <p:cNvSpPr txBox="1"/>
          <p:nvPr/>
        </p:nvSpPr>
        <p:spPr>
          <a:xfrm>
            <a:off x="4648201" y="153989"/>
            <a:ext cx="4343398"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srgbClr val="651D32"/>
                </a:solidFill>
                <a:effectLst/>
                <a:highlight>
                  <a:srgbClr val="FFFFFF"/>
                </a:highlight>
                <a:uLnTx/>
                <a:uFillTx/>
                <a:latin typeface="Arial" panose="020B0604020202020204" pitchFamily="34" charset="0"/>
                <a:ea typeface="Times New Roman" panose="02020603050405020304" pitchFamily="18" charset="0"/>
                <a:cs typeface="Arial" panose="020B0604020202020204" pitchFamily="34" charset="0"/>
              </a:rPr>
              <a:t>Îmbunătățirea capacității Judecătoriei Ungheni de a oferi cetățenilor servicii online de acces la justiție</a:t>
            </a:r>
            <a:endParaRPr kumimoji="0" lang="en-US" sz="1800" b="0" i="0" u="none" strike="noStrike" kern="1200" cap="none" spc="0" normalizeH="0" baseline="0" noProof="0" dirty="0">
              <a:ln>
                <a:noFill/>
              </a:ln>
              <a:solidFill>
                <a:prstClr val="black"/>
              </a:solidFill>
              <a:effectLst/>
              <a:highlight>
                <a:srgbClr val="FFFFFF"/>
              </a:highlight>
              <a:uLnTx/>
              <a:uFillTx/>
              <a:latin typeface="Gill Sans MT"/>
              <a:ea typeface="+mn-ea"/>
              <a:cs typeface="+mn-cs"/>
            </a:endParaRPr>
          </a:p>
        </p:txBody>
      </p:sp>
    </p:spTree>
    <p:extLst>
      <p:ext uri="{BB962C8B-B14F-4D97-AF65-F5344CB8AC3E}">
        <p14:creationId xmlns:p14="http://schemas.microsoft.com/office/powerpoint/2010/main" val="2434237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63B203-8E25-A931-329F-97D09BAB9E84}"/>
              </a:ext>
            </a:extLst>
          </p:cNvPr>
          <p:cNvSpPr>
            <a:spLocks noGrp="1"/>
          </p:cNvSpPr>
          <p:nvPr>
            <p:ph sz="half" idx="1"/>
          </p:nvPr>
        </p:nvSpPr>
        <p:spPr>
          <a:xfrm>
            <a:off x="355600" y="2099879"/>
            <a:ext cx="4139896" cy="2450690"/>
          </a:xfrm>
        </p:spPr>
        <p:txBody>
          <a:bodyPr/>
          <a:lstStyle/>
          <a:p>
            <a:pPr marL="0" indent="0">
              <a:buNone/>
            </a:pPr>
            <a:endParaRPr lang="ro-MD" sz="1400" b="1" dirty="0">
              <a:solidFill>
                <a:schemeClr val="tx1"/>
              </a:solidFill>
              <a:latin typeface="Arial" panose="020B0604020202020204" pitchFamily="34" charset="0"/>
              <a:cs typeface="Arial" panose="020B0604020202020204" pitchFamily="34" charset="0"/>
            </a:endParaRPr>
          </a:p>
          <a:p>
            <a:pPr marL="0" indent="0">
              <a:buNone/>
            </a:pPr>
            <a:r>
              <a:rPr lang="ro-MD" sz="1400" b="1" dirty="0">
                <a:solidFill>
                  <a:schemeClr val="tx1"/>
                </a:solidFill>
                <a:latin typeface="Arial" panose="020B0604020202020204" pitchFamily="34" charset="0"/>
                <a:cs typeface="Arial" panose="020B0604020202020204" pitchFamily="34" charset="0"/>
              </a:rPr>
              <a:t>  </a:t>
            </a:r>
            <a:r>
              <a:rPr lang="en-US" sz="1400" b="1" dirty="0" err="1">
                <a:solidFill>
                  <a:schemeClr val="tx1"/>
                </a:solidFill>
                <a:latin typeface="Arial" panose="020B0604020202020204" pitchFamily="34" charset="0"/>
                <a:cs typeface="Arial" panose="020B0604020202020204" pitchFamily="34" charset="0"/>
              </a:rPr>
              <a:t>Extinderea</a:t>
            </a:r>
            <a:r>
              <a:rPr lang="en-US" sz="1400" b="1" dirty="0">
                <a:solidFill>
                  <a:schemeClr val="tx1"/>
                </a:solidFill>
                <a:latin typeface="Arial" panose="020B0604020202020204" pitchFamily="34" charset="0"/>
                <a:cs typeface="Arial" panose="020B0604020202020204" pitchFamily="34" charset="0"/>
              </a:rPr>
              <a:t> utilizării aplicației e-Dosar judiciar în circumscripția Judecătoriei Ungheni</a:t>
            </a:r>
          </a:p>
          <a:p>
            <a:pPr marL="0" indent="0">
              <a:spcAft>
                <a:spcPts val="0"/>
              </a:spcAft>
              <a:buNone/>
              <a:defRPr/>
            </a:pPr>
            <a:endParaRPr lang="ro-MD" sz="1400" b="1" dirty="0">
              <a:solidFill>
                <a:schemeClr val="tx1"/>
              </a:solidFill>
              <a:latin typeface="Arial" panose="020B0604020202020204" pitchFamily="34" charset="0"/>
              <a:cs typeface="Arial" panose="020B0604020202020204" pitchFamily="34" charset="0"/>
            </a:endParaRPr>
          </a:p>
          <a:p>
            <a:pPr marL="457200" lvl="1" indent="0">
              <a:spcAft>
                <a:spcPts val="0"/>
              </a:spcAft>
              <a:buFont typeface="Wingdings" panose="05000000000000000000" pitchFamily="2" charset="2"/>
              <a:buChar char="Ø"/>
              <a:defRPr/>
            </a:pPr>
            <a:r>
              <a:rPr lang="en-US" sz="1400" b="1" dirty="0">
                <a:solidFill>
                  <a:schemeClr val="tx1"/>
                </a:solidFill>
                <a:latin typeface="Arial" panose="020B0604020202020204" pitchFamily="34" charset="0"/>
                <a:cs typeface="Arial" panose="020B0604020202020204" pitchFamily="34" charset="0"/>
              </a:rPr>
              <a:t> </a:t>
            </a:r>
            <a:r>
              <a:rPr lang="ro-MD" sz="1400" b="1" dirty="0">
                <a:solidFill>
                  <a:schemeClr val="tx1"/>
                </a:solidFill>
                <a:latin typeface="Arial" panose="020B0604020202020204" pitchFamily="34" charset="0"/>
                <a:cs typeface="Arial" panose="020B0604020202020204" pitchFamily="34" charset="0"/>
              </a:rPr>
              <a:t>3</a:t>
            </a:r>
            <a:r>
              <a:rPr lang="it-IT" sz="1400" b="1" dirty="0">
                <a:solidFill>
                  <a:schemeClr val="tx1"/>
                </a:solidFill>
                <a:latin typeface="Arial" panose="020B0604020202020204" pitchFamily="34" charset="0"/>
                <a:cs typeface="Arial" panose="020B0604020202020204" pitchFamily="34" charset="0"/>
              </a:rPr>
              <a:t> acțiun</a:t>
            </a:r>
            <a:r>
              <a:rPr lang="en-US" sz="1400" b="1" dirty="0">
                <a:solidFill>
                  <a:schemeClr val="tx1"/>
                </a:solidFill>
                <a:latin typeface="Arial" panose="020B0604020202020204" pitchFamily="34" charset="0"/>
                <a:cs typeface="Arial" panose="020B0604020202020204" pitchFamily="34" charset="0"/>
              </a:rPr>
              <a:t>i</a:t>
            </a:r>
            <a:r>
              <a:rPr lang="it-IT" sz="1400" b="1" dirty="0">
                <a:solidFill>
                  <a:schemeClr val="tx1"/>
                </a:solidFill>
                <a:latin typeface="Arial" panose="020B0604020202020204" pitchFamily="34" charset="0"/>
                <a:cs typeface="Arial" panose="020B0604020202020204" pitchFamily="34" charset="0"/>
              </a:rPr>
              <a:t> civil</a:t>
            </a:r>
            <a:r>
              <a:rPr lang="en-US" sz="1400" b="1" dirty="0">
                <a:solidFill>
                  <a:schemeClr val="tx1"/>
                </a:solidFill>
                <a:latin typeface="Arial" panose="020B0604020202020204" pitchFamily="34" charset="0"/>
                <a:cs typeface="Arial" panose="020B0604020202020204" pitchFamily="34" charset="0"/>
              </a:rPr>
              <a:t>e</a:t>
            </a:r>
            <a:r>
              <a:rPr lang="it-IT" sz="1400" b="1" dirty="0">
                <a:solidFill>
                  <a:schemeClr val="tx1"/>
                </a:solidFill>
                <a:latin typeface="Arial" panose="020B0604020202020204" pitchFamily="34" charset="0"/>
                <a:cs typeface="Arial" panose="020B0604020202020204" pitchFamily="34" charset="0"/>
              </a:rPr>
              <a:t> depus</a:t>
            </a:r>
            <a:r>
              <a:rPr lang="en-US" sz="1400" b="1" dirty="0">
                <a:solidFill>
                  <a:schemeClr val="tx1"/>
                </a:solidFill>
                <a:latin typeface="Arial" panose="020B0604020202020204" pitchFamily="34" charset="0"/>
                <a:cs typeface="Arial" panose="020B0604020202020204" pitchFamily="34" charset="0"/>
              </a:rPr>
              <a:t>e</a:t>
            </a:r>
            <a:r>
              <a:rPr lang="ro-RO" sz="1400" b="1" dirty="0">
                <a:solidFill>
                  <a:schemeClr val="tx1"/>
                </a:solidFill>
                <a:latin typeface="Arial" panose="020B0604020202020204" pitchFamily="34" charset="0"/>
                <a:cs typeface="Arial" panose="020B0604020202020204" pitchFamily="34" charset="0"/>
              </a:rPr>
              <a:t> în anul 2022;</a:t>
            </a:r>
            <a:endParaRPr lang="en-US" sz="1400" b="1" dirty="0">
              <a:solidFill>
                <a:schemeClr val="tx1"/>
              </a:solidFill>
              <a:latin typeface="Arial" panose="020B0604020202020204" pitchFamily="34" charset="0"/>
              <a:cs typeface="Arial" panose="020B0604020202020204" pitchFamily="34" charset="0"/>
            </a:endParaRPr>
          </a:p>
          <a:p>
            <a:pPr marL="457200" lvl="1" indent="0">
              <a:spcAft>
                <a:spcPts val="0"/>
              </a:spcAft>
              <a:buFont typeface="Wingdings" panose="05000000000000000000" pitchFamily="2" charset="2"/>
              <a:buChar char="Ø"/>
              <a:defRPr/>
            </a:pPr>
            <a:r>
              <a:rPr lang="en-US" sz="1400" b="1" dirty="0">
                <a:solidFill>
                  <a:schemeClr val="tx1"/>
                </a:solidFill>
                <a:latin typeface="Arial" panose="020B0604020202020204" pitchFamily="34" charset="0"/>
                <a:cs typeface="Arial" panose="020B0604020202020204" pitchFamily="34" charset="0"/>
              </a:rPr>
              <a:t>1 ac</a:t>
            </a:r>
            <a:r>
              <a:rPr lang="ro-RO" sz="1400" b="1" dirty="0">
                <a:solidFill>
                  <a:schemeClr val="tx1"/>
                </a:solidFill>
                <a:latin typeface="Arial" panose="020B0604020202020204" pitchFamily="34" charset="0"/>
                <a:cs typeface="Arial" panose="020B0604020202020204" pitchFamily="34" charset="0"/>
              </a:rPr>
              <a:t>țiune civilă depusă în anul 2023</a:t>
            </a:r>
            <a:r>
              <a:rPr lang="ro-MD" sz="1400" dirty="0">
                <a:solidFill>
                  <a:schemeClr val="tx1"/>
                </a:solidFill>
                <a:latin typeface="Arial" panose="020B0604020202020204" pitchFamily="34" charset="0"/>
                <a:cs typeface="Arial" panose="020B0604020202020204" pitchFamily="34" charset="0"/>
              </a:rPr>
              <a:t>;</a:t>
            </a:r>
          </a:p>
          <a:p>
            <a:endParaRPr lang="en-US" dirty="0">
              <a:solidFill>
                <a:srgbClr val="FF0000"/>
              </a:solidFill>
            </a:endParaRPr>
          </a:p>
        </p:txBody>
      </p:sp>
      <p:pic>
        <p:nvPicPr>
          <p:cNvPr id="7" name="Content Placeholder 6">
            <a:extLst>
              <a:ext uri="{FF2B5EF4-FFF2-40B4-BE49-F238E27FC236}">
                <a16:creationId xmlns:a16="http://schemas.microsoft.com/office/drawing/2014/main" id="{95B13859-4354-C60B-F6CA-884A87679F8C}"/>
              </a:ext>
            </a:extLst>
          </p:cNvPr>
          <p:cNvPicPr>
            <a:picLocks noGrp="1" noChangeAspect="1"/>
          </p:cNvPicPr>
          <p:nvPr>
            <p:ph sz="half" idx="2"/>
          </p:nvPr>
        </p:nvPicPr>
        <p:blipFill>
          <a:blip r:embed="rId2"/>
          <a:stretch>
            <a:fillRect/>
          </a:stretch>
        </p:blipFill>
        <p:spPr>
          <a:xfrm>
            <a:off x="4648506" y="1110044"/>
            <a:ext cx="3810000" cy="2456688"/>
          </a:xfrm>
          <a:prstGeom prst="rect">
            <a:avLst/>
          </a:prstGeom>
        </p:spPr>
      </p:pic>
      <p:sp>
        <p:nvSpPr>
          <p:cNvPr id="4" name="Date Placeholder 3">
            <a:extLst>
              <a:ext uri="{FF2B5EF4-FFF2-40B4-BE49-F238E27FC236}">
                <a16:creationId xmlns:a16="http://schemas.microsoft.com/office/drawing/2014/main" id="{91E00D21-4472-21A2-0F86-F0BDE5E637F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190158-54EF-8E48-B4E5-B3B8E66B4050}"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0"/>
                </a:spcAft>
                <a:buClrTx/>
                <a:buSzTx/>
                <a:buFontTx/>
                <a:buNone/>
                <a:tabLst/>
                <a:defRPr/>
              </a:pPr>
              <a:t>3/15/2024</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Slide Number Placeholder 4">
            <a:extLst>
              <a:ext uri="{FF2B5EF4-FFF2-40B4-BE49-F238E27FC236}">
                <a16:creationId xmlns:a16="http://schemas.microsoft.com/office/drawing/2014/main" id="{61C8A827-D1ED-5E00-23B1-AA59B0FF6CB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6" name="Title 5">
            <a:extLst>
              <a:ext uri="{FF2B5EF4-FFF2-40B4-BE49-F238E27FC236}">
                <a16:creationId xmlns:a16="http://schemas.microsoft.com/office/drawing/2014/main" id="{7B470DAE-8C6A-5E9F-EB23-30FDE0CBD174}"/>
              </a:ext>
            </a:extLst>
          </p:cNvPr>
          <p:cNvSpPr>
            <a:spLocks noGrp="1"/>
          </p:cNvSpPr>
          <p:nvPr>
            <p:ph type="title"/>
          </p:nvPr>
        </p:nvSpPr>
        <p:spPr>
          <a:xfrm>
            <a:off x="355600" y="564049"/>
            <a:ext cx="3962400" cy="1388795"/>
          </a:xfrm>
        </p:spPr>
        <p:txBody>
          <a:bodyPr/>
          <a:lstStyle/>
          <a:p>
            <a:br>
              <a:rPr lang="ro-MD" sz="3600" b="1" dirty="0">
                <a:solidFill>
                  <a:srgbClr val="651D32"/>
                </a:solidFill>
                <a:latin typeface="Arial" panose="020B0604020202020204" pitchFamily="34" charset="0"/>
                <a:cs typeface="Arial" panose="020B0604020202020204" pitchFamily="34" charset="0"/>
              </a:rPr>
            </a:br>
            <a:r>
              <a:rPr lang="ro-RO" dirty="0">
                <a:solidFill>
                  <a:srgbClr val="651D32"/>
                </a:solidFill>
                <a:highlight>
                  <a:srgbClr val="FFFFFF"/>
                </a:highlight>
                <a:latin typeface="Arial" panose="020B0604020202020204" pitchFamily="34" charset="0"/>
                <a:ea typeface="Times New Roman" panose="02020603050405020304" pitchFamily="18" charset="0"/>
                <a:cs typeface="Arial" panose="020B0604020202020204" pitchFamily="34" charset="0"/>
              </a:rPr>
              <a:t>Îmbunătățirea capacității Judecătoriei Ungheni de a oferi cetățenilor servicii online de acces la justiție</a:t>
            </a:r>
            <a:endParaRPr lang="en-US" dirty="0">
              <a:solidFill>
                <a:srgbClr val="651D32"/>
              </a:solidFill>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724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2D3A4E5E-6176-C67C-BAF6-E07BA5836F10}"/>
              </a:ext>
            </a:extLst>
          </p:cNvPr>
          <p:cNvSpPr>
            <a:spLocks noGrp="1"/>
          </p:cNvSpPr>
          <p:nvPr>
            <p:ph sz="half" idx="1"/>
          </p:nvPr>
        </p:nvSpPr>
        <p:spPr>
          <a:xfrm>
            <a:off x="152402" y="1462485"/>
            <a:ext cx="4800600" cy="3034902"/>
          </a:xfrm>
        </p:spPr>
        <p:txBody>
          <a:bodyPr/>
          <a:lstStyle/>
          <a:p>
            <a:endParaRPr lang="ro-RO" dirty="0">
              <a:latin typeface="Times New Roman" panose="02020603050405020304" pitchFamily="18" charset="0"/>
              <a:cs typeface="Times New Roman" panose="02020603050405020304" pitchFamily="18" charset="0"/>
            </a:endParaRPr>
          </a:p>
          <a:p>
            <a:pPr marL="0" indent="0">
              <a:buNone/>
            </a:pPr>
            <a:r>
              <a:rPr lang="ro-RO" b="1" dirty="0">
                <a:solidFill>
                  <a:srgbClr val="FF0000"/>
                </a:solidFill>
                <a:latin typeface="Times New Roman" panose="02020603050405020304" pitchFamily="18"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a:p>
            <a:pPr marL="0" indent="0" algn="just">
              <a:buNone/>
            </a:pPr>
            <a:r>
              <a:rPr lang="ro-RO" sz="1400" b="1" dirty="0">
                <a:solidFill>
                  <a:srgbClr val="FF0000"/>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 </a:t>
            </a:r>
            <a:r>
              <a:rPr lang="ro-RO" sz="1400" b="1" dirty="0">
                <a:solidFill>
                  <a:schemeClr val="tx1"/>
                </a:solidFill>
                <a:latin typeface="Times New Roman" panose="02020603050405020304" pitchFamily="18" charset="0"/>
                <a:cs typeface="Times New Roman" panose="02020603050405020304" pitchFamily="18" charset="0"/>
              </a:rPr>
              <a:t>De la instituirea Biroului informațional din 2022, doi angajați din cadrul Secției Sistematizare, Generalizare, Monitorizare a Practicii Judiciare și Relații Publice oferă zilnic informații și ghidează  justițiabilii</a:t>
            </a:r>
            <a:endParaRPr lang="ro-RO" b="1" dirty="0">
              <a:solidFill>
                <a:schemeClr val="tx1"/>
              </a:solidFill>
              <a:latin typeface="Times New Roman" panose="02020603050405020304" pitchFamily="18" charset="0"/>
              <a:cs typeface="Times New Roman" panose="02020603050405020304" pitchFamily="18" charset="0"/>
            </a:endParaRPr>
          </a:p>
        </p:txBody>
      </p:sp>
      <p:pic>
        <p:nvPicPr>
          <p:cNvPr id="8" name="Substituent conținut 7">
            <a:extLst>
              <a:ext uri="{FF2B5EF4-FFF2-40B4-BE49-F238E27FC236}">
                <a16:creationId xmlns:a16="http://schemas.microsoft.com/office/drawing/2014/main" id="{C3C70FAE-07B5-AE8E-7EAD-E8414A3F941C}"/>
              </a:ext>
            </a:extLst>
          </p:cNvPr>
          <p:cNvPicPr>
            <a:picLocks noGrp="1" noChangeAspect="1"/>
          </p:cNvPicPr>
          <p:nvPr>
            <p:ph sz="half" idx="2"/>
          </p:nvPr>
        </p:nvPicPr>
        <p:blipFill>
          <a:blip r:embed="rId2"/>
          <a:stretch>
            <a:fillRect/>
          </a:stretch>
        </p:blipFill>
        <p:spPr>
          <a:xfrm>
            <a:off x="5067301" y="1462485"/>
            <a:ext cx="3810000" cy="2869406"/>
          </a:xfrm>
        </p:spPr>
      </p:pic>
      <p:sp>
        <p:nvSpPr>
          <p:cNvPr id="4" name="Substituent dată 3">
            <a:extLst>
              <a:ext uri="{FF2B5EF4-FFF2-40B4-BE49-F238E27FC236}">
                <a16:creationId xmlns:a16="http://schemas.microsoft.com/office/drawing/2014/main" id="{3086CCEB-08E3-9458-B253-71E7E56C71B3}"/>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FBAF50BC-748D-94C7-56EE-F042036CBF91}"/>
              </a:ext>
            </a:extLst>
          </p:cNvPr>
          <p:cNvSpPr>
            <a:spLocks noGrp="1"/>
          </p:cNvSpPr>
          <p:nvPr>
            <p:ph type="sldNum" sz="quarter" idx="12"/>
          </p:nvPr>
        </p:nvSpPr>
        <p:spPr/>
        <p:txBody>
          <a:bodyPr/>
          <a:lstStyle/>
          <a:p>
            <a:fld id="{42782948-4DBE-204D-AB9E-B65E067054AE}" type="slidenum">
              <a:rPr lang="en-US" smtClean="0"/>
              <a:pPr/>
              <a:t>17</a:t>
            </a:fld>
            <a:endParaRPr lang="en-US"/>
          </a:p>
        </p:txBody>
      </p:sp>
      <p:sp>
        <p:nvSpPr>
          <p:cNvPr id="6" name="Titlu 5">
            <a:extLst>
              <a:ext uri="{FF2B5EF4-FFF2-40B4-BE49-F238E27FC236}">
                <a16:creationId xmlns:a16="http://schemas.microsoft.com/office/drawing/2014/main" id="{7A42500D-CD99-839C-7D89-98208511B471}"/>
              </a:ext>
            </a:extLst>
          </p:cNvPr>
          <p:cNvSpPr>
            <a:spLocks noGrp="1"/>
          </p:cNvSpPr>
          <p:nvPr>
            <p:ph type="title"/>
          </p:nvPr>
        </p:nvSpPr>
        <p:spPr>
          <a:xfrm>
            <a:off x="152401" y="137121"/>
            <a:ext cx="8928101" cy="615553"/>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50000"/>
                </a:schemeClr>
              </a:solidFill>
            </a:endParaRPr>
          </a:p>
        </p:txBody>
      </p:sp>
      <p:sp>
        <p:nvSpPr>
          <p:cNvPr id="7" name="CasetăText 6">
            <a:extLst>
              <a:ext uri="{FF2B5EF4-FFF2-40B4-BE49-F238E27FC236}">
                <a16:creationId xmlns:a16="http://schemas.microsoft.com/office/drawing/2014/main" id="{F7CAC228-8478-D8A8-A077-22ED52C5BEEC}"/>
              </a:ext>
            </a:extLst>
          </p:cNvPr>
          <p:cNvSpPr txBox="1"/>
          <p:nvPr/>
        </p:nvSpPr>
        <p:spPr>
          <a:xfrm>
            <a:off x="152400" y="949737"/>
            <a:ext cx="8991599" cy="369332"/>
          </a:xfrm>
          <a:prstGeom prst="rect">
            <a:avLst/>
          </a:prstGeom>
          <a:noFill/>
        </p:spPr>
        <p:txBody>
          <a:bodyPr wrap="square">
            <a:spAutoFit/>
          </a:bodyPr>
          <a:lstStyle/>
          <a:p>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it-IT" sz="1800" dirty="0">
                <a:solidFill>
                  <a:schemeClr val="accent5">
                    <a:lumMod val="50000"/>
                  </a:schemeClr>
                </a:solidFill>
                <a:latin typeface="Times New Roman" panose="02020603050405020304" pitchFamily="18" charset="0"/>
                <a:cs typeface="Times New Roman" panose="02020603050405020304" pitchFamily="18" charset="0"/>
              </a:rPr>
              <a:t>2.1.1. Desemnarea unei persoane responsabile pentru oferirea consultațiilor juridice</a:t>
            </a:r>
            <a:endParaRPr lang="ro-RO" sz="18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4601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ubstituent conținut 12">
            <a:extLst>
              <a:ext uri="{FF2B5EF4-FFF2-40B4-BE49-F238E27FC236}">
                <a16:creationId xmlns:a16="http://schemas.microsoft.com/office/drawing/2014/main" id="{5AC5ABD2-E25D-ECDC-6B0B-D5EA2128BB96}"/>
              </a:ext>
            </a:extLst>
          </p:cNvPr>
          <p:cNvPicPr>
            <a:picLocks noGrp="1" noChangeAspect="1"/>
          </p:cNvPicPr>
          <p:nvPr>
            <p:ph sz="half" idx="1"/>
          </p:nvPr>
        </p:nvPicPr>
        <p:blipFill>
          <a:blip r:embed="rId2"/>
          <a:stretch>
            <a:fillRect/>
          </a:stretch>
        </p:blipFill>
        <p:spPr>
          <a:xfrm>
            <a:off x="901700" y="1296988"/>
            <a:ext cx="2400300" cy="3200400"/>
          </a:xfrm>
        </p:spPr>
      </p:pic>
      <p:sp>
        <p:nvSpPr>
          <p:cNvPr id="3" name="Substituent conținut 2">
            <a:extLst>
              <a:ext uri="{FF2B5EF4-FFF2-40B4-BE49-F238E27FC236}">
                <a16:creationId xmlns:a16="http://schemas.microsoft.com/office/drawing/2014/main" id="{E34C82C6-CA82-26AD-AAC6-68815A69C393}"/>
              </a:ext>
            </a:extLst>
          </p:cNvPr>
          <p:cNvSpPr>
            <a:spLocks noGrp="1"/>
          </p:cNvSpPr>
          <p:nvPr>
            <p:ph sz="half" idx="2"/>
          </p:nvPr>
        </p:nvSpPr>
        <p:spPr>
          <a:xfrm>
            <a:off x="3397250" y="1931987"/>
            <a:ext cx="5422900" cy="2233613"/>
          </a:xfrm>
        </p:spPr>
        <p:txBody>
          <a:bodyPr/>
          <a:lstStyle/>
          <a:p>
            <a:pPr algn="just"/>
            <a:r>
              <a:rPr lang="ro-RO" b="1" dirty="0">
                <a:latin typeface="Times New Roman" panose="02020603050405020304" pitchFamily="18" charset="0"/>
                <a:cs typeface="Times New Roman" panose="02020603050405020304" pitchFamily="18" charset="0"/>
              </a:rPr>
              <a:t>Continuăm să comunicăm activ și eficient cu publicul nostru atât în cadrul instanței, unde zilnic activează  post de ghidare juridică „Biroul Informațional” pentru deservirea justițiabililor, precum și prin intermediul rețelelor de socializare deținute și al mass-mediei. </a:t>
            </a:r>
          </a:p>
          <a:p>
            <a:pPr algn="just"/>
            <a:r>
              <a:rPr lang="ro-RO" b="1" dirty="0">
                <a:latin typeface="Times New Roman" panose="02020603050405020304" pitchFamily="18" charset="0"/>
                <a:cs typeface="Times New Roman" panose="02020603050405020304" pitchFamily="18" charset="0"/>
              </a:rPr>
              <a:t>Totodată, în cadrul instanței a fost instalat un terminal de plată pentru comoditatea justițiabililor. </a:t>
            </a:r>
          </a:p>
        </p:txBody>
      </p:sp>
      <p:sp>
        <p:nvSpPr>
          <p:cNvPr id="4" name="Substituent dată 3">
            <a:extLst>
              <a:ext uri="{FF2B5EF4-FFF2-40B4-BE49-F238E27FC236}">
                <a16:creationId xmlns:a16="http://schemas.microsoft.com/office/drawing/2014/main" id="{91F33FE8-F0CA-9F63-6591-860805C5D11D}"/>
              </a:ext>
            </a:extLst>
          </p:cNvPr>
          <p:cNvSpPr>
            <a:spLocks noGrp="1"/>
          </p:cNvSpPr>
          <p:nvPr>
            <p:ph type="dt" sz="half" idx="10"/>
          </p:nvPr>
        </p:nvSpPr>
        <p:spPr/>
        <p:txBody>
          <a:bodyPr/>
          <a:lstStyle/>
          <a:p>
            <a:fld id="{5C190158-54EF-8E48-B4E5-B3B8E66B4050}" type="datetime1">
              <a:rPr lang="en-US" smtClean="0"/>
              <a:t>3/15/2024</a:t>
            </a:fld>
            <a:endParaRPr lang="en-US"/>
          </a:p>
        </p:txBody>
      </p:sp>
      <p:sp>
        <p:nvSpPr>
          <p:cNvPr id="5" name="Substituent număr diapozitiv 4">
            <a:extLst>
              <a:ext uri="{FF2B5EF4-FFF2-40B4-BE49-F238E27FC236}">
                <a16:creationId xmlns:a16="http://schemas.microsoft.com/office/drawing/2014/main" id="{1D2FD825-C657-A20F-60DA-600189F640AA}"/>
              </a:ext>
            </a:extLst>
          </p:cNvPr>
          <p:cNvSpPr>
            <a:spLocks noGrp="1"/>
          </p:cNvSpPr>
          <p:nvPr>
            <p:ph type="sldNum" sz="quarter" idx="12"/>
          </p:nvPr>
        </p:nvSpPr>
        <p:spPr/>
        <p:txBody>
          <a:bodyPr/>
          <a:lstStyle/>
          <a:p>
            <a:fld id="{42782948-4DBE-204D-AB9E-B65E067054AE}" type="slidenum">
              <a:rPr lang="en-US" smtClean="0"/>
              <a:pPr/>
              <a:t>18</a:t>
            </a:fld>
            <a:endParaRPr lang="en-US"/>
          </a:p>
        </p:txBody>
      </p:sp>
      <p:sp>
        <p:nvSpPr>
          <p:cNvPr id="2" name="Titlu 5">
            <a:extLst>
              <a:ext uri="{FF2B5EF4-FFF2-40B4-BE49-F238E27FC236}">
                <a16:creationId xmlns:a16="http://schemas.microsoft.com/office/drawing/2014/main" id="{5A63F8C8-E0EF-8AE5-34D2-12B6959B5DF1}"/>
              </a:ext>
            </a:extLst>
          </p:cNvPr>
          <p:cNvSpPr>
            <a:spLocks noGrp="1"/>
          </p:cNvSpPr>
          <p:nvPr>
            <p:ph type="title"/>
          </p:nvPr>
        </p:nvSpPr>
        <p:spPr>
          <a:xfrm>
            <a:off x="152401" y="153988"/>
            <a:ext cx="8839200" cy="58896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50000"/>
                </a:schemeClr>
              </a:solidFill>
            </a:endParaRPr>
          </a:p>
        </p:txBody>
      </p:sp>
    </p:spTree>
    <p:extLst>
      <p:ext uri="{BB962C8B-B14F-4D97-AF65-F5344CB8AC3E}">
        <p14:creationId xmlns:p14="http://schemas.microsoft.com/office/powerpoint/2010/main" val="2728703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ubstituent conținut 11">
            <a:extLst>
              <a:ext uri="{FF2B5EF4-FFF2-40B4-BE49-F238E27FC236}">
                <a16:creationId xmlns:a16="http://schemas.microsoft.com/office/drawing/2014/main" id="{4943311C-75D0-9B4C-B2CC-8550D221EAD6}"/>
              </a:ext>
            </a:extLst>
          </p:cNvPr>
          <p:cNvPicPr>
            <a:picLocks noGrp="1" noChangeAspect="1"/>
          </p:cNvPicPr>
          <p:nvPr>
            <p:ph sz="half" idx="2"/>
          </p:nvPr>
        </p:nvPicPr>
        <p:blipFill>
          <a:blip r:embed="rId2"/>
          <a:stretch>
            <a:fillRect/>
          </a:stretch>
        </p:blipFill>
        <p:spPr>
          <a:xfrm>
            <a:off x="5727699" y="1530349"/>
            <a:ext cx="3200400" cy="3200400"/>
          </a:xfrm>
        </p:spPr>
      </p:pic>
      <p:sp>
        <p:nvSpPr>
          <p:cNvPr id="4" name="Substituent dată 3">
            <a:extLst>
              <a:ext uri="{FF2B5EF4-FFF2-40B4-BE49-F238E27FC236}">
                <a16:creationId xmlns:a16="http://schemas.microsoft.com/office/drawing/2014/main" id="{0674F744-DBB2-4D1A-886B-14B29A34F780}"/>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2F4C2D58-D405-172E-615A-B945170AD49A}"/>
              </a:ext>
            </a:extLst>
          </p:cNvPr>
          <p:cNvSpPr>
            <a:spLocks noGrp="1"/>
          </p:cNvSpPr>
          <p:nvPr>
            <p:ph type="sldNum" sz="quarter" idx="12"/>
          </p:nvPr>
        </p:nvSpPr>
        <p:spPr/>
        <p:txBody>
          <a:bodyPr/>
          <a:lstStyle/>
          <a:p>
            <a:fld id="{42782948-4DBE-204D-AB9E-B65E067054AE}" type="slidenum">
              <a:rPr lang="en-US" smtClean="0"/>
              <a:pPr/>
              <a:t>19</a:t>
            </a:fld>
            <a:endParaRPr lang="en-US"/>
          </a:p>
        </p:txBody>
      </p:sp>
      <p:sp>
        <p:nvSpPr>
          <p:cNvPr id="7" name="Titlu 5">
            <a:extLst>
              <a:ext uri="{FF2B5EF4-FFF2-40B4-BE49-F238E27FC236}">
                <a16:creationId xmlns:a16="http://schemas.microsoft.com/office/drawing/2014/main" id="{60665193-186A-FC66-4447-7CDCC4FC3DAA}"/>
              </a:ext>
            </a:extLst>
          </p:cNvPr>
          <p:cNvSpPr>
            <a:spLocks noGrp="1"/>
          </p:cNvSpPr>
          <p:nvPr>
            <p:ph type="title"/>
          </p:nvPr>
        </p:nvSpPr>
        <p:spPr>
          <a:xfrm>
            <a:off x="152400" y="168683"/>
            <a:ext cx="8991599" cy="623248"/>
          </a:xfrm>
        </p:spPr>
        <p:txBody>
          <a:bodyPr/>
          <a:lstStyle/>
          <a:p>
            <a:r>
              <a:rPr lang="ro-RO" sz="205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60000"/>
                  <a:lumOff val="40000"/>
                </a:schemeClr>
              </a:solidFill>
            </a:endParaRPr>
          </a:p>
        </p:txBody>
      </p:sp>
      <p:sp>
        <p:nvSpPr>
          <p:cNvPr id="10" name="Substituent conținut 9">
            <a:extLst>
              <a:ext uri="{FF2B5EF4-FFF2-40B4-BE49-F238E27FC236}">
                <a16:creationId xmlns:a16="http://schemas.microsoft.com/office/drawing/2014/main" id="{EB9F9F61-4F83-6EB1-9472-EDEEDE4C0013}"/>
              </a:ext>
            </a:extLst>
          </p:cNvPr>
          <p:cNvSpPr>
            <a:spLocks noGrp="1"/>
          </p:cNvSpPr>
          <p:nvPr>
            <p:ph sz="half" idx="1"/>
          </p:nvPr>
        </p:nvSpPr>
        <p:spPr>
          <a:xfrm>
            <a:off x="215899" y="1593850"/>
            <a:ext cx="5511800" cy="3073399"/>
          </a:xfrm>
        </p:spPr>
        <p:txBody>
          <a:bodyPr>
            <a:normAutofit fontScale="85000" lnSpcReduction="20000"/>
          </a:bodyPr>
          <a:lstStyle/>
          <a:p>
            <a:r>
              <a:rPr lang="ro-RO" sz="1900" b="1" i="0" dirty="0">
                <a:solidFill>
                  <a:srgbClr val="050505"/>
                </a:solidFill>
                <a:effectLst/>
                <a:latin typeface="Times New Roman" panose="02020603050405020304" pitchFamily="18" charset="0"/>
                <a:cs typeface="Times New Roman" panose="02020603050405020304" pitchFamily="18" charset="0"/>
              </a:rPr>
              <a:t>Pe Portalul Judecătoriei </a:t>
            </a:r>
            <a:r>
              <a:rPr lang="ro-RO" sz="1900" b="1" i="0" u="none" strike="noStrike" dirty="0">
                <a:solidFill>
                  <a:srgbClr val="050505"/>
                </a:solidFill>
                <a:effectLst/>
                <a:latin typeface="Times New Roman" panose="02020603050405020304" pitchFamily="18" charset="0"/>
                <a:cs typeface="Times New Roman" panose="02020603050405020304" pitchFamily="18" charset="0"/>
                <a:hlinkClick r:id="rId3"/>
              </a:rPr>
              <a:t>Ungheni</a:t>
            </a:r>
            <a:r>
              <a:rPr lang="ro-RO" sz="1900" b="1" i="0" dirty="0">
                <a:solidFill>
                  <a:srgbClr val="050505"/>
                </a:solidFill>
                <a:effectLst/>
                <a:latin typeface="Times New Roman" panose="02020603050405020304" pitchFamily="18" charset="0"/>
                <a:cs typeface="Times New Roman" panose="02020603050405020304" pitchFamily="18" charset="0"/>
              </a:rPr>
              <a:t> găsiți și modele de cereri de chemare în judecată</a:t>
            </a:r>
          </a:p>
          <a:p>
            <a:r>
              <a:rPr lang="ro-RO" sz="1900" b="1" i="0" dirty="0">
                <a:solidFill>
                  <a:srgbClr val="050505"/>
                </a:solidFill>
                <a:effectLst/>
                <a:latin typeface="Times New Roman" panose="02020603050405020304" pitchFamily="18" charset="0"/>
                <a:cs typeface="Times New Roman" panose="02020603050405020304" pitchFamily="18" charset="0"/>
              </a:rPr>
              <a:t>Judecătoria Ungheni pune la dispoziția cetățenilor diverse modele de acte și mai multe modele de cereri de chemare în judecată, prototip elaborate de către magistrații instanței judecătorești care sunt plasate și pot fi accesate direct pe Portalul Judecătoriei Ungheni la compartimentul Informații de interes public &gt; modele de acte sau la următorul link: </a:t>
            </a:r>
            <a:r>
              <a:rPr lang="ro-RO" sz="1900" b="1" i="0" u="none" strike="noStrike" dirty="0">
                <a:solidFill>
                  <a:srgbClr val="050505"/>
                </a:solidFill>
                <a:effectLst/>
                <a:latin typeface="Times New Roman" panose="02020603050405020304" pitchFamily="18" charset="0"/>
                <a:cs typeface="Times New Roman" panose="02020603050405020304" pitchFamily="18" charset="0"/>
                <a:hlinkClick r:id="rId4"/>
              </a:rPr>
              <a:t>https://jun.instante.justice.md/ro/content/modele-de-acte</a:t>
            </a:r>
            <a:endParaRPr lang="en-US" sz="1900" b="1" i="0" u="none" strike="noStrike" dirty="0">
              <a:solidFill>
                <a:srgbClr val="050505"/>
              </a:solidFill>
              <a:effectLst/>
              <a:latin typeface="Times New Roman" panose="02020603050405020304" pitchFamily="18" charset="0"/>
              <a:cs typeface="Times New Roman" panose="02020603050405020304" pitchFamily="18" charset="0"/>
            </a:endParaRPr>
          </a:p>
          <a:p>
            <a:pPr marL="0" indent="0">
              <a:buNone/>
            </a:pPr>
            <a:endParaRPr lang="ro-RO" sz="1900" b="1" dirty="0">
              <a:solidFill>
                <a:srgbClr val="050505"/>
              </a:solidFill>
              <a:latin typeface="Times New Roman" panose="02020603050405020304" pitchFamily="18" charset="0"/>
              <a:cs typeface="Times New Roman" panose="02020603050405020304" pitchFamily="18" charset="0"/>
            </a:endParaRPr>
          </a:p>
          <a:p>
            <a:r>
              <a:rPr lang="ro-RO" sz="1900" b="0" i="1" dirty="0">
                <a:solidFill>
                  <a:schemeClr val="bg2">
                    <a:lumMod val="75000"/>
                  </a:schemeClr>
                </a:solidFill>
                <a:effectLst/>
                <a:latin typeface="inherit"/>
              </a:rPr>
              <a:t>Informație publicată pe rețelele de </a:t>
            </a:r>
            <a:r>
              <a:rPr lang="ro-RO" sz="1900" b="0" i="1" dirty="0" err="1">
                <a:solidFill>
                  <a:schemeClr val="bg2">
                    <a:lumMod val="75000"/>
                  </a:schemeClr>
                </a:solidFill>
                <a:effectLst/>
                <a:latin typeface="inherit"/>
              </a:rPr>
              <a:t>Fb</a:t>
            </a:r>
            <a:r>
              <a:rPr lang="ro-RO" sz="1900" b="0" i="1" dirty="0">
                <a:solidFill>
                  <a:schemeClr val="bg2">
                    <a:lumMod val="75000"/>
                  </a:schemeClr>
                </a:solidFill>
                <a:effectLst/>
                <a:latin typeface="inherit"/>
              </a:rPr>
              <a:t>, </a:t>
            </a:r>
            <a:r>
              <a:rPr lang="ro-RO" sz="1900" b="0" i="1" dirty="0" err="1">
                <a:solidFill>
                  <a:schemeClr val="bg2">
                    <a:lumMod val="75000"/>
                  </a:schemeClr>
                </a:solidFill>
                <a:effectLst/>
                <a:latin typeface="inherit"/>
              </a:rPr>
              <a:t>Instagram</a:t>
            </a:r>
            <a:r>
              <a:rPr lang="ro-RO" sz="1900" i="1" dirty="0">
                <a:solidFill>
                  <a:schemeClr val="bg2">
                    <a:lumMod val="75000"/>
                  </a:schemeClr>
                </a:solidFill>
                <a:latin typeface="inherit"/>
              </a:rPr>
              <a:t> și Pagina Web a Judecătoriei Ungheni la 01 decembrie 2023</a:t>
            </a:r>
            <a:endParaRPr lang="ro-RO" sz="1900" b="0" i="1" dirty="0">
              <a:solidFill>
                <a:schemeClr val="bg2">
                  <a:lumMod val="75000"/>
                </a:schemeClr>
              </a:solidFill>
              <a:effectLst/>
              <a:latin typeface="inherit"/>
            </a:endParaRPr>
          </a:p>
          <a:p>
            <a:endParaRPr lang="ro-RO" dirty="0"/>
          </a:p>
        </p:txBody>
      </p:sp>
      <p:sp>
        <p:nvSpPr>
          <p:cNvPr id="3" name="CasetăText 2">
            <a:extLst>
              <a:ext uri="{FF2B5EF4-FFF2-40B4-BE49-F238E27FC236}">
                <a16:creationId xmlns:a16="http://schemas.microsoft.com/office/drawing/2014/main" id="{8FBCDA4E-CCC2-7B2F-DD1C-E970662279E1}"/>
              </a:ext>
            </a:extLst>
          </p:cNvPr>
          <p:cNvSpPr txBox="1"/>
          <p:nvPr/>
        </p:nvSpPr>
        <p:spPr>
          <a:xfrm>
            <a:off x="215901" y="771591"/>
            <a:ext cx="8775700" cy="646331"/>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2.1.2. Informarea cetățenilor pe pagina instanței despre modul de înaintare a unei cereri, pregătirea modelelor de cerere</a:t>
            </a:r>
            <a:endParaRPr lang="ro-RO" sz="1700" i="0" dirty="0">
              <a:solidFill>
                <a:schemeClr val="accent5">
                  <a:lumMod val="5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47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EA2003-7CF4-914C-AF20-8651ACC5570D}"/>
              </a:ext>
            </a:extLst>
          </p:cNvPr>
          <p:cNvSpPr>
            <a:spLocks noGrp="1"/>
          </p:cNvSpPr>
          <p:nvPr>
            <p:ph sz="half" idx="1"/>
          </p:nvPr>
        </p:nvSpPr>
        <p:spPr/>
        <p:txBody>
          <a:bodyPr vert="horz" lIns="91440" tIns="45720" rIns="91440" bIns="45720" rtlCol="0" anchor="t">
            <a:normAutofit/>
          </a:bodyPr>
          <a:lstStyle/>
          <a:p>
            <a:pPr marL="229870" indent="-229870">
              <a:buFont typeface="Wingdings" pitchFamily="2" charset="2"/>
              <a:buChar char="q"/>
            </a:pPr>
            <a:r>
              <a:rPr lang="en-MD" sz="1400" dirty="0">
                <a:latin typeface="Arial" panose="020B0604020202020204" pitchFamily="34" charset="0"/>
                <a:cs typeface="Arial" panose="020B0604020202020204" pitchFamily="34" charset="0"/>
              </a:rPr>
              <a:t>Evaluarea activităților realizate și progreselor atinse;</a:t>
            </a:r>
            <a:endParaRPr lang="en-US" sz="1400" dirty="0">
              <a:latin typeface="Arial" panose="020B0604020202020204" pitchFamily="34" charset="0"/>
              <a:cs typeface="Arial" panose="020B0604020202020204" pitchFamily="34" charset="0"/>
            </a:endParaRPr>
          </a:p>
          <a:p>
            <a:pPr marL="229870" indent="-229870">
              <a:buFont typeface="Wingdings" pitchFamily="2" charset="2"/>
              <a:buChar char="q"/>
            </a:pPr>
            <a:r>
              <a:rPr lang="en-MD" sz="1400" dirty="0">
                <a:latin typeface="Arial" panose="020B0604020202020204" pitchFamily="34" charset="0"/>
                <a:cs typeface="Arial" panose="020B0604020202020204" pitchFamily="34" charset="0"/>
              </a:rPr>
              <a:t>Evaluarea performanței instanței și resurselor avute în gestiune;</a:t>
            </a:r>
          </a:p>
          <a:p>
            <a:pPr marL="229870" indent="-229870">
              <a:buFont typeface="Wingdings" pitchFamily="2" charset="2"/>
              <a:buChar char="q"/>
            </a:pPr>
            <a:r>
              <a:rPr lang="en-MD" sz="1400" dirty="0">
                <a:latin typeface="Arial" panose="020B0604020202020204" pitchFamily="34" charset="0"/>
                <a:cs typeface="Arial" panose="020B0604020202020204" pitchFamily="34" charset="0"/>
              </a:rPr>
              <a:t>Identificarea barierelor și problemelor care au împiedicat sau reținut realizarea anumitor progrese;</a:t>
            </a:r>
          </a:p>
          <a:p>
            <a:pPr marL="229870" indent="-229870">
              <a:buFont typeface="Wingdings" pitchFamily="2" charset="2"/>
              <a:buChar char="q"/>
            </a:pPr>
            <a:r>
              <a:rPr lang="ro-MD" sz="1400" dirty="0">
                <a:solidFill>
                  <a:srgbClr val="FF0000"/>
                </a:solidFill>
                <a:latin typeface="Arial"/>
                <a:cs typeface="Arial"/>
              </a:rPr>
              <a:t>Identificarea priorităților pentru trimestrul I din 2024 (</a:t>
            </a:r>
            <a:r>
              <a:rPr lang="ro-RO" sz="1400" dirty="0">
                <a:solidFill>
                  <a:srgbClr val="FF0000"/>
                </a:solidFill>
                <a:latin typeface="Arial"/>
                <a:cs typeface="Arial"/>
              </a:rPr>
              <a:t>ianuarie</a:t>
            </a:r>
            <a:r>
              <a:rPr lang="en-US" sz="1400" dirty="0">
                <a:solidFill>
                  <a:srgbClr val="FF0000"/>
                </a:solidFill>
                <a:latin typeface="Arial"/>
                <a:cs typeface="Arial"/>
              </a:rPr>
              <a:t> </a:t>
            </a:r>
            <a:r>
              <a:rPr lang="ro-MD" sz="1400" dirty="0">
                <a:solidFill>
                  <a:srgbClr val="FF0000"/>
                </a:solidFill>
                <a:latin typeface="Arial"/>
                <a:cs typeface="Arial"/>
              </a:rPr>
              <a:t>– </a:t>
            </a:r>
            <a:r>
              <a:rPr lang="ro-RO" sz="1400" dirty="0">
                <a:solidFill>
                  <a:srgbClr val="FF0000"/>
                </a:solidFill>
                <a:latin typeface="Arial"/>
                <a:cs typeface="Arial"/>
              </a:rPr>
              <a:t>martie</a:t>
            </a:r>
            <a:r>
              <a:rPr lang="ro-MD" sz="1400" dirty="0">
                <a:solidFill>
                  <a:srgbClr val="FF0000"/>
                </a:solidFill>
                <a:latin typeface="Arial"/>
                <a:cs typeface="Arial"/>
              </a:rPr>
              <a:t> 2024);</a:t>
            </a:r>
            <a:endParaRPr lang="en-MD" sz="1400" dirty="0">
              <a:solidFill>
                <a:srgbClr val="FF0000"/>
              </a:solidFill>
              <a:latin typeface="Arial"/>
              <a:cs typeface="Arial"/>
            </a:endParaRPr>
          </a:p>
          <a:p>
            <a:pPr marL="229870" indent="-229870">
              <a:buFont typeface="Wingdings" pitchFamily="2" charset="2"/>
              <a:buChar char="q"/>
            </a:pPr>
            <a:endParaRPr lang="en-MD" dirty="0">
              <a:solidFill>
                <a:srgbClr val="C00000"/>
              </a:solidFill>
            </a:endParaRPr>
          </a:p>
        </p:txBody>
      </p:sp>
      <p:sp>
        <p:nvSpPr>
          <p:cNvPr id="17" name="Date Placeholder 16">
            <a:extLst>
              <a:ext uri="{FF2B5EF4-FFF2-40B4-BE49-F238E27FC236}">
                <a16:creationId xmlns:a16="http://schemas.microsoft.com/office/drawing/2014/main" id="{180C09F2-A202-5C41-B408-1D3B33ADABBC}"/>
              </a:ext>
            </a:extLst>
          </p:cNvPr>
          <p:cNvSpPr>
            <a:spLocks noGrp="1"/>
          </p:cNvSpPr>
          <p:nvPr>
            <p:ph type="dt" sz="half" idx="10"/>
          </p:nvPr>
        </p:nvSpPr>
        <p:spPr/>
        <p:txBody>
          <a:bodyPr anchor="ctr">
            <a:normAutofit/>
          </a:bodyPr>
          <a:lstStyle/>
          <a:p>
            <a:pPr>
              <a:spcAft>
                <a:spcPts val="600"/>
              </a:spcAft>
            </a:pPr>
            <a:fld id="{B0D7C345-7FE2-454C-96DA-411386C9577F}" type="datetime1">
              <a:rPr lang="en-US" smtClean="0"/>
              <a:pPr>
                <a:spcAft>
                  <a:spcPts val="600"/>
                </a:spcAft>
              </a:pPr>
              <a:t>3/15/2024</a:t>
            </a:fld>
            <a:endParaRPr lang="en-US"/>
          </a:p>
        </p:txBody>
      </p:sp>
      <p:sp>
        <p:nvSpPr>
          <p:cNvPr id="18" name="Slide Number Placeholder 17">
            <a:extLst>
              <a:ext uri="{FF2B5EF4-FFF2-40B4-BE49-F238E27FC236}">
                <a16:creationId xmlns:a16="http://schemas.microsoft.com/office/drawing/2014/main" id="{191D1940-F8E7-474F-84BD-F72E982286C8}"/>
              </a:ext>
            </a:extLst>
          </p:cNvPr>
          <p:cNvSpPr>
            <a:spLocks noGrp="1"/>
          </p:cNvSpPr>
          <p:nvPr>
            <p:ph type="sldNum" sz="quarter" idx="12"/>
          </p:nvPr>
        </p:nvSpPr>
        <p:spPr/>
        <p:txBody>
          <a:bodyPr anchor="ctr">
            <a:normAutofit/>
          </a:bodyPr>
          <a:lstStyle/>
          <a:p>
            <a:pPr>
              <a:spcAft>
                <a:spcPts val="600"/>
              </a:spcAft>
            </a:pPr>
            <a:fld id="{42782948-4DBE-204D-AB9E-B65E067054AE}" type="slidenum">
              <a:rPr lang="en-US" smtClean="0"/>
              <a:pPr>
                <a:spcAft>
                  <a:spcPts val="600"/>
                </a:spcAft>
              </a:pPr>
              <a:t>2</a:t>
            </a:fld>
            <a:endParaRPr lang="en-US"/>
          </a:p>
        </p:txBody>
      </p:sp>
      <p:sp>
        <p:nvSpPr>
          <p:cNvPr id="8" name="Title 7"/>
          <p:cNvSpPr>
            <a:spLocks noGrp="1"/>
          </p:cNvSpPr>
          <p:nvPr>
            <p:ph type="title"/>
          </p:nvPr>
        </p:nvSpPr>
        <p:spPr/>
        <p:txBody>
          <a:bodyPr anchor="b">
            <a:normAutofit/>
          </a:bodyPr>
          <a:lstStyle/>
          <a:p>
            <a:r>
              <a:rPr lang="ro-MD" dirty="0">
                <a:solidFill>
                  <a:srgbClr val="651D32"/>
                </a:solidFill>
                <a:latin typeface="Arial" panose="020B0604020202020204" pitchFamily="34" charset="0"/>
                <a:cs typeface="Arial" panose="020B0604020202020204" pitchFamily="34" charset="0"/>
              </a:rPr>
              <a:t>OBIECTIVELE ȘEDINȚEI</a:t>
            </a:r>
            <a:endParaRPr lang="en-MD" dirty="0">
              <a:solidFill>
                <a:srgbClr val="651D32"/>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20D58CA-150E-6B6E-55CF-47E8ED2A5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4596" y="153989"/>
            <a:ext cx="4097004"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5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0674F744-DBB2-4D1A-886B-14B29A34F780}"/>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2F4C2D58-D405-172E-615A-B945170AD49A}"/>
              </a:ext>
            </a:extLst>
          </p:cNvPr>
          <p:cNvSpPr>
            <a:spLocks noGrp="1"/>
          </p:cNvSpPr>
          <p:nvPr>
            <p:ph type="sldNum" sz="quarter" idx="12"/>
          </p:nvPr>
        </p:nvSpPr>
        <p:spPr/>
        <p:txBody>
          <a:bodyPr/>
          <a:lstStyle/>
          <a:p>
            <a:fld id="{42782948-4DBE-204D-AB9E-B65E067054AE}" type="slidenum">
              <a:rPr lang="en-US" smtClean="0"/>
              <a:pPr/>
              <a:t>20</a:t>
            </a:fld>
            <a:endParaRPr lang="en-US"/>
          </a:p>
        </p:txBody>
      </p:sp>
      <p:sp>
        <p:nvSpPr>
          <p:cNvPr id="7" name="Titlu 5">
            <a:extLst>
              <a:ext uri="{FF2B5EF4-FFF2-40B4-BE49-F238E27FC236}">
                <a16:creationId xmlns:a16="http://schemas.microsoft.com/office/drawing/2014/main" id="{60665193-186A-FC66-4447-7CDCC4FC3DAA}"/>
              </a:ext>
            </a:extLst>
          </p:cNvPr>
          <p:cNvSpPr>
            <a:spLocks noGrp="1"/>
          </p:cNvSpPr>
          <p:nvPr>
            <p:ph type="title"/>
          </p:nvPr>
        </p:nvSpPr>
        <p:spPr>
          <a:xfrm>
            <a:off x="152400" y="168683"/>
            <a:ext cx="8991599" cy="623248"/>
          </a:xfrm>
        </p:spPr>
        <p:txBody>
          <a:bodyPr/>
          <a:lstStyle/>
          <a:p>
            <a:r>
              <a:rPr lang="ro-RO" sz="205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60000"/>
                  <a:lumOff val="40000"/>
                </a:schemeClr>
              </a:solidFill>
            </a:endParaRPr>
          </a:p>
        </p:txBody>
      </p:sp>
      <p:sp>
        <p:nvSpPr>
          <p:cNvPr id="10" name="Substituent conținut 9">
            <a:extLst>
              <a:ext uri="{FF2B5EF4-FFF2-40B4-BE49-F238E27FC236}">
                <a16:creationId xmlns:a16="http://schemas.microsoft.com/office/drawing/2014/main" id="{EB9F9F61-4F83-6EB1-9472-EDEEDE4C0013}"/>
              </a:ext>
            </a:extLst>
          </p:cNvPr>
          <p:cNvSpPr>
            <a:spLocks noGrp="1"/>
          </p:cNvSpPr>
          <p:nvPr>
            <p:ph sz="half" idx="1"/>
          </p:nvPr>
        </p:nvSpPr>
        <p:spPr>
          <a:xfrm>
            <a:off x="215899" y="1394840"/>
            <a:ext cx="4597401" cy="3449800"/>
          </a:xfrm>
        </p:spPr>
        <p:txBody>
          <a:bodyPr>
            <a:normAutofit fontScale="85000" lnSpcReduction="10000"/>
          </a:bodyPr>
          <a:lstStyle/>
          <a:p>
            <a:pPr marL="0" marR="0" lvl="0" indent="0" defTabSz="457200" rtl="0" eaLnBrk="1" fontAlgn="auto" latinLnBrk="0" hangingPunct="1">
              <a:lnSpc>
                <a:spcPct val="100000"/>
              </a:lnSpc>
              <a:spcBef>
                <a:spcPts val="0"/>
              </a:spcBef>
              <a:spcAft>
                <a:spcPts val="0"/>
              </a:spcAft>
              <a:buClrTx/>
              <a:buSzTx/>
              <a:buFont typeface="Arial"/>
              <a:buNone/>
              <a:tabLst/>
              <a:defRPr/>
            </a:pPr>
            <a:r>
              <a:rPr kumimoji="0" lang="ro-MD" sz="2000" b="1" i="0"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rPr>
              <a:t>Crearea unui meniu electronic pe pagina web a instanței pentru a recepționa sugestii și propuneri cu referire la activitatea instanței </a:t>
            </a:r>
          </a:p>
          <a:p>
            <a:pPr marL="0" marR="0" lvl="0" indent="0" defTabSz="457200" rtl="0" eaLnBrk="1" fontAlgn="auto" latinLnBrk="0" hangingPunct="1">
              <a:lnSpc>
                <a:spcPct val="100000"/>
              </a:lnSpc>
              <a:spcBef>
                <a:spcPts val="0"/>
              </a:spcBef>
              <a:spcAft>
                <a:spcPts val="0"/>
              </a:spcAft>
              <a:buClrTx/>
              <a:buSzTx/>
              <a:buFont typeface="Arial"/>
              <a:buNone/>
              <a:tabLst/>
              <a:defRPr/>
            </a:pPr>
            <a:endParaRPr kumimoji="0" lang="ro-MD" sz="2000" b="1" i="0"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None/>
              <a:tabLst/>
              <a:defRPr/>
            </a:pPr>
            <a:endParaRPr kumimoji="0" lang="ro-MD" sz="2000" i="0"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endParaRPr>
          </a:p>
          <a:p>
            <a:pPr marL="285750" marR="0" lvl="0" indent="-285750"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MD" sz="2000" i="0"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rPr>
              <a:t>în cadrul </a:t>
            </a:r>
            <a:r>
              <a:rPr kumimoji="0" lang="ro-MD" sz="2000" b="1" i="0"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rPr>
              <a:t>ședinței de informare din 17 martie 2023, </a:t>
            </a:r>
            <a:r>
              <a:rPr kumimoji="0" lang="ro-MD" sz="2000" i="0"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rPr>
              <a:t>organizată pentru membrii Grupului de lucru privind dezvoltarea Judecătoriei-Model Ungheni a fost prezentat </a:t>
            </a:r>
            <a:r>
              <a:rPr kumimoji="0" lang="ro-MD" sz="2000" b="1" i="0"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rPr>
              <a:t>registrul petițiilor implementat în PIGD și e-Dosar  </a:t>
            </a:r>
            <a:r>
              <a:rPr kumimoji="0" lang="ro-MD" sz="2000" i="0"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rPr>
              <a:t>și a fost pus la dispoziție </a:t>
            </a:r>
            <a:r>
              <a:rPr kumimoji="0" lang="ro-MD" sz="2000" b="1" i="0"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rPr>
              <a:t>Ghidul de utilizare a registrului petițiilor.</a:t>
            </a:r>
          </a:p>
          <a:p>
            <a:pPr marL="230188" marR="0" lvl="0" indent="-230188" algn="l" defTabSz="457200" rtl="0" eaLnBrk="1" fontAlgn="auto" latinLnBrk="0" hangingPunct="1">
              <a:lnSpc>
                <a:spcPct val="100000"/>
              </a:lnSpc>
              <a:spcBef>
                <a:spcPts val="0"/>
              </a:spcBef>
              <a:spcAft>
                <a:spcPts val="0"/>
              </a:spcAft>
              <a:buClrTx/>
              <a:buSzTx/>
              <a:buFont typeface="Arial"/>
              <a:buChar char="•"/>
              <a:tabLst/>
              <a:defRPr/>
            </a:pPr>
            <a:endParaRPr lang="en-US" sz="2000" dirty="0">
              <a:solidFill>
                <a:srgbClr val="6C6463"/>
              </a:solidFill>
              <a:latin typeface="Arial" panose="020B0604020202020204" pitchFamily="34" charset="0"/>
              <a:cs typeface="Arial" panose="020B0604020202020204" pitchFamily="34" charset="0"/>
            </a:endParaRPr>
          </a:p>
          <a:p>
            <a:endParaRPr lang="ro-RO" sz="1900" b="1" i="0" dirty="0">
              <a:solidFill>
                <a:srgbClr val="050505"/>
              </a:solidFill>
              <a:effectLst/>
              <a:latin typeface="Times New Roman" panose="02020603050405020304" pitchFamily="18" charset="0"/>
              <a:cs typeface="Times New Roman" panose="02020603050405020304" pitchFamily="18" charset="0"/>
            </a:endParaRPr>
          </a:p>
        </p:txBody>
      </p:sp>
      <p:sp>
        <p:nvSpPr>
          <p:cNvPr id="3" name="CasetăText 2">
            <a:extLst>
              <a:ext uri="{FF2B5EF4-FFF2-40B4-BE49-F238E27FC236}">
                <a16:creationId xmlns:a16="http://schemas.microsoft.com/office/drawing/2014/main" id="{8FBCDA4E-CCC2-7B2F-DD1C-E970662279E1}"/>
              </a:ext>
            </a:extLst>
          </p:cNvPr>
          <p:cNvSpPr txBox="1"/>
          <p:nvPr/>
        </p:nvSpPr>
        <p:spPr>
          <a:xfrm>
            <a:off x="215901" y="771591"/>
            <a:ext cx="8775700" cy="646331"/>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2.1.2. Informarea cetățenilor pe pagina instanței despre modul de înaintare a unei cereri, pregătirea modelelor de cerere</a:t>
            </a:r>
            <a:endParaRPr lang="ro-RO" sz="1700" i="0" dirty="0">
              <a:solidFill>
                <a:schemeClr val="accent5">
                  <a:lumMod val="50000"/>
                </a:schemeClr>
              </a:solidFill>
              <a:effectLst/>
              <a:latin typeface="Times New Roman" panose="02020603050405020304" pitchFamily="18" charset="0"/>
              <a:cs typeface="Times New Roman" panose="02020603050405020304" pitchFamily="18" charset="0"/>
            </a:endParaRPr>
          </a:p>
        </p:txBody>
      </p:sp>
      <p:pic>
        <p:nvPicPr>
          <p:cNvPr id="13" name="Picture Placeholder 9" descr="Graphical user interface, text, application&#10;&#10;Description automatically generated">
            <a:extLst>
              <a:ext uri="{FF2B5EF4-FFF2-40B4-BE49-F238E27FC236}">
                <a16:creationId xmlns:a16="http://schemas.microsoft.com/office/drawing/2014/main" id="{6F9D3941-929B-27A2-7320-B26A8605FD04}"/>
              </a:ext>
            </a:extLst>
          </p:cNvPr>
          <p:cNvPicPr>
            <a:picLocks noChangeAspect="1"/>
          </p:cNvPicPr>
          <p:nvPr/>
        </p:nvPicPr>
        <p:blipFill>
          <a:blip r:embed="rId2"/>
          <a:srcRect l="25247" r="25247"/>
          <a:stretch>
            <a:fillRect/>
          </a:stretch>
        </p:blipFill>
        <p:spPr>
          <a:xfrm>
            <a:off x="4813300" y="1162049"/>
            <a:ext cx="4114799" cy="3682589"/>
          </a:xfrm>
          <a:prstGeom prst="rect">
            <a:avLst/>
          </a:prstGeom>
        </p:spPr>
      </p:pic>
    </p:spTree>
    <p:extLst>
      <p:ext uri="{BB962C8B-B14F-4D97-AF65-F5344CB8AC3E}">
        <p14:creationId xmlns:p14="http://schemas.microsoft.com/office/powerpoint/2010/main" val="3760484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0674F744-DBB2-4D1A-886B-14B29A34F780}"/>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2F4C2D58-D405-172E-615A-B945170AD49A}"/>
              </a:ext>
            </a:extLst>
          </p:cNvPr>
          <p:cNvSpPr>
            <a:spLocks noGrp="1"/>
          </p:cNvSpPr>
          <p:nvPr>
            <p:ph type="sldNum" sz="quarter" idx="12"/>
          </p:nvPr>
        </p:nvSpPr>
        <p:spPr/>
        <p:txBody>
          <a:bodyPr/>
          <a:lstStyle/>
          <a:p>
            <a:fld id="{42782948-4DBE-204D-AB9E-B65E067054AE}" type="slidenum">
              <a:rPr lang="en-US" smtClean="0"/>
              <a:pPr/>
              <a:t>21</a:t>
            </a:fld>
            <a:endParaRPr lang="en-US"/>
          </a:p>
        </p:txBody>
      </p:sp>
      <p:sp>
        <p:nvSpPr>
          <p:cNvPr id="7" name="Titlu 5">
            <a:extLst>
              <a:ext uri="{FF2B5EF4-FFF2-40B4-BE49-F238E27FC236}">
                <a16:creationId xmlns:a16="http://schemas.microsoft.com/office/drawing/2014/main" id="{60665193-186A-FC66-4447-7CDCC4FC3DAA}"/>
              </a:ext>
            </a:extLst>
          </p:cNvPr>
          <p:cNvSpPr>
            <a:spLocks noGrp="1"/>
          </p:cNvSpPr>
          <p:nvPr>
            <p:ph type="title"/>
          </p:nvPr>
        </p:nvSpPr>
        <p:spPr>
          <a:xfrm>
            <a:off x="152400" y="168683"/>
            <a:ext cx="8991599" cy="623248"/>
          </a:xfrm>
        </p:spPr>
        <p:txBody>
          <a:bodyPr/>
          <a:lstStyle/>
          <a:p>
            <a:r>
              <a:rPr lang="ro-RO" sz="205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60000"/>
                  <a:lumOff val="40000"/>
                </a:schemeClr>
              </a:solidFill>
            </a:endParaRPr>
          </a:p>
        </p:txBody>
      </p:sp>
      <p:sp>
        <p:nvSpPr>
          <p:cNvPr id="10" name="Substituent conținut 9">
            <a:extLst>
              <a:ext uri="{FF2B5EF4-FFF2-40B4-BE49-F238E27FC236}">
                <a16:creationId xmlns:a16="http://schemas.microsoft.com/office/drawing/2014/main" id="{EB9F9F61-4F83-6EB1-9472-EDEEDE4C0013}"/>
              </a:ext>
            </a:extLst>
          </p:cNvPr>
          <p:cNvSpPr>
            <a:spLocks noGrp="1"/>
          </p:cNvSpPr>
          <p:nvPr>
            <p:ph sz="half" idx="1"/>
          </p:nvPr>
        </p:nvSpPr>
        <p:spPr>
          <a:xfrm>
            <a:off x="215898" y="1243726"/>
            <a:ext cx="7080251" cy="3423523"/>
          </a:xfrm>
        </p:spPr>
        <p:txBody>
          <a:bodyPr>
            <a:normAutofit fontScale="92500"/>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400" b="1" dirty="0">
                <a:solidFill>
                  <a:schemeClr val="tx1"/>
                </a:solidFill>
                <a:latin typeface="Times New Roman" panose="02020603050405020304" pitchFamily="18" charset="0"/>
                <a:cs typeface="Times New Roman" panose="02020603050405020304" pitchFamily="18" charset="0"/>
              </a:rPr>
              <a:t>Prin d</a:t>
            </a:r>
            <a:r>
              <a:rPr kumimoji="0" lang="it-IT"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ezvoltarea unei relații constructive cu mass-media </a:t>
            </a:r>
            <a:r>
              <a:rPr lang="ro-MD" sz="1400" b="1" dirty="0">
                <a:solidFill>
                  <a:schemeClr val="tx1"/>
                </a:solidFill>
                <a:latin typeface="Times New Roman" panose="02020603050405020304" pitchFamily="18" charset="0"/>
                <a:cs typeface="Times New Roman" panose="02020603050405020304" pitchFamily="18" charset="0"/>
              </a:rPr>
              <a:t>și </a:t>
            </a:r>
            <a:r>
              <a:rPr kumimoji="0" lang="it-IT"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colaborare continuă</a:t>
            </a:r>
            <a:r>
              <a:rPr kumimoji="0" lang="ro-MD"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sau desfășurat mai multe evenimente, precum</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687070" marR="0" lvl="1" indent="-22987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687070" marR="0" lvl="1" indent="-22987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VIDEO INFORMATIV despre accesibilitatea instanțelor de  judecată (realizat de TV</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ORD</a:t>
            </a: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687070" marR="0" lvl="1" indent="-22987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VIDEO REPORTAJ – ACCESUL PERSOANELOR CU DEZABILITĂȚI ÎN CADRUL INSTANȚEI DE JUDECATĂ (filmat de TV</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ORD</a:t>
            </a: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 08</a:t>
            </a:r>
            <a:r>
              <a:rPr kumimoji="0" lang="ro-MD"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.03.</a:t>
            </a: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2023)</a:t>
            </a:r>
          </a:p>
          <a:p>
            <a:pPr marL="687070" marR="0" lvl="1" indent="-22987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EMISIUNEA</a:t>
            </a:r>
            <a:r>
              <a:rPr kumimoji="0" lang="ro-MD"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o-RO"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a:t>
            </a:r>
            <a:r>
              <a:rPr kumimoji="0" lang="en-US"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SENȚIAL </a:t>
            </a:r>
            <a:r>
              <a:rPr kumimoji="0" lang="ro-RO"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la TV</a:t>
            </a:r>
            <a:r>
              <a:rPr kumimoji="0" lang="en-US"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o-RO"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Nord – difuzată la 14</a:t>
            </a:r>
            <a:r>
              <a:rPr kumimoji="0" lang="en-US"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400" b="1"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februarie</a:t>
            </a:r>
            <a:r>
              <a:rPr kumimoji="0" lang="en-US"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o-RO"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2023  </a:t>
            </a:r>
            <a:r>
              <a:rPr kumimoji="0" lang="ro-MD"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ro-RO"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,,I</a:t>
            </a:r>
            <a:r>
              <a:rPr kumimoji="0" lang="en-US"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NSTANȚELE JUDECĂTOREȘTI AU DEVENIT MAI ACCESIBILE PENTRU PERSOANELE CU DIZABILITĂȚI </a:t>
            </a:r>
            <a:r>
              <a:rPr kumimoji="0" lang="ro-MD"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en-US"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739775" marR="0" lvl="1" indent="-285750" algn="l" defTabSz="4572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it-IT"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Eveniment de presă privind raportul anual al Judecătoriei</a:t>
            </a:r>
            <a:r>
              <a:rPr kumimoji="0" lang="ro-MD"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/Retrospectiva 2022 – 10.03.2023</a:t>
            </a:r>
          </a:p>
          <a:p>
            <a:pPr marL="739775" marR="0" lvl="1" indent="-285750" algn="l" defTabSz="4572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ro-RO"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Video REPORTAJ  privind activitatea Judecătoriei Ungheni (cu ZIARUL DE GARDĂ) – 10.03.2023</a:t>
            </a:r>
          </a:p>
          <a:p>
            <a:pPr marL="739775" marR="0" lvl="1" indent="-285750" algn="l" defTabSz="4572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ro-MD" sz="1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Video Reportaj  despre Biroul INFORMAȚIONAL ,,(cu proiectul IJM),,  - 15.03.2023</a:t>
            </a:r>
          </a:p>
          <a:p>
            <a:endParaRPr lang="ro-RO" dirty="0"/>
          </a:p>
        </p:txBody>
      </p:sp>
      <p:sp>
        <p:nvSpPr>
          <p:cNvPr id="3" name="CasetăText 2">
            <a:extLst>
              <a:ext uri="{FF2B5EF4-FFF2-40B4-BE49-F238E27FC236}">
                <a16:creationId xmlns:a16="http://schemas.microsoft.com/office/drawing/2014/main" id="{8FBCDA4E-CCC2-7B2F-DD1C-E970662279E1}"/>
              </a:ext>
            </a:extLst>
          </p:cNvPr>
          <p:cNvSpPr txBox="1"/>
          <p:nvPr/>
        </p:nvSpPr>
        <p:spPr>
          <a:xfrm>
            <a:off x="152401" y="791931"/>
            <a:ext cx="8775700" cy="369332"/>
          </a:xfrm>
          <a:prstGeom prst="rect">
            <a:avLst/>
          </a:prstGeom>
          <a:noFill/>
        </p:spPr>
        <p:txBody>
          <a:bodyPr wrap="square">
            <a:spAutoFit/>
          </a:bodyPr>
          <a:lstStyle/>
          <a:p>
            <a:pPr algn="just"/>
            <a:r>
              <a:rPr lang="en-US" sz="1800" dirty="0" err="1">
                <a:solidFill>
                  <a:schemeClr val="accent5">
                    <a:lumMod val="50000"/>
                  </a:schemeClr>
                </a:solidFill>
                <a:effectLst/>
                <a:latin typeface="Times New Roman" panose="02020603050405020304" pitchFamily="18" charset="0"/>
                <a:ea typeface="Calibri" panose="020F0502020204030204" pitchFamily="34" charset="0"/>
              </a:rPr>
              <a:t>Activitatea</a:t>
            </a:r>
            <a:r>
              <a:rPr lang="en-US" sz="1800" dirty="0">
                <a:solidFill>
                  <a:schemeClr val="accent5">
                    <a:lumMod val="50000"/>
                  </a:schemeClr>
                </a:solidFill>
                <a:effectLst/>
                <a:latin typeface="Times New Roman" panose="02020603050405020304" pitchFamily="18" charset="0"/>
                <a:ea typeface="Calibri" panose="020F0502020204030204" pitchFamily="34" charset="0"/>
              </a:rPr>
              <a:t> </a:t>
            </a:r>
            <a:r>
              <a:rPr lang="ro-RO" sz="1800" dirty="0">
                <a:solidFill>
                  <a:schemeClr val="accent5">
                    <a:lumMod val="50000"/>
                  </a:schemeClr>
                </a:solidFill>
                <a:effectLst/>
                <a:latin typeface="Times New Roman" panose="02020603050405020304" pitchFamily="18" charset="0"/>
                <a:ea typeface="Calibri" panose="020F0502020204030204" pitchFamily="34" charset="0"/>
              </a:rPr>
              <a:t>2.1.3. Elaborarea și expedierea comunicatelor de presă către mass-media </a:t>
            </a:r>
            <a:endParaRPr lang="ro-RO" sz="1700" i="0" dirty="0">
              <a:solidFill>
                <a:schemeClr val="accent5">
                  <a:lumMod val="50000"/>
                </a:schemeClr>
              </a:solidFill>
              <a:effectLst/>
              <a:latin typeface="Times New Roman" panose="02020603050405020304" pitchFamily="18" charset="0"/>
              <a:cs typeface="Times New Roman" panose="02020603050405020304" pitchFamily="18" charset="0"/>
            </a:endParaRPr>
          </a:p>
        </p:txBody>
      </p:sp>
      <p:pic>
        <p:nvPicPr>
          <p:cNvPr id="8" name="Picture 34">
            <a:extLst>
              <a:ext uri="{FF2B5EF4-FFF2-40B4-BE49-F238E27FC236}">
                <a16:creationId xmlns:a16="http://schemas.microsoft.com/office/drawing/2014/main" id="{0A9694B2-E6DD-8C90-D72C-50A319637465}"/>
              </a:ext>
            </a:extLst>
          </p:cNvPr>
          <p:cNvPicPr>
            <a:picLocks noGrp="1" noChangeAspect="1"/>
          </p:cNvPicPr>
          <p:nvPr>
            <p:ph sz="half" idx="2"/>
          </p:nvPr>
        </p:nvPicPr>
        <p:blipFill>
          <a:blip r:embed="rId2"/>
          <a:stretch>
            <a:fillRect/>
          </a:stretch>
        </p:blipFill>
        <p:spPr>
          <a:xfrm>
            <a:off x="7354570" y="1338653"/>
            <a:ext cx="1508759" cy="3200400"/>
          </a:xfrm>
          <a:prstGeom prst="rect">
            <a:avLst/>
          </a:prstGeom>
        </p:spPr>
      </p:pic>
    </p:spTree>
    <p:extLst>
      <p:ext uri="{BB962C8B-B14F-4D97-AF65-F5344CB8AC3E}">
        <p14:creationId xmlns:p14="http://schemas.microsoft.com/office/powerpoint/2010/main" val="1504487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2815E877-5319-50D4-84EE-D1D4216BC309}"/>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972D23E4-BFB6-16F1-1199-2F6E970C1D70}"/>
              </a:ext>
            </a:extLst>
          </p:cNvPr>
          <p:cNvSpPr>
            <a:spLocks noGrp="1"/>
          </p:cNvSpPr>
          <p:nvPr>
            <p:ph type="sldNum" sz="quarter" idx="12"/>
          </p:nvPr>
        </p:nvSpPr>
        <p:spPr/>
        <p:txBody>
          <a:bodyPr/>
          <a:lstStyle/>
          <a:p>
            <a:fld id="{42782948-4DBE-204D-AB9E-B65E067054AE}" type="slidenum">
              <a:rPr lang="en-US" smtClean="0"/>
              <a:pPr/>
              <a:t>22</a:t>
            </a:fld>
            <a:endParaRPr lang="en-US"/>
          </a:p>
        </p:txBody>
      </p:sp>
      <p:pic>
        <p:nvPicPr>
          <p:cNvPr id="7" name="Picture 2">
            <a:extLst>
              <a:ext uri="{FF2B5EF4-FFF2-40B4-BE49-F238E27FC236}">
                <a16:creationId xmlns:a16="http://schemas.microsoft.com/office/drawing/2014/main" id="{6BF47232-B950-0FA1-B16C-F4CC7886CB42}"/>
              </a:ext>
            </a:extLst>
          </p:cNvPr>
          <p:cNvPicPr>
            <a:picLocks noGrp="1" noChangeAspect="1"/>
          </p:cNvPicPr>
          <p:nvPr>
            <p:ph sz="half" idx="2"/>
          </p:nvPr>
        </p:nvPicPr>
        <p:blipFill>
          <a:blip r:embed="rId2"/>
          <a:stretch>
            <a:fillRect/>
          </a:stretch>
        </p:blipFill>
        <p:spPr>
          <a:xfrm>
            <a:off x="4965700" y="2007326"/>
            <a:ext cx="3810000" cy="2605014"/>
          </a:xfrm>
          <a:prstGeom prst="rect">
            <a:avLst/>
          </a:prstGeom>
        </p:spPr>
      </p:pic>
      <p:sp>
        <p:nvSpPr>
          <p:cNvPr id="8" name="Titlu 7">
            <a:extLst>
              <a:ext uri="{FF2B5EF4-FFF2-40B4-BE49-F238E27FC236}">
                <a16:creationId xmlns:a16="http://schemas.microsoft.com/office/drawing/2014/main" id="{8A377071-1296-D61F-1D45-6F924BD00AB4}"/>
              </a:ext>
            </a:extLst>
          </p:cNvPr>
          <p:cNvSpPr txBox="1">
            <a:spLocks noGrp="1"/>
          </p:cNvSpPr>
          <p:nvPr>
            <p:ph type="title"/>
          </p:nvPr>
        </p:nvSpPr>
        <p:spPr>
          <a:xfrm>
            <a:off x="152401" y="803243"/>
            <a:ext cx="8623299" cy="369332"/>
          </a:xfrm>
          <a:prstGeom prst="rect">
            <a:avLst/>
          </a:prstGeom>
          <a:noFill/>
        </p:spPr>
        <p:txBody>
          <a:bodyPr wrap="square">
            <a:spAutoFit/>
          </a:bodyPr>
          <a:lstStyle/>
          <a:p>
            <a:pPr algn="just"/>
            <a:r>
              <a:rPr lang="en-US" sz="1800" dirty="0" err="1">
                <a:solidFill>
                  <a:schemeClr val="accent5">
                    <a:lumMod val="50000"/>
                  </a:schemeClr>
                </a:solidFill>
                <a:effectLst/>
                <a:latin typeface="Times New Roman" panose="02020603050405020304" pitchFamily="18" charset="0"/>
                <a:ea typeface="Calibri" panose="020F0502020204030204" pitchFamily="34" charset="0"/>
              </a:rPr>
              <a:t>Activitatea</a:t>
            </a:r>
            <a:r>
              <a:rPr lang="en-US" sz="1800" dirty="0">
                <a:solidFill>
                  <a:schemeClr val="accent5">
                    <a:lumMod val="50000"/>
                  </a:schemeClr>
                </a:solidFill>
                <a:effectLst/>
                <a:latin typeface="Times New Roman" panose="02020603050405020304" pitchFamily="18" charset="0"/>
                <a:ea typeface="Calibri" panose="020F0502020204030204" pitchFamily="34" charset="0"/>
              </a:rPr>
              <a:t> </a:t>
            </a:r>
            <a:r>
              <a:rPr lang="ro-RO" sz="1800" dirty="0">
                <a:solidFill>
                  <a:schemeClr val="accent5">
                    <a:lumMod val="50000"/>
                  </a:schemeClr>
                </a:solidFill>
                <a:effectLst/>
                <a:latin typeface="Times New Roman" panose="02020603050405020304" pitchFamily="18" charset="0"/>
                <a:ea typeface="Calibri" panose="020F0502020204030204" pitchFamily="34" charset="0"/>
              </a:rPr>
              <a:t>2.1.3. Elaborarea și expedierea comunicatelor de presă către mass-media </a:t>
            </a:r>
            <a:endParaRPr lang="ro-RO" sz="1700" i="0" dirty="0">
              <a:solidFill>
                <a:schemeClr val="accent5">
                  <a:lumMod val="50000"/>
                </a:schemeClr>
              </a:solidFill>
              <a:effectLst/>
              <a:latin typeface="Times New Roman" panose="02020603050405020304" pitchFamily="18" charset="0"/>
              <a:cs typeface="Times New Roman" panose="02020603050405020304" pitchFamily="18" charset="0"/>
            </a:endParaRPr>
          </a:p>
        </p:txBody>
      </p:sp>
      <p:sp>
        <p:nvSpPr>
          <p:cNvPr id="9" name="Titlu 5">
            <a:extLst>
              <a:ext uri="{FF2B5EF4-FFF2-40B4-BE49-F238E27FC236}">
                <a16:creationId xmlns:a16="http://schemas.microsoft.com/office/drawing/2014/main" id="{D50CFF02-2893-3572-F876-F986028371A2}"/>
              </a:ext>
            </a:extLst>
          </p:cNvPr>
          <p:cNvSpPr txBox="1">
            <a:spLocks/>
          </p:cNvSpPr>
          <p:nvPr/>
        </p:nvSpPr>
        <p:spPr>
          <a:xfrm>
            <a:off x="152400" y="168683"/>
            <a:ext cx="8991599" cy="623248"/>
          </a:xfrm>
          <a:prstGeom prst="rect">
            <a:avLst/>
          </a:prstGeom>
        </p:spPr>
        <p:txBody>
          <a:bodyPr vert="horz" lIns="91440" tIns="45720" rIns="91440" bIns="45720" rtlCol="0" anchor="b" anchorCtr="0">
            <a:spAutoFit/>
          </a:bodyPr>
          <a:lstStyle>
            <a:lvl1pPr algn="l" defTabSz="457200" rtl="0" eaLnBrk="1" latinLnBrk="0" hangingPunct="1">
              <a:spcBef>
                <a:spcPct val="0"/>
              </a:spcBef>
              <a:buNone/>
              <a:defRPr sz="2400" b="0" i="0" kern="1200">
                <a:solidFill>
                  <a:srgbClr val="BA0C2F"/>
                </a:solidFill>
                <a:latin typeface="Gill Sans MT"/>
                <a:ea typeface="+mj-ea"/>
                <a:cs typeface="Gill Sans MT"/>
              </a:defRPr>
            </a:lvl1pPr>
          </a:lstStyle>
          <a:p>
            <a:r>
              <a:rPr lang="ro-RO" sz="2050" b="1" dirty="0">
                <a:solidFill>
                  <a:schemeClr val="bg2">
                    <a:lumMod val="50000"/>
                  </a:schemeClr>
                </a:solidFill>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latin typeface="Times New Roman" panose="02020603050405020304" pitchFamily="18" charset="0"/>
                <a:ea typeface="Times New Roman" panose="02020603050405020304" pitchFamily="18" charset="0"/>
              </a:rPr>
            </a:br>
            <a:r>
              <a:rPr lang="ro-RO" sz="1400" b="1" dirty="0">
                <a:solidFill>
                  <a:schemeClr val="bg2">
                    <a:lumMod val="50000"/>
                  </a:schemeClr>
                </a:solidFill>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60000"/>
                  <a:lumOff val="40000"/>
                </a:schemeClr>
              </a:solidFill>
            </a:endParaRPr>
          </a:p>
        </p:txBody>
      </p:sp>
      <p:pic>
        <p:nvPicPr>
          <p:cNvPr id="11" name="Imagine 10">
            <a:extLst>
              <a:ext uri="{FF2B5EF4-FFF2-40B4-BE49-F238E27FC236}">
                <a16:creationId xmlns:a16="http://schemas.microsoft.com/office/drawing/2014/main" id="{23B912EC-FE0D-F167-B520-543FBFCB4538}"/>
              </a:ext>
            </a:extLst>
          </p:cNvPr>
          <p:cNvPicPr>
            <a:picLocks noChangeAspect="1"/>
          </p:cNvPicPr>
          <p:nvPr/>
        </p:nvPicPr>
        <p:blipFill>
          <a:blip r:embed="rId3"/>
          <a:stretch>
            <a:fillRect/>
          </a:stretch>
        </p:blipFill>
        <p:spPr>
          <a:xfrm>
            <a:off x="414148" y="1902857"/>
            <a:ext cx="4199126" cy="2813953"/>
          </a:xfrm>
          <a:prstGeom prst="rect">
            <a:avLst/>
          </a:prstGeom>
        </p:spPr>
      </p:pic>
      <p:sp>
        <p:nvSpPr>
          <p:cNvPr id="13" name="CasetăText 12">
            <a:extLst>
              <a:ext uri="{FF2B5EF4-FFF2-40B4-BE49-F238E27FC236}">
                <a16:creationId xmlns:a16="http://schemas.microsoft.com/office/drawing/2014/main" id="{D7A177F5-2B8F-5FF2-CFD5-9CE40D77293A}"/>
              </a:ext>
            </a:extLst>
          </p:cNvPr>
          <p:cNvSpPr txBox="1"/>
          <p:nvPr/>
        </p:nvSpPr>
        <p:spPr>
          <a:xfrm>
            <a:off x="234949" y="1251808"/>
            <a:ext cx="8756651" cy="523220"/>
          </a:xfrm>
          <a:prstGeom prst="rect">
            <a:avLst/>
          </a:prstGeom>
          <a:noFill/>
        </p:spPr>
        <p:txBody>
          <a:bodyPr wrap="square">
            <a:spAutoFit/>
          </a:body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sz="1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comunicat expediat către mass-media regională</a:t>
            </a:r>
            <a:r>
              <a:rPr kumimoji="0" lang="ro-RO"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și prima conferință de presă cu mass media locală desfășurată la 10 martie 2023 privind activitatea și performanța instanței de judecată pe parcursul anului 2022</a:t>
            </a:r>
          </a:p>
        </p:txBody>
      </p:sp>
    </p:spTree>
    <p:extLst>
      <p:ext uri="{BB962C8B-B14F-4D97-AF65-F5344CB8AC3E}">
        <p14:creationId xmlns:p14="http://schemas.microsoft.com/office/powerpoint/2010/main" val="199741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23</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381000" y="760820"/>
            <a:ext cx="7766050"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pic>
        <p:nvPicPr>
          <p:cNvPr id="14" name="Imagine 13">
            <a:extLst>
              <a:ext uri="{FF2B5EF4-FFF2-40B4-BE49-F238E27FC236}">
                <a16:creationId xmlns:a16="http://schemas.microsoft.com/office/drawing/2014/main" id="{F47AECA0-5BB1-E2A1-5532-B0D984244347}"/>
              </a:ext>
            </a:extLst>
          </p:cNvPr>
          <p:cNvPicPr>
            <a:picLocks noChangeAspect="1"/>
          </p:cNvPicPr>
          <p:nvPr/>
        </p:nvPicPr>
        <p:blipFill>
          <a:blip r:embed="rId2"/>
          <a:stretch>
            <a:fillRect/>
          </a:stretch>
        </p:blipFill>
        <p:spPr>
          <a:xfrm>
            <a:off x="1219201" y="1562100"/>
            <a:ext cx="2822206" cy="3282539"/>
          </a:xfrm>
          <a:prstGeom prst="rect">
            <a:avLst/>
          </a:prstGeom>
        </p:spPr>
      </p:pic>
      <p:sp>
        <p:nvSpPr>
          <p:cNvPr id="16" name="CasetăText 15">
            <a:extLst>
              <a:ext uri="{FF2B5EF4-FFF2-40B4-BE49-F238E27FC236}">
                <a16:creationId xmlns:a16="http://schemas.microsoft.com/office/drawing/2014/main" id="{D7A52383-D1D2-2B26-2941-C3E74EFDF0A2}"/>
              </a:ext>
            </a:extLst>
          </p:cNvPr>
          <p:cNvSpPr txBox="1"/>
          <p:nvPr/>
        </p:nvSpPr>
        <p:spPr>
          <a:xfrm>
            <a:off x="-381000" y="1222063"/>
            <a:ext cx="9569450" cy="307777"/>
          </a:xfrm>
          <a:prstGeom prst="rect">
            <a:avLst/>
          </a:prstGeom>
          <a:noFill/>
        </p:spPr>
        <p:txBody>
          <a:bodyPr wrap="square">
            <a:spAutoFit/>
          </a:bodyPr>
          <a:lstStyle/>
          <a:p>
            <a:pPr marL="739775" lvl="1" indent="-285750">
              <a:buFont typeface="Arial" panose="020B0604020202020204" pitchFamily="34" charset="0"/>
              <a:buChar char="•"/>
              <a:defRPr/>
            </a:pPr>
            <a:r>
              <a:rPr lang="ro-MD" sz="1400" b="1" dirty="0">
                <a:latin typeface="Times New Roman" panose="02020603050405020304" pitchFamily="18" charset="0"/>
                <a:cs typeface="Times New Roman" panose="02020603050405020304" pitchFamily="18" charset="0"/>
              </a:rPr>
              <a:t>28</a:t>
            </a:r>
            <a:r>
              <a:rPr kumimoji="0" lang="ro-MD"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ianuarie 2023 - </a:t>
            </a:r>
            <a:r>
              <a:rPr kumimoji="0" lang="en-US"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Vizita</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unui</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grup</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de</a:t>
            </a:r>
            <a:r>
              <a:rPr kumimoji="0" lang="ro-MD"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studenți, specialitatea drept</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din </a:t>
            </a:r>
            <a:r>
              <a:rPr kumimoji="0" lang="en-US"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cadrul</a:t>
            </a:r>
            <a:r>
              <a:rPr kumimoji="0" lang="ro-MD"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Universității de Stat din Moldova</a:t>
            </a:r>
            <a:endPar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Substituent conținut 8">
            <a:extLst>
              <a:ext uri="{FF2B5EF4-FFF2-40B4-BE49-F238E27FC236}">
                <a16:creationId xmlns:a16="http://schemas.microsoft.com/office/drawing/2014/main" id="{9547AFAC-29C8-A956-A5D9-0F0123B2A197}"/>
              </a:ext>
            </a:extLst>
          </p:cNvPr>
          <p:cNvPicPr>
            <a:picLocks noGrp="1" noChangeAspect="1"/>
          </p:cNvPicPr>
          <p:nvPr>
            <p:ph sz="half" idx="2"/>
          </p:nvPr>
        </p:nvPicPr>
        <p:blipFill>
          <a:blip r:embed="rId3"/>
          <a:stretch>
            <a:fillRect/>
          </a:stretch>
        </p:blipFill>
        <p:spPr>
          <a:xfrm>
            <a:off x="4724400" y="1764411"/>
            <a:ext cx="3810000" cy="2857500"/>
          </a:xfrm>
        </p:spPr>
      </p:pic>
    </p:spTree>
    <p:extLst>
      <p:ext uri="{BB962C8B-B14F-4D97-AF65-F5344CB8AC3E}">
        <p14:creationId xmlns:p14="http://schemas.microsoft.com/office/powerpoint/2010/main" val="2218205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24</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pic>
        <p:nvPicPr>
          <p:cNvPr id="8" name="Substituent conținut 7">
            <a:extLst>
              <a:ext uri="{FF2B5EF4-FFF2-40B4-BE49-F238E27FC236}">
                <a16:creationId xmlns:a16="http://schemas.microsoft.com/office/drawing/2014/main" id="{2C19DF16-B4EE-E269-3255-CBB7D7416E80}"/>
              </a:ext>
            </a:extLst>
          </p:cNvPr>
          <p:cNvPicPr>
            <a:picLocks noGrp="1" noChangeAspect="1"/>
          </p:cNvPicPr>
          <p:nvPr>
            <p:ph sz="half" idx="2"/>
          </p:nvPr>
        </p:nvPicPr>
        <p:blipFill>
          <a:blip r:embed="rId2"/>
          <a:stretch>
            <a:fillRect/>
          </a:stretch>
        </p:blipFill>
        <p:spPr>
          <a:xfrm>
            <a:off x="552450" y="1651088"/>
            <a:ext cx="3905961" cy="3200400"/>
          </a:xfrm>
          <a:prstGeom prst="rect">
            <a:avLst/>
          </a:prstGeom>
        </p:spPr>
      </p:pic>
      <p:sp>
        <p:nvSpPr>
          <p:cNvPr id="13" name="CasetăText 12">
            <a:extLst>
              <a:ext uri="{FF2B5EF4-FFF2-40B4-BE49-F238E27FC236}">
                <a16:creationId xmlns:a16="http://schemas.microsoft.com/office/drawing/2014/main" id="{3DA81E36-DF6C-C233-2134-F00C5D4A2918}"/>
              </a:ext>
            </a:extLst>
          </p:cNvPr>
          <p:cNvSpPr txBox="1"/>
          <p:nvPr/>
        </p:nvSpPr>
        <p:spPr>
          <a:xfrm>
            <a:off x="165098" y="760820"/>
            <a:ext cx="8007348"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158750" y="1134717"/>
            <a:ext cx="9036050" cy="523220"/>
          </a:xfrm>
          <a:prstGeom prst="rect">
            <a:avLst/>
          </a:prstGeom>
          <a:noFill/>
        </p:spPr>
        <p:txBody>
          <a:bodyPr wrap="square">
            <a:spAutoFit/>
          </a:bodyPr>
          <a:lstStyle/>
          <a:p>
            <a:pPr marL="739775" lvl="1" indent="-285750" algn="just">
              <a:buFont typeface="Arial" panose="020B0604020202020204" pitchFamily="34" charset="0"/>
              <a:buChar char="•"/>
              <a:defRPr/>
            </a:pPr>
            <a:r>
              <a:rPr lang="en-US" sz="1400" b="1" dirty="0">
                <a:latin typeface="Times New Roman" panose="02020603050405020304" pitchFamily="18" charset="0"/>
                <a:cs typeface="Times New Roman" panose="02020603050405020304" pitchFamily="18" charset="0"/>
              </a:rPr>
              <a:t>1</a:t>
            </a:r>
            <a:r>
              <a:rPr lang="ro-MD" sz="1400" b="1" dirty="0">
                <a:latin typeface="Times New Roman" panose="02020603050405020304" pitchFamily="18" charset="0"/>
                <a:cs typeface="Times New Roman" panose="02020603050405020304" pitchFamily="18" charset="0"/>
              </a:rPr>
              <a:t>1</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aprilie</a:t>
            </a:r>
            <a:r>
              <a:rPr lang="en-US" sz="1400" b="1" dirty="0">
                <a:latin typeface="Times New Roman" panose="02020603050405020304" pitchFamily="18" charset="0"/>
                <a:cs typeface="Times New Roman" panose="02020603050405020304" pitchFamily="18" charset="0"/>
              </a:rPr>
              <a:t> 2023</a:t>
            </a:r>
            <a:r>
              <a:rPr lang="ro-MD" sz="1400" b="1" dirty="0">
                <a:latin typeface="Times New Roman" panose="02020603050405020304" pitchFamily="18" charset="0"/>
                <a:cs typeface="Times New Roman" panose="02020603050405020304" pitchFamily="18" charset="0"/>
              </a:rPr>
              <a:t> - </a:t>
            </a:r>
            <a:r>
              <a:rPr lang="en-US" sz="1400" b="1" dirty="0" err="1">
                <a:latin typeface="Times New Roman" panose="02020603050405020304" pitchFamily="18" charset="0"/>
                <a:cs typeface="Times New Roman" panose="02020603050405020304" pitchFamily="18" charset="0"/>
              </a:rPr>
              <a:t>Vizita</a:t>
            </a:r>
            <a:r>
              <a:rPr lang="en-US" sz="1400" b="1" dirty="0">
                <a:latin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unui</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grup</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de </a:t>
            </a:r>
            <a:r>
              <a:rPr kumimoji="0" lang="en-US"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elevi</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din </a:t>
            </a:r>
            <a:r>
              <a:rPr kumimoji="0" lang="en-US"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cadrul</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L.T. “</a:t>
            </a:r>
            <a:r>
              <a:rPr kumimoji="0" lang="en-US"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Gh</a:t>
            </a:r>
            <a:r>
              <a:rPr kumimoji="0" lang="ro-MD"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eorghe</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Asachi</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din </a:t>
            </a:r>
            <a:r>
              <a:rPr kumimoji="0" lang="en-US" sz="1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mun</a:t>
            </a:r>
            <a:r>
              <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Ungheni</a:t>
            </a:r>
            <a:r>
              <a:rPr kumimoji="0" lang="ro-MD"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ghidați de către judecătorul Dumitru Racoviță </a:t>
            </a:r>
            <a:endPar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8" name="Imagine 17">
            <a:extLst>
              <a:ext uri="{FF2B5EF4-FFF2-40B4-BE49-F238E27FC236}">
                <a16:creationId xmlns:a16="http://schemas.microsoft.com/office/drawing/2014/main" id="{44C9BED2-6C41-0AB4-5323-138A6379462C}"/>
              </a:ext>
            </a:extLst>
          </p:cNvPr>
          <p:cNvPicPr>
            <a:picLocks noChangeAspect="1"/>
          </p:cNvPicPr>
          <p:nvPr/>
        </p:nvPicPr>
        <p:blipFill>
          <a:blip r:embed="rId3"/>
          <a:stretch>
            <a:fillRect/>
          </a:stretch>
        </p:blipFill>
        <p:spPr>
          <a:xfrm>
            <a:off x="4483812" y="1644239"/>
            <a:ext cx="4393488" cy="3200400"/>
          </a:xfrm>
          <a:prstGeom prst="rect">
            <a:avLst/>
          </a:prstGeom>
        </p:spPr>
      </p:pic>
    </p:spTree>
    <p:extLst>
      <p:ext uri="{BB962C8B-B14F-4D97-AF65-F5344CB8AC3E}">
        <p14:creationId xmlns:p14="http://schemas.microsoft.com/office/powerpoint/2010/main" val="745769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C2BC2C37-52F7-BB95-F5FC-6B161A7A44F8}"/>
              </a:ext>
            </a:extLst>
          </p:cNvPr>
          <p:cNvSpPr>
            <a:spLocks noGrp="1"/>
          </p:cNvSpPr>
          <p:nvPr>
            <p:ph sz="half" idx="1"/>
          </p:nvPr>
        </p:nvSpPr>
        <p:spPr>
          <a:xfrm>
            <a:off x="152401" y="812800"/>
            <a:ext cx="5099049" cy="4121150"/>
          </a:xfrm>
        </p:spPr>
        <p:txBody>
          <a:bodyPr>
            <a:normAutofit fontScale="92500" lnSpcReduction="10000"/>
          </a:bodyPr>
          <a:lstStyle/>
          <a:p>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endParaRPr lang="ro-RO" sz="2000" dirty="0">
              <a:latin typeface="Times New Roman" panose="02020603050405020304" pitchFamily="18" charset="0"/>
              <a:ea typeface="Calibri" panose="020F0502020204030204" pitchFamily="34" charset="0"/>
            </a:endParaRPr>
          </a:p>
          <a:p>
            <a:pPr marL="0" indent="0" algn="just">
              <a:buNone/>
            </a:pPr>
            <a:r>
              <a:rPr lang="ro-RO" dirty="0">
                <a:solidFill>
                  <a:schemeClr val="tx1"/>
                </a:solidFill>
                <a:latin typeface="Times New Roman" panose="02020603050405020304" pitchFamily="18" charset="0"/>
                <a:cs typeface="Times New Roman" panose="02020603050405020304" pitchFamily="18" charset="0"/>
              </a:rPr>
              <a:t>    </a:t>
            </a:r>
            <a:r>
              <a:rPr lang="ro-RO" sz="1400" b="1" i="0" dirty="0">
                <a:solidFill>
                  <a:schemeClr val="tx1"/>
                </a:solidFill>
                <a:effectLst/>
                <a:latin typeface="Times New Roman" panose="02020603050405020304" pitchFamily="18" charset="0"/>
                <a:cs typeface="Times New Roman" panose="02020603050405020304" pitchFamily="18" charset="0"/>
              </a:rPr>
              <a:t>În acest an,</a:t>
            </a:r>
            <a:r>
              <a:rPr lang="ro-RO" sz="1400" b="1" dirty="0">
                <a:solidFill>
                  <a:schemeClr val="tx1"/>
                </a:solidFill>
                <a:latin typeface="Times New Roman" panose="02020603050405020304" pitchFamily="18" charset="0"/>
                <a:cs typeface="Times New Roman" panose="02020603050405020304" pitchFamily="18" charset="0"/>
              </a:rPr>
              <a:t> la celebrarea zilei Justiției Civile, marcată anual la 25 octombrie, dar și desfășurarea evenimentului ,,Ziua Ușilor Deschise</a:t>
            </a:r>
            <a:r>
              <a:rPr lang="en-US" sz="1400" b="1" dirty="0">
                <a:solidFill>
                  <a:schemeClr val="tx1"/>
                </a:solidFill>
                <a:latin typeface="Times New Roman" panose="02020603050405020304" pitchFamily="18" charset="0"/>
                <a:cs typeface="Times New Roman" panose="02020603050405020304" pitchFamily="18" charset="0"/>
              </a:rPr>
              <a:t>”</a:t>
            </a:r>
            <a:r>
              <a:rPr lang="ro-RO" sz="1400" b="1" dirty="0">
                <a:solidFill>
                  <a:schemeClr val="tx1"/>
                </a:solidFill>
                <a:latin typeface="Times New Roman" panose="02020603050405020304" pitchFamily="18" charset="0"/>
                <a:cs typeface="Times New Roman" panose="02020603050405020304" pitchFamily="18" charset="0"/>
              </a:rPr>
              <a:t> </a:t>
            </a:r>
            <a:r>
              <a:rPr lang="ro-RO" sz="1400" b="1" i="0" dirty="0">
                <a:solidFill>
                  <a:schemeClr val="tx1"/>
                </a:solidFill>
                <a:effectLst/>
                <a:latin typeface="Times New Roman" panose="02020603050405020304" pitchFamily="18" charset="0"/>
                <a:cs typeface="Times New Roman" panose="02020603050405020304" pitchFamily="18" charset="0"/>
              </a:rPr>
              <a:t> instanța judecătorească a fost vizitată de un număr de peste 200 de elevi din cadrul liceelor și Școlii Profesionale din Ungheni, precum și liceelor din Nisporeni, dar și un grup de preșcolari</a:t>
            </a:r>
          </a:p>
          <a:p>
            <a:pPr marL="0" indent="0" algn="just">
              <a:buNone/>
            </a:pPr>
            <a:r>
              <a:rPr lang="ro-RO" sz="1400" b="1" dirty="0">
                <a:solidFill>
                  <a:schemeClr val="tx1"/>
                </a:solidFill>
                <a:latin typeface="Times New Roman" panose="02020603050405020304" pitchFamily="18" charset="0"/>
                <a:cs typeface="Times New Roman" panose="02020603050405020304" pitchFamily="18" charset="0"/>
              </a:rPr>
              <a:t>  </a:t>
            </a:r>
            <a:r>
              <a:rPr lang="ro-RO" sz="1400" b="1" i="0" dirty="0">
                <a:solidFill>
                  <a:schemeClr val="tx1"/>
                </a:solidFill>
                <a:effectLst/>
                <a:latin typeface="Times New Roman" panose="02020603050405020304" pitchFamily="18" charset="0"/>
                <a:cs typeface="Times New Roman" panose="02020603050405020304" pitchFamily="18" charset="0"/>
              </a:rPr>
              <a:t> Totodată, vizitatorii au parcurs un tur ghidat prin sediul instituției, au discutat cu mai mulți judecători, au vizitat secțiile și serviciile din cadrul instanței, săli de judecată și chiar au participat la ședințe de judecată alături de participanții la proces</a:t>
            </a:r>
          </a:p>
          <a:p>
            <a:pPr marL="0" indent="0" algn="just">
              <a:buNone/>
            </a:pPr>
            <a:endParaRPr lang="ro-RO" sz="1400" b="1" i="0" dirty="0">
              <a:solidFill>
                <a:srgbClr val="C00000"/>
              </a:solidFill>
              <a:effectLst/>
              <a:latin typeface="Times New Roman" panose="02020603050405020304" pitchFamily="18" charset="0"/>
              <a:cs typeface="Times New Roman" panose="02020603050405020304" pitchFamily="18" charset="0"/>
            </a:endParaRPr>
          </a:p>
          <a:p>
            <a:pPr algn="just"/>
            <a:r>
              <a:rPr lang="ro-RO" sz="1400" b="1" i="0" dirty="0">
                <a:solidFill>
                  <a:srgbClr val="C00000"/>
                </a:solidFill>
                <a:effectLst/>
                <a:latin typeface="Times New Roman" panose="02020603050405020304" pitchFamily="18" charset="0"/>
                <a:cs typeface="Times New Roman" panose="02020603050405020304" pitchFamily="18" charset="0"/>
              </a:rPr>
              <a:t>Vizitatorii fiind ghidați de către Președintele Petru </a:t>
            </a:r>
            <a:r>
              <a:rPr lang="ro-RO" sz="1400" b="1" i="0" dirty="0" err="1">
                <a:solidFill>
                  <a:srgbClr val="C00000"/>
                </a:solidFill>
                <a:effectLst/>
                <a:latin typeface="Times New Roman" panose="02020603050405020304" pitchFamily="18" charset="0"/>
                <a:cs typeface="Times New Roman" panose="02020603050405020304" pitchFamily="18" charset="0"/>
              </a:rPr>
              <a:t>Triboi</a:t>
            </a:r>
            <a:r>
              <a:rPr lang="ro-RO" sz="1400" b="1" i="0" dirty="0">
                <a:solidFill>
                  <a:srgbClr val="C00000"/>
                </a:solidFill>
                <a:effectLst/>
                <a:latin typeface="Times New Roman" panose="02020603050405020304" pitchFamily="18" charset="0"/>
                <a:cs typeface="Times New Roman" panose="02020603050405020304" pitchFamily="18" charset="0"/>
              </a:rPr>
              <a:t>, de asemenea discutând și cu judecătorii Dumitru Racoviță, Mariana Stratan, Ion </a:t>
            </a:r>
            <a:r>
              <a:rPr lang="ro-RO" sz="1400" b="1" i="0" dirty="0" err="1">
                <a:solidFill>
                  <a:srgbClr val="C00000"/>
                </a:solidFill>
                <a:effectLst/>
                <a:latin typeface="Times New Roman" panose="02020603050405020304" pitchFamily="18" charset="0"/>
                <a:cs typeface="Times New Roman" panose="02020603050405020304" pitchFamily="18" charset="0"/>
              </a:rPr>
              <a:t>Ghizdari</a:t>
            </a:r>
            <a:r>
              <a:rPr lang="ro-RO" sz="1400" b="1" i="0" dirty="0">
                <a:solidFill>
                  <a:srgbClr val="C00000"/>
                </a:solidFill>
                <a:effectLst/>
                <a:latin typeface="Times New Roman" panose="02020603050405020304" pitchFamily="18" charset="0"/>
                <a:cs typeface="Times New Roman" panose="02020603050405020304" pitchFamily="18" charset="0"/>
              </a:rPr>
              <a:t>, Valentina </a:t>
            </a:r>
            <a:r>
              <a:rPr lang="ro-RO" sz="1400" b="1" i="0" dirty="0" err="1">
                <a:solidFill>
                  <a:srgbClr val="C00000"/>
                </a:solidFill>
                <a:effectLst/>
                <a:latin typeface="Times New Roman" panose="02020603050405020304" pitchFamily="18" charset="0"/>
                <a:cs typeface="Times New Roman" panose="02020603050405020304" pitchFamily="18" charset="0"/>
              </a:rPr>
              <a:t>Stratulat</a:t>
            </a:r>
            <a:r>
              <a:rPr lang="ro-RO" sz="1400" b="1" i="0" dirty="0">
                <a:solidFill>
                  <a:srgbClr val="C00000"/>
                </a:solidFill>
                <a:effectLst/>
                <a:latin typeface="Times New Roman" panose="02020603050405020304" pitchFamily="18" charset="0"/>
                <a:cs typeface="Times New Roman" panose="02020603050405020304" pitchFamily="18" charset="0"/>
              </a:rPr>
              <a:t>, </a:t>
            </a:r>
            <a:r>
              <a:rPr lang="ro-RO" sz="1400" b="1" dirty="0">
                <a:solidFill>
                  <a:srgbClr val="C00000"/>
                </a:solidFill>
                <a:latin typeface="Times New Roman" panose="02020603050405020304" pitchFamily="18" charset="0"/>
                <a:cs typeface="Times New Roman" panose="02020603050405020304" pitchFamily="18" charset="0"/>
              </a:rPr>
              <a:t>Mihail </a:t>
            </a:r>
            <a:r>
              <a:rPr lang="ro-RO" sz="1400" b="1" dirty="0" err="1">
                <a:solidFill>
                  <a:srgbClr val="C00000"/>
                </a:solidFill>
                <a:latin typeface="Times New Roman" panose="02020603050405020304" pitchFamily="18" charset="0"/>
                <a:cs typeface="Times New Roman" panose="02020603050405020304" pitchFamily="18" charset="0"/>
              </a:rPr>
              <a:t>Ulinici</a:t>
            </a:r>
            <a:r>
              <a:rPr lang="ro-RO" sz="1400" b="1" dirty="0">
                <a:solidFill>
                  <a:srgbClr val="C00000"/>
                </a:solidFill>
                <a:latin typeface="Times New Roman" panose="02020603050405020304" pitchFamily="18" charset="0"/>
                <a:cs typeface="Times New Roman" panose="02020603050405020304" pitchFamily="18" charset="0"/>
              </a:rPr>
              <a:t>, </a:t>
            </a:r>
            <a:r>
              <a:rPr lang="ro-RO" sz="1400" b="1" i="0" dirty="0">
                <a:solidFill>
                  <a:srgbClr val="C00000"/>
                </a:solidFill>
                <a:effectLst/>
                <a:latin typeface="Times New Roman" panose="02020603050405020304" pitchFamily="18" charset="0"/>
                <a:cs typeface="Times New Roman" panose="02020603050405020304" pitchFamily="18" charset="0"/>
              </a:rPr>
              <a:t>Constantin Chilian, Anatolie Rusu.</a:t>
            </a:r>
          </a:p>
          <a:p>
            <a:pPr marL="0" indent="0" algn="just">
              <a:buNone/>
            </a:pPr>
            <a:br>
              <a:rPr lang="ro-RO" dirty="0">
                <a:latin typeface="Irih"/>
              </a:rPr>
            </a:br>
            <a:endParaRPr lang="ro-RO" dirty="0">
              <a:latin typeface="Irih"/>
            </a:endParaRPr>
          </a:p>
        </p:txBody>
      </p:sp>
      <p:pic>
        <p:nvPicPr>
          <p:cNvPr id="9" name="Substituent conținut 8">
            <a:extLst>
              <a:ext uri="{FF2B5EF4-FFF2-40B4-BE49-F238E27FC236}">
                <a16:creationId xmlns:a16="http://schemas.microsoft.com/office/drawing/2014/main" id="{561A1AB1-D6B0-CD50-04D0-675F21AB2537}"/>
              </a:ext>
            </a:extLst>
          </p:cNvPr>
          <p:cNvPicPr>
            <a:picLocks noGrp="1" noChangeAspect="1"/>
          </p:cNvPicPr>
          <p:nvPr>
            <p:ph sz="half" idx="2"/>
          </p:nvPr>
        </p:nvPicPr>
        <p:blipFill>
          <a:blip r:embed="rId2"/>
          <a:stretch>
            <a:fillRect/>
          </a:stretch>
        </p:blipFill>
        <p:spPr>
          <a:xfrm>
            <a:off x="5264149" y="861218"/>
            <a:ext cx="3727452" cy="3935002"/>
          </a:xfrm>
        </p:spPr>
      </p:pic>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25</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Tree>
    <p:extLst>
      <p:ext uri="{BB962C8B-B14F-4D97-AF65-F5344CB8AC3E}">
        <p14:creationId xmlns:p14="http://schemas.microsoft.com/office/powerpoint/2010/main" val="2625224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C2BC2C37-52F7-BB95-F5FC-6B161A7A44F8}"/>
              </a:ext>
            </a:extLst>
          </p:cNvPr>
          <p:cNvSpPr>
            <a:spLocks noGrp="1"/>
          </p:cNvSpPr>
          <p:nvPr>
            <p:ph sz="half" idx="1"/>
          </p:nvPr>
        </p:nvSpPr>
        <p:spPr>
          <a:xfrm>
            <a:off x="139702" y="1460500"/>
            <a:ext cx="8928098" cy="3125916"/>
          </a:xfrm>
        </p:spPr>
        <p:txBody>
          <a:bodyPr>
            <a:normAutofit/>
          </a:bodyPr>
          <a:lstStyle/>
          <a:p>
            <a:r>
              <a:rPr lang="ro-RO" sz="1800" b="1" dirty="0">
                <a:solidFill>
                  <a:schemeClr val="tx1"/>
                </a:solidFill>
                <a:latin typeface="Times New Roman" panose="02020603050405020304" pitchFamily="18" charset="0"/>
                <a:cs typeface="Times New Roman" panose="02020603050405020304" pitchFamily="18" charset="0"/>
              </a:rPr>
              <a:t>  </a:t>
            </a:r>
            <a:r>
              <a:rPr lang="ro-RO" sz="1400" b="1" i="0" dirty="0">
                <a:solidFill>
                  <a:schemeClr val="tx1"/>
                </a:solidFill>
                <a:effectLst/>
                <a:latin typeface="Times New Roman" panose="02020603050405020304" pitchFamily="18" charset="0"/>
                <a:cs typeface="Times New Roman" panose="02020603050405020304" pitchFamily="18" charset="0"/>
              </a:rPr>
              <a:t>07 decembrie 2023 -  Atelier</a:t>
            </a:r>
            <a:r>
              <a:rPr lang="en-US" sz="1400" b="1" i="0" dirty="0">
                <a:solidFill>
                  <a:schemeClr val="tx1"/>
                </a:solidFill>
                <a:effectLst/>
                <a:latin typeface="Times New Roman" panose="02020603050405020304" pitchFamily="18" charset="0"/>
                <a:cs typeface="Times New Roman" panose="02020603050405020304" pitchFamily="18" charset="0"/>
              </a:rPr>
              <a:t>: </a:t>
            </a:r>
            <a:r>
              <a:rPr lang="en-US" sz="1400" b="1" i="0" dirty="0" err="1">
                <a:solidFill>
                  <a:schemeClr val="tx1"/>
                </a:solidFill>
                <a:effectLst/>
                <a:latin typeface="Times New Roman" panose="02020603050405020304" pitchFamily="18" charset="0"/>
                <a:cs typeface="Times New Roman" panose="02020603050405020304" pitchFamily="18" charset="0"/>
              </a:rPr>
              <a:t>Rela</a:t>
            </a:r>
            <a:r>
              <a:rPr lang="ro-MD" sz="1400" b="1" dirty="0">
                <a:solidFill>
                  <a:schemeClr val="tx1"/>
                </a:solidFill>
                <a:latin typeface="Times New Roman" panose="02020603050405020304" pitchFamily="18" charset="0"/>
                <a:cs typeface="Times New Roman" panose="02020603050405020304" pitchFamily="18" charset="0"/>
              </a:rPr>
              <a:t>ții sănătoase online, moderat de către judecătorul Constantin Chilian </a:t>
            </a:r>
            <a:endParaRPr lang="ro-RO" sz="1400" b="1" i="0" dirty="0">
              <a:solidFill>
                <a:schemeClr val="tx1"/>
              </a:solidFill>
              <a:effectLst/>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26</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311150" y="838884"/>
            <a:ext cx="8147050"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pic>
        <p:nvPicPr>
          <p:cNvPr id="15" name="Substituent conținut 14">
            <a:extLst>
              <a:ext uri="{FF2B5EF4-FFF2-40B4-BE49-F238E27FC236}">
                <a16:creationId xmlns:a16="http://schemas.microsoft.com/office/drawing/2014/main" id="{062AC78D-7989-E005-D8BD-29B283CB96F5}"/>
              </a:ext>
            </a:extLst>
          </p:cNvPr>
          <p:cNvPicPr>
            <a:picLocks noGrp="1" noChangeAspect="1"/>
          </p:cNvPicPr>
          <p:nvPr>
            <p:ph sz="half" idx="2"/>
          </p:nvPr>
        </p:nvPicPr>
        <p:blipFill>
          <a:blip r:embed="rId2"/>
          <a:stretch>
            <a:fillRect/>
          </a:stretch>
        </p:blipFill>
        <p:spPr>
          <a:xfrm>
            <a:off x="152401" y="1932577"/>
            <a:ext cx="4038600" cy="2912062"/>
          </a:xfrm>
        </p:spPr>
      </p:pic>
      <p:pic>
        <p:nvPicPr>
          <p:cNvPr id="17" name="Imagine 16">
            <a:extLst>
              <a:ext uri="{FF2B5EF4-FFF2-40B4-BE49-F238E27FC236}">
                <a16:creationId xmlns:a16="http://schemas.microsoft.com/office/drawing/2014/main" id="{A71E94D5-F42B-52EA-EA74-968F1B1B5F24}"/>
              </a:ext>
            </a:extLst>
          </p:cNvPr>
          <p:cNvPicPr>
            <a:picLocks noChangeAspect="1"/>
          </p:cNvPicPr>
          <p:nvPr/>
        </p:nvPicPr>
        <p:blipFill>
          <a:blip r:embed="rId3"/>
          <a:stretch>
            <a:fillRect/>
          </a:stretch>
        </p:blipFill>
        <p:spPr>
          <a:xfrm>
            <a:off x="4273547" y="1932577"/>
            <a:ext cx="4559303" cy="2912062"/>
          </a:xfrm>
          <a:prstGeom prst="rect">
            <a:avLst/>
          </a:prstGeom>
        </p:spPr>
      </p:pic>
    </p:spTree>
    <p:extLst>
      <p:ext uri="{BB962C8B-B14F-4D97-AF65-F5344CB8AC3E}">
        <p14:creationId xmlns:p14="http://schemas.microsoft.com/office/powerpoint/2010/main" val="2965273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C2BC2C37-52F7-BB95-F5FC-6B161A7A44F8}"/>
              </a:ext>
            </a:extLst>
          </p:cNvPr>
          <p:cNvSpPr>
            <a:spLocks noGrp="1"/>
          </p:cNvSpPr>
          <p:nvPr>
            <p:ph sz="half" idx="1"/>
          </p:nvPr>
        </p:nvSpPr>
        <p:spPr>
          <a:xfrm>
            <a:off x="139702" y="1365250"/>
            <a:ext cx="8928098" cy="275450"/>
          </a:xfrm>
        </p:spPr>
        <p:txBody>
          <a:bodyPr>
            <a:normAutofit fontScale="25000" lnSpcReduction="20000"/>
          </a:bodyPr>
          <a:lstStyle/>
          <a:p>
            <a:pPr marL="0" indent="0">
              <a:buNone/>
            </a:pPr>
            <a:r>
              <a:rPr lang="ro-RO" sz="1800" b="1" dirty="0">
                <a:solidFill>
                  <a:schemeClr val="tx1"/>
                </a:solidFill>
                <a:latin typeface="Times New Roman" panose="02020603050405020304" pitchFamily="18" charset="0"/>
                <a:cs typeface="Times New Roman" panose="02020603050405020304" pitchFamily="18" charset="0"/>
              </a:rPr>
              <a:t>  </a:t>
            </a:r>
            <a:r>
              <a:rPr lang="ro-RO" sz="4800" b="1" dirty="0">
                <a:solidFill>
                  <a:schemeClr val="tx1"/>
                </a:solidFill>
                <a:latin typeface="Times New Roman" panose="02020603050405020304" pitchFamily="18" charset="0"/>
                <a:cs typeface="Times New Roman" panose="02020603050405020304" pitchFamily="18" charset="0"/>
              </a:rPr>
              <a:t>19 </a:t>
            </a:r>
            <a:r>
              <a:rPr lang="ro-RO" sz="4800" b="1" i="0" dirty="0">
                <a:solidFill>
                  <a:schemeClr val="tx1"/>
                </a:solidFill>
                <a:effectLst/>
                <a:latin typeface="Times New Roman" panose="02020603050405020304" pitchFamily="18" charset="0"/>
                <a:cs typeface="Times New Roman" panose="02020603050405020304" pitchFamily="18" charset="0"/>
              </a:rPr>
              <a:t>decembrie 2023 -  Vizita unui grup de studenți </a:t>
            </a:r>
            <a:r>
              <a:rPr lang="ro-RO" sz="4800" b="1" i="0" dirty="0">
                <a:solidFill>
                  <a:srgbClr val="050505"/>
                </a:solidFill>
                <a:effectLst/>
                <a:latin typeface="Times New Roman" panose="02020603050405020304" pitchFamily="18" charset="0"/>
                <a:cs typeface="Times New Roman" panose="02020603050405020304" pitchFamily="18" charset="0"/>
              </a:rPr>
              <a:t>de la Facultatea de Drept din cadrul Universității ,,Alexandru Ioan Cuza”, Iași</a:t>
            </a:r>
            <a:endParaRPr lang="ro-RO" sz="4800" b="1" i="0" dirty="0">
              <a:solidFill>
                <a:schemeClr val="tx1"/>
              </a:solidFill>
              <a:effectLst/>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27</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311150" y="838884"/>
            <a:ext cx="8147050"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pic>
        <p:nvPicPr>
          <p:cNvPr id="6" name="Imagine 5">
            <a:extLst>
              <a:ext uri="{FF2B5EF4-FFF2-40B4-BE49-F238E27FC236}">
                <a16:creationId xmlns:a16="http://schemas.microsoft.com/office/drawing/2014/main" id="{568849E9-940A-268A-EAF4-269857390759}"/>
              </a:ext>
            </a:extLst>
          </p:cNvPr>
          <p:cNvPicPr>
            <a:picLocks noChangeAspect="1"/>
          </p:cNvPicPr>
          <p:nvPr/>
        </p:nvPicPr>
        <p:blipFill>
          <a:blip r:embed="rId2"/>
          <a:stretch>
            <a:fillRect/>
          </a:stretch>
        </p:blipFill>
        <p:spPr>
          <a:xfrm>
            <a:off x="3809472" y="1640700"/>
            <a:ext cx="4533899" cy="3198000"/>
          </a:xfrm>
          <a:prstGeom prst="rect">
            <a:avLst/>
          </a:prstGeom>
        </p:spPr>
      </p:pic>
      <p:pic>
        <p:nvPicPr>
          <p:cNvPr id="11" name="Substituent conținut 10">
            <a:extLst>
              <a:ext uri="{FF2B5EF4-FFF2-40B4-BE49-F238E27FC236}">
                <a16:creationId xmlns:a16="http://schemas.microsoft.com/office/drawing/2014/main" id="{704C4A11-4A12-171F-3613-1065CA393BD2}"/>
              </a:ext>
            </a:extLst>
          </p:cNvPr>
          <p:cNvPicPr>
            <a:picLocks noGrp="1" noChangeAspect="1"/>
          </p:cNvPicPr>
          <p:nvPr>
            <p:ph sz="half" idx="2"/>
          </p:nvPr>
        </p:nvPicPr>
        <p:blipFill>
          <a:blip r:embed="rId3"/>
          <a:stretch>
            <a:fillRect/>
          </a:stretch>
        </p:blipFill>
        <p:spPr>
          <a:xfrm>
            <a:off x="971551" y="1644239"/>
            <a:ext cx="2400300" cy="3200400"/>
          </a:xfrm>
        </p:spPr>
      </p:pic>
    </p:spTree>
    <p:extLst>
      <p:ext uri="{BB962C8B-B14F-4D97-AF65-F5344CB8AC3E}">
        <p14:creationId xmlns:p14="http://schemas.microsoft.com/office/powerpoint/2010/main" val="739447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400" y="1504545"/>
            <a:ext cx="4614152" cy="3340094"/>
          </a:xfrm>
        </p:spPr>
        <p:txBody>
          <a:bodyPr>
            <a:normAutofit fontScale="25000" lnSpcReduction="20000"/>
          </a:bodyPr>
          <a:lstStyle/>
          <a:p>
            <a:pPr algn="just"/>
            <a:r>
              <a:rPr lang="ro-RO" sz="4800" b="1" i="0" dirty="0">
                <a:solidFill>
                  <a:schemeClr val="tx1"/>
                </a:solidFill>
                <a:effectLst/>
                <a:latin typeface="Times New Roman" panose="02020603050405020304" pitchFamily="18" charset="0"/>
                <a:cs typeface="Times New Roman" panose="02020603050405020304" pitchFamily="18" charset="0"/>
              </a:rPr>
              <a:t>Cel de-al 17-lea seminar de formare profesională continuă româno-moldovenesc s-a desfășurat </a:t>
            </a:r>
            <a:r>
              <a:rPr lang="ro-RO" sz="4800" b="1" i="1" dirty="0">
                <a:solidFill>
                  <a:schemeClr val="tx1"/>
                </a:solidFill>
                <a:highlight>
                  <a:srgbClr val="FFFFFF"/>
                </a:highlight>
                <a:latin typeface="Times New Roman" panose="02020603050405020304" pitchFamily="18" charset="0"/>
                <a:cs typeface="Times New Roman" panose="02020603050405020304" pitchFamily="18" charset="0"/>
              </a:rPr>
              <a:t>la 09 </a:t>
            </a:r>
            <a:r>
              <a:rPr lang="ro-RO" sz="4800" b="1" i="1" dirty="0">
                <a:solidFill>
                  <a:schemeClr val="tx1"/>
                </a:solidFill>
                <a:effectLst/>
                <a:highlight>
                  <a:srgbClr val="FFFFFF"/>
                </a:highlight>
                <a:latin typeface="Times New Roman" panose="02020603050405020304" pitchFamily="18" charset="0"/>
                <a:cs typeface="Times New Roman" panose="02020603050405020304" pitchFamily="18" charset="0"/>
              </a:rPr>
              <a:t>iunie 2023</a:t>
            </a:r>
            <a:r>
              <a:rPr lang="ro-RO" sz="4800" b="1" i="0" dirty="0">
                <a:solidFill>
                  <a:schemeClr val="tx1"/>
                </a:solidFill>
                <a:effectLst/>
                <a:latin typeface="Times New Roman" panose="02020603050405020304" pitchFamily="18" charset="0"/>
                <a:cs typeface="Times New Roman" panose="02020603050405020304" pitchFamily="18" charset="0"/>
              </a:rPr>
              <a:t>, în România, județul Iași, România</a:t>
            </a:r>
          </a:p>
          <a:p>
            <a:pPr algn="just"/>
            <a:r>
              <a:rPr lang="ro-RO" sz="4800" b="1" i="0" dirty="0">
                <a:solidFill>
                  <a:schemeClr val="tx1"/>
                </a:solidFill>
                <a:effectLst/>
                <a:latin typeface="Times New Roman" panose="02020603050405020304" pitchFamily="18" charset="0"/>
                <a:cs typeface="Times New Roman" panose="02020603050405020304" pitchFamily="18" charset="0"/>
              </a:rPr>
              <a:t>cu tematica ,,Cauzele subiective ce determină amânarea judecății în procedurile judiciare din </a:t>
            </a:r>
            <a:r>
              <a:rPr lang="ro-RO" sz="4800" b="1" i="0" u="none" strike="noStrike" dirty="0">
                <a:solidFill>
                  <a:schemeClr val="tx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România</a:t>
            </a:r>
            <a:r>
              <a:rPr lang="ro-RO" sz="4800" b="1" i="0" dirty="0">
                <a:solidFill>
                  <a:schemeClr val="tx1"/>
                </a:solidFill>
                <a:effectLst/>
                <a:latin typeface="Times New Roman" panose="02020603050405020304" pitchFamily="18" charset="0"/>
                <a:cs typeface="Times New Roman" panose="02020603050405020304" pitchFamily="18" charset="0"/>
              </a:rPr>
              <a:t> și Republica </a:t>
            </a:r>
            <a:r>
              <a:rPr lang="ro-RO" sz="4800" b="1" i="0" strike="noStrike" dirty="0">
                <a:solidFill>
                  <a:schemeClr val="tx1"/>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Moldova</a:t>
            </a:r>
            <a:r>
              <a:rPr lang="ro-RO" sz="4800" b="1" i="0" dirty="0">
                <a:solidFill>
                  <a:schemeClr val="tx1"/>
                </a:solidFill>
                <a:effectLst/>
                <a:latin typeface="Times New Roman" panose="02020603050405020304" pitchFamily="18" charset="0"/>
                <a:cs typeface="Times New Roman" panose="02020603050405020304" pitchFamily="18" charset="0"/>
              </a:rPr>
              <a:t> </a:t>
            </a:r>
          </a:p>
          <a:p>
            <a:pPr algn="just"/>
            <a:r>
              <a:rPr lang="ro-RO" sz="4800" b="1" i="0" dirty="0">
                <a:solidFill>
                  <a:schemeClr val="tx1"/>
                </a:solidFill>
                <a:effectLst/>
                <a:latin typeface="Times New Roman" panose="02020603050405020304" pitchFamily="18" charset="0"/>
                <a:cs typeface="Times New Roman" panose="02020603050405020304" pitchFamily="18" charset="0"/>
              </a:rPr>
              <a:t>Măsuri legale, sancțiuni și bune practici pentru evitarea tergiversării judecății”.</a:t>
            </a:r>
          </a:p>
          <a:p>
            <a:pPr algn="just"/>
            <a:endParaRPr lang="ro-RO" sz="4800" b="1" i="0" dirty="0">
              <a:solidFill>
                <a:schemeClr val="tx1"/>
              </a:solidFill>
              <a:effectLst/>
              <a:latin typeface="Times New Roman" panose="02020603050405020304" pitchFamily="18" charset="0"/>
              <a:cs typeface="Times New Roman" panose="02020603050405020304" pitchFamily="18" charset="0"/>
            </a:endParaRPr>
          </a:p>
          <a:p>
            <a:pPr algn="just"/>
            <a:r>
              <a:rPr lang="ro-RO" sz="4800" b="1" i="0" dirty="0">
                <a:solidFill>
                  <a:schemeClr val="tx1"/>
                </a:solidFill>
                <a:effectLst/>
                <a:latin typeface="Times New Roman" panose="02020603050405020304" pitchFamily="18" charset="0"/>
                <a:cs typeface="Times New Roman" panose="02020603050405020304" pitchFamily="18" charset="0"/>
              </a:rPr>
              <a:t>Peste 30 de persoane, judecători, staff de grefă, printre care și membri ai Consiliilor Superioare ale Magistraturii din Republica Moldova și România, au participat la o instruire bilaterală cu privire la cauzele care determină tergiversarea examinării cauzelor atât în procedura civilă, cât și procedura penală.</a:t>
            </a:r>
          </a:p>
          <a:p>
            <a:pPr algn="just"/>
            <a:r>
              <a:rPr lang="ro-RO" sz="4800" b="1" i="0" dirty="0">
                <a:solidFill>
                  <a:schemeClr val="tx1"/>
                </a:solidFill>
                <a:effectLst/>
                <a:latin typeface="Times New Roman" panose="02020603050405020304" pitchFamily="18" charset="0"/>
                <a:cs typeface="Times New Roman" panose="02020603050405020304" pitchFamily="18" charset="0"/>
              </a:rPr>
              <a:t>La această instruire s-a discutat despre celeritatea procesului și respectarea termenului rezonabil de soluționare a cauzelor, sancțiunile procesuale jurisdicționale, dar și alte aspecte judiciare aplicate în practica națională și internațională</a:t>
            </a:r>
            <a:r>
              <a:rPr lang="ro-RO" sz="4800" b="1" i="0" dirty="0">
                <a:solidFill>
                  <a:srgbClr val="393F4C"/>
                </a:solidFill>
                <a:effectLst/>
                <a:latin typeface="Times New Roman" panose="02020603050405020304" pitchFamily="18" charset="0"/>
                <a:cs typeface="Times New Roman" panose="02020603050405020304" pitchFamily="18" charset="0"/>
              </a:rPr>
              <a:t>.</a:t>
            </a:r>
          </a:p>
          <a:p>
            <a:br>
              <a:rPr lang="ro-RO" sz="5400" dirty="0"/>
            </a:br>
            <a:r>
              <a:rPr lang="ro-RO" sz="2800" b="0" i="0" dirty="0">
                <a:solidFill>
                  <a:srgbClr val="393F4C"/>
                </a:solidFill>
                <a:effectLst/>
                <a:latin typeface="Source Sans Pro" panose="020B0503030403020204" pitchFamily="34" charset="0"/>
              </a:rPr>
              <a:t> </a:t>
            </a:r>
          </a:p>
          <a:p>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28</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401" y="181385"/>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pic>
        <p:nvPicPr>
          <p:cNvPr id="17" name="Imagine 16">
            <a:extLst>
              <a:ext uri="{FF2B5EF4-FFF2-40B4-BE49-F238E27FC236}">
                <a16:creationId xmlns:a16="http://schemas.microsoft.com/office/drawing/2014/main" id="{FE1CA60D-1008-F988-293D-B62D8F6FBF79}"/>
              </a:ext>
            </a:extLst>
          </p:cNvPr>
          <p:cNvPicPr>
            <a:picLocks noChangeAspect="1"/>
          </p:cNvPicPr>
          <p:nvPr/>
        </p:nvPicPr>
        <p:blipFill>
          <a:blip r:embed="rId4"/>
          <a:stretch>
            <a:fillRect/>
          </a:stretch>
        </p:blipFill>
        <p:spPr>
          <a:xfrm>
            <a:off x="4766552" y="1781008"/>
            <a:ext cx="4143984" cy="2652409"/>
          </a:xfrm>
          <a:prstGeom prst="rect">
            <a:avLst/>
          </a:prstGeom>
        </p:spPr>
      </p:pic>
      <p:sp>
        <p:nvSpPr>
          <p:cNvPr id="19" name="CasetăText 18">
            <a:extLst>
              <a:ext uri="{FF2B5EF4-FFF2-40B4-BE49-F238E27FC236}">
                <a16:creationId xmlns:a16="http://schemas.microsoft.com/office/drawing/2014/main" id="{752CD786-2C9E-E2ED-F888-D280AAC2288B}"/>
              </a:ext>
            </a:extLst>
          </p:cNvPr>
          <p:cNvSpPr txBox="1"/>
          <p:nvPr/>
        </p:nvSpPr>
        <p:spPr>
          <a:xfrm>
            <a:off x="215900" y="806893"/>
            <a:ext cx="8762998" cy="646331"/>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800" dirty="0">
                <a:solidFill>
                  <a:schemeClr val="accent5">
                    <a:lumMod val="50000"/>
                  </a:schemeClr>
                </a:solidFill>
                <a:latin typeface="Arial" panose="020B0604020202020204" pitchFamily="34" charset="0"/>
                <a:cs typeface="Arial" panose="020B0604020202020204" pitchFamily="34" charset="0"/>
              </a:rPr>
              <a:t> </a:t>
            </a:r>
            <a:r>
              <a:rPr lang="ro-RO" sz="18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8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spTree>
    <p:extLst>
      <p:ext uri="{BB962C8B-B14F-4D97-AF65-F5344CB8AC3E}">
        <p14:creationId xmlns:p14="http://schemas.microsoft.com/office/powerpoint/2010/main" val="4054120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ADD8162A-3825-A28E-1E01-85E5FE45A6F9}"/>
              </a:ext>
            </a:extLst>
          </p:cNvPr>
          <p:cNvSpPr>
            <a:spLocks noGrp="1"/>
          </p:cNvSpPr>
          <p:nvPr>
            <p:ph sz="half" idx="1"/>
          </p:nvPr>
        </p:nvSpPr>
        <p:spPr>
          <a:xfrm>
            <a:off x="203199" y="933450"/>
            <a:ext cx="5346699" cy="3911189"/>
          </a:xfrm>
        </p:spPr>
        <p:txBody>
          <a:bodyPr/>
          <a:lstStyle/>
          <a:p>
            <a:pPr algn="just"/>
            <a:r>
              <a:rPr lang="ro-RO" sz="1400" dirty="0">
                <a:latin typeface="Times New Roman" panose="02020603050405020304" pitchFamily="18" charset="0"/>
                <a:cs typeface="Times New Roman" panose="02020603050405020304" pitchFamily="18" charset="0"/>
              </a:rPr>
              <a:t>Activitatea</a:t>
            </a:r>
            <a:r>
              <a:rPr lang="ro-RO" sz="1400" b="1" dirty="0">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401" y="1981201"/>
            <a:ext cx="5397500" cy="2863438"/>
          </a:xfrm>
        </p:spPr>
        <p:txBody>
          <a:bodyPr>
            <a:normAutofit fontScale="25000" lnSpcReduction="20000"/>
          </a:bodyPr>
          <a:lstStyle/>
          <a:p>
            <a:pPr algn="just"/>
            <a:r>
              <a:rPr lang="ro-RO" sz="4800" b="1" i="1" dirty="0">
                <a:solidFill>
                  <a:schemeClr val="tx1"/>
                </a:solidFill>
                <a:effectLst/>
                <a:highlight>
                  <a:srgbClr val="FFFFFF"/>
                </a:highlight>
                <a:latin typeface="Times New Roman" panose="02020603050405020304" pitchFamily="18" charset="0"/>
                <a:cs typeface="Times New Roman" panose="02020603050405020304" pitchFamily="18" charset="0"/>
              </a:rPr>
              <a:t>La 13 octombrie 2023</a:t>
            </a:r>
            <a:r>
              <a:rPr lang="ro-RO" sz="4800" b="1" i="0" dirty="0">
                <a:solidFill>
                  <a:schemeClr val="tx1"/>
                </a:solidFill>
                <a:effectLst/>
                <a:latin typeface="Times New Roman" panose="02020603050405020304" pitchFamily="18" charset="0"/>
                <a:cs typeface="Times New Roman" panose="02020603050405020304" pitchFamily="18" charset="0"/>
              </a:rPr>
              <a:t>, s-a desfășurat cel de-al optsprezecelea seminar bilateral de formare profesională continuă cu participarea judecătorilor din cadrul Judecătoriei </a:t>
            </a:r>
            <a:r>
              <a:rPr lang="ro-RO" sz="4800" b="1" i="0" u="none" strike="noStrike" dirty="0">
                <a:solidFill>
                  <a:schemeClr val="tx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Ungheni</a:t>
            </a:r>
            <a:r>
              <a:rPr lang="ro-RO" sz="4800" b="1" i="0" dirty="0">
                <a:solidFill>
                  <a:schemeClr val="tx1"/>
                </a:solidFill>
                <a:effectLst/>
                <a:latin typeface="Times New Roman" panose="02020603050405020304" pitchFamily="18" charset="0"/>
                <a:cs typeface="Times New Roman" panose="02020603050405020304" pitchFamily="18" charset="0"/>
              </a:rPr>
              <a:t> și a celor din circumscripția Tribunalului Iași.</a:t>
            </a:r>
            <a:endParaRPr lang="ro-RO" sz="4800" b="0" i="0" dirty="0">
              <a:solidFill>
                <a:schemeClr val="tx1"/>
              </a:solidFill>
              <a:effectLst/>
              <a:latin typeface="Times New Roman" panose="02020603050405020304" pitchFamily="18" charset="0"/>
              <a:cs typeface="Times New Roman" panose="02020603050405020304" pitchFamily="18" charset="0"/>
            </a:endParaRPr>
          </a:p>
          <a:p>
            <a:pPr algn="just"/>
            <a:r>
              <a:rPr lang="ro-RO" sz="4800" b="1" i="0" dirty="0">
                <a:solidFill>
                  <a:schemeClr val="tx1"/>
                </a:solidFill>
                <a:effectLst/>
                <a:latin typeface="Times New Roman" panose="02020603050405020304" pitchFamily="18" charset="0"/>
                <a:cs typeface="Times New Roman" panose="02020603050405020304" pitchFamily="18" charset="0"/>
              </a:rPr>
              <a:t>La întrunirea respectivă, judecătorii au discutat subiecte de interes comun, cu exemplificarea aplicării normelor legale în procesul de înfăptuire a justiției, dar și au făcut schimb de experiență privind bunele practici din jurisprudență.</a:t>
            </a:r>
            <a:endParaRPr lang="ro-RO" sz="4800" b="0" i="0" dirty="0">
              <a:solidFill>
                <a:schemeClr val="tx1"/>
              </a:solidFill>
              <a:effectLst/>
              <a:latin typeface="Times New Roman" panose="02020603050405020304" pitchFamily="18" charset="0"/>
              <a:cs typeface="Times New Roman" panose="02020603050405020304" pitchFamily="18" charset="0"/>
            </a:endParaRPr>
          </a:p>
          <a:p>
            <a:pPr algn="just"/>
            <a:r>
              <a:rPr lang="ro-RO" sz="4800" b="1" i="0" dirty="0">
                <a:solidFill>
                  <a:schemeClr val="tx1"/>
                </a:solidFill>
                <a:effectLst/>
                <a:latin typeface="Times New Roman" panose="02020603050405020304" pitchFamily="18" charset="0"/>
                <a:cs typeface="Times New Roman" panose="02020603050405020304" pitchFamily="18" charset="0"/>
              </a:rPr>
              <a:t>Executarea hotărârilor judecătorești și a altor titluri executorii referitoare la minori, în contextul obligațiilor de a face și a nu face, precum și combaterea traficului de droguri, au fost temele despre care s-a vorbit.</a:t>
            </a:r>
            <a:endParaRPr lang="ro-RO" sz="4800" b="0" i="0" dirty="0">
              <a:solidFill>
                <a:schemeClr val="tx1"/>
              </a:solidFill>
              <a:effectLst/>
              <a:latin typeface="Times New Roman" panose="02020603050405020304" pitchFamily="18" charset="0"/>
              <a:cs typeface="Times New Roman" panose="02020603050405020304" pitchFamily="18" charset="0"/>
            </a:endParaRPr>
          </a:p>
          <a:p>
            <a:pPr algn="just"/>
            <a:r>
              <a:rPr lang="ro-RO" sz="4800" b="1" i="0" dirty="0">
                <a:solidFill>
                  <a:schemeClr val="tx1"/>
                </a:solidFill>
                <a:effectLst/>
                <a:latin typeface="Times New Roman" panose="02020603050405020304" pitchFamily="18" charset="0"/>
                <a:cs typeface="Times New Roman" panose="02020603050405020304" pitchFamily="18" charset="0"/>
              </a:rPr>
              <a:t>Menționăm faptul că desfășurarea seminarelor de formare profesională continuă au loc în baza unui protocol de colaborare încheiat în anul 2014 între Judecătoria Ungheni și Tribunalul Iași din România</a:t>
            </a:r>
            <a:endParaRPr lang="ro-RO" sz="4800" b="0" i="0" dirty="0">
              <a:solidFill>
                <a:schemeClr val="tx1"/>
              </a:solidFill>
              <a:effectLst/>
              <a:latin typeface="Times New Roman" panose="02020603050405020304" pitchFamily="18" charset="0"/>
              <a:cs typeface="Times New Roman" panose="02020603050405020304" pitchFamily="18" charset="0"/>
            </a:endParaRPr>
          </a:p>
          <a:p>
            <a:pPr marL="0" indent="0" algn="just">
              <a:buNone/>
            </a:pPr>
            <a:r>
              <a:rPr lang="ro-RO" sz="2800" b="0" i="0" dirty="0">
                <a:solidFill>
                  <a:srgbClr val="393F4C"/>
                </a:solidFill>
                <a:effectLst/>
                <a:latin typeface="Source Sans Pro" panose="020B0503030403020204" pitchFamily="34" charset="0"/>
              </a:rPr>
              <a:t> </a:t>
            </a:r>
          </a:p>
          <a:p>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29</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401" y="181385"/>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pic>
        <p:nvPicPr>
          <p:cNvPr id="8" name="Imagine 7">
            <a:extLst>
              <a:ext uri="{FF2B5EF4-FFF2-40B4-BE49-F238E27FC236}">
                <a16:creationId xmlns:a16="http://schemas.microsoft.com/office/drawing/2014/main" id="{EDBE0EF7-A670-5DD3-EF22-5FAB29BE6C30}"/>
              </a:ext>
            </a:extLst>
          </p:cNvPr>
          <p:cNvPicPr>
            <a:picLocks noChangeAspect="1"/>
          </p:cNvPicPr>
          <p:nvPr/>
        </p:nvPicPr>
        <p:blipFill>
          <a:blip r:embed="rId3"/>
          <a:stretch>
            <a:fillRect/>
          </a:stretch>
        </p:blipFill>
        <p:spPr>
          <a:xfrm>
            <a:off x="5549901" y="737597"/>
            <a:ext cx="3219449" cy="2066515"/>
          </a:xfrm>
          <a:prstGeom prst="rect">
            <a:avLst/>
          </a:prstGeom>
        </p:spPr>
      </p:pic>
      <p:pic>
        <p:nvPicPr>
          <p:cNvPr id="9" name="Imagine 8">
            <a:extLst>
              <a:ext uri="{FF2B5EF4-FFF2-40B4-BE49-F238E27FC236}">
                <a16:creationId xmlns:a16="http://schemas.microsoft.com/office/drawing/2014/main" id="{F9490076-B3D9-4D40-B735-9E431ABA691F}"/>
              </a:ext>
            </a:extLst>
          </p:cNvPr>
          <p:cNvPicPr>
            <a:picLocks noChangeAspect="1"/>
          </p:cNvPicPr>
          <p:nvPr/>
        </p:nvPicPr>
        <p:blipFill>
          <a:blip r:embed="rId4"/>
          <a:stretch>
            <a:fillRect/>
          </a:stretch>
        </p:blipFill>
        <p:spPr>
          <a:xfrm>
            <a:off x="5549900" y="2804112"/>
            <a:ext cx="3219450" cy="2199278"/>
          </a:xfrm>
          <a:prstGeom prst="rect">
            <a:avLst/>
          </a:prstGeom>
        </p:spPr>
      </p:pic>
    </p:spTree>
    <p:extLst>
      <p:ext uri="{BB962C8B-B14F-4D97-AF65-F5344CB8AC3E}">
        <p14:creationId xmlns:p14="http://schemas.microsoft.com/office/powerpoint/2010/main" val="660770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Graphical user interface&#10;&#10;Description automatically generated">
            <a:extLst>
              <a:ext uri="{FF2B5EF4-FFF2-40B4-BE49-F238E27FC236}">
                <a16:creationId xmlns:a16="http://schemas.microsoft.com/office/drawing/2014/main" id="{C3059F5C-527C-5AC4-CD68-DA633B60E2EF}"/>
              </a:ext>
            </a:extLst>
          </p:cNvPr>
          <p:cNvPicPr>
            <a:picLocks noGrp="1" noChangeAspect="1"/>
          </p:cNvPicPr>
          <p:nvPr>
            <p:ph type="pic" sz="quarter" idx="10"/>
          </p:nvPr>
        </p:nvPicPr>
        <p:blipFill>
          <a:blip r:embed="rId2"/>
          <a:srcRect l="4506" r="4506"/>
          <a:stretch>
            <a:fillRect/>
          </a:stretch>
        </p:blipFill>
        <p:spPr/>
      </p:pic>
      <p:sp>
        <p:nvSpPr>
          <p:cNvPr id="19" name="Date Placeholder 18">
            <a:extLst>
              <a:ext uri="{FF2B5EF4-FFF2-40B4-BE49-F238E27FC236}">
                <a16:creationId xmlns:a16="http://schemas.microsoft.com/office/drawing/2014/main" id="{30ED5BB8-EB32-7545-9F68-019F5563B1C2}"/>
              </a:ext>
            </a:extLst>
          </p:cNvPr>
          <p:cNvSpPr>
            <a:spLocks noGrp="1"/>
          </p:cNvSpPr>
          <p:nvPr>
            <p:ph type="dt" sz="half" idx="2"/>
          </p:nvPr>
        </p:nvSpPr>
        <p:spPr/>
        <p:txBody>
          <a:bodyPr anchor="ctr">
            <a:normAutofit/>
          </a:bodyPr>
          <a:lstStyle/>
          <a:p>
            <a:pPr>
              <a:spcAft>
                <a:spcPts val="600"/>
              </a:spcAft>
            </a:pPr>
            <a:fld id="{9E6E56F0-63A1-FA49-B91D-D57E606AD4F4}" type="datetime1">
              <a:rPr lang="en-US" smtClean="0"/>
              <a:pPr>
                <a:spcAft>
                  <a:spcPts val="600"/>
                </a:spcAft>
              </a:pPr>
              <a:t>3/15/2024</a:t>
            </a:fld>
            <a:endParaRPr lang="en-US"/>
          </a:p>
        </p:txBody>
      </p:sp>
      <p:sp>
        <p:nvSpPr>
          <p:cNvPr id="20" name="Slide Number Placeholder 19">
            <a:extLst>
              <a:ext uri="{FF2B5EF4-FFF2-40B4-BE49-F238E27FC236}">
                <a16:creationId xmlns:a16="http://schemas.microsoft.com/office/drawing/2014/main" id="{B9F8995E-F945-D842-A922-EA80C6BF0F84}"/>
              </a:ext>
            </a:extLst>
          </p:cNvPr>
          <p:cNvSpPr>
            <a:spLocks noGrp="1"/>
          </p:cNvSpPr>
          <p:nvPr>
            <p:ph type="sldNum" sz="quarter" idx="4"/>
          </p:nvPr>
        </p:nvSpPr>
        <p:spPr/>
        <p:txBody>
          <a:bodyPr anchor="ctr">
            <a:normAutofit/>
          </a:bodyPr>
          <a:lstStyle/>
          <a:p>
            <a:pPr>
              <a:spcAft>
                <a:spcPts val="600"/>
              </a:spcAft>
            </a:pPr>
            <a:fld id="{42782948-4DBE-204D-AB9E-B65E067054AE}" type="slidenum">
              <a:rPr lang="en-US" smtClean="0"/>
              <a:pPr>
                <a:spcAft>
                  <a:spcPts val="600"/>
                </a:spcAft>
              </a:pPr>
              <a:t>3</a:t>
            </a:fld>
            <a:endParaRPr lang="en-US"/>
          </a:p>
        </p:txBody>
      </p:sp>
      <p:sp>
        <p:nvSpPr>
          <p:cNvPr id="11" name="Title 10"/>
          <p:cNvSpPr>
            <a:spLocks noGrp="1"/>
          </p:cNvSpPr>
          <p:nvPr>
            <p:ph type="title"/>
          </p:nvPr>
        </p:nvSpPr>
        <p:spPr/>
        <p:txBody>
          <a:bodyPr wrap="square" anchor="ctr">
            <a:normAutofit/>
          </a:bodyPr>
          <a:lstStyle/>
          <a:p>
            <a:pPr>
              <a:lnSpc>
                <a:spcPct val="90000"/>
              </a:lnSpc>
            </a:pPr>
            <a:r>
              <a:rPr lang="ro-MD" sz="1400" b="1" dirty="0">
                <a:solidFill>
                  <a:srgbClr val="6C6463"/>
                </a:solidFill>
                <a:latin typeface="Arial" panose="020B0604020202020204" pitchFamily="34" charset="0"/>
                <a:cs typeface="Arial" panose="020B0604020202020204" pitchFamily="34" charset="0"/>
              </a:rPr>
              <a:t>Prezentarea și evaluarea rezultatelor implementării </a:t>
            </a:r>
            <a:r>
              <a:rPr lang="ro-MD" sz="1400" b="1" dirty="0">
                <a:solidFill>
                  <a:srgbClr val="651D32"/>
                </a:solidFill>
                <a:latin typeface="Arial" panose="020B0604020202020204" pitchFamily="34" charset="0"/>
                <a:cs typeface="Arial" panose="020B0604020202020204" pitchFamily="34" charset="0"/>
              </a:rPr>
              <a:t>Planului de dezvoltare strategică </a:t>
            </a:r>
            <a:r>
              <a:rPr lang="ro-MD" sz="1400" b="1" dirty="0">
                <a:solidFill>
                  <a:srgbClr val="6C6463"/>
                </a:solidFill>
                <a:latin typeface="Arial" panose="020B0604020202020204" pitchFamily="34" charset="0"/>
                <a:cs typeface="Arial" panose="020B0604020202020204" pitchFamily="34" charset="0"/>
              </a:rPr>
              <a:t>a Judecătoriei  Model Ungheni</a:t>
            </a:r>
            <a:endParaRPr lang="en-MD" sz="1400" dirty="0">
              <a:solidFill>
                <a:srgbClr val="6C64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150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ADD8162A-3825-A28E-1E01-85E5FE45A6F9}"/>
              </a:ext>
            </a:extLst>
          </p:cNvPr>
          <p:cNvSpPr>
            <a:spLocks noGrp="1"/>
          </p:cNvSpPr>
          <p:nvPr>
            <p:ph sz="half" idx="1"/>
          </p:nvPr>
        </p:nvSpPr>
        <p:spPr>
          <a:xfrm>
            <a:off x="152402" y="765353"/>
            <a:ext cx="8839199" cy="356599"/>
          </a:xfrm>
        </p:spPr>
        <p:txBody>
          <a:bodyPr>
            <a:normAutofit/>
          </a:bodyPr>
          <a:lstStyle/>
          <a:p>
            <a:pPr algn="just"/>
            <a:r>
              <a:rPr lang="ro-RO" dirty="0">
                <a:effectLst/>
                <a:latin typeface="Times New Roman" panose="02020603050405020304" pitchFamily="18" charset="0"/>
                <a:ea typeface="Calibri" panose="020F0502020204030204" pitchFamily="34" charset="0"/>
              </a:rPr>
              <a:t>Activitatea 2.2.1. Identificarea problemelor privind accesul grupurilor vulnerabile la sediul judecătoriei </a:t>
            </a:r>
            <a:endParaRPr lang="ro-RO" sz="12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endParaRPr>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30</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399" y="150733"/>
            <a:ext cx="8839199" cy="672286"/>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2.2: Consolidarea accesului grupurilor vulnerabile la sediul judecătoriei</a:t>
            </a:r>
            <a:endParaRPr lang="ro-RO" dirty="0">
              <a:solidFill>
                <a:schemeClr val="bg2">
                  <a:lumMod val="50000"/>
                </a:schemeClr>
              </a:solidFill>
            </a:endParaRPr>
          </a:p>
        </p:txBody>
      </p:sp>
      <p:pic>
        <p:nvPicPr>
          <p:cNvPr id="6" name="Imagine 5">
            <a:extLst>
              <a:ext uri="{FF2B5EF4-FFF2-40B4-BE49-F238E27FC236}">
                <a16:creationId xmlns:a16="http://schemas.microsoft.com/office/drawing/2014/main" id="{EC320716-307D-354C-A35C-6574D9017AB8}"/>
              </a:ext>
            </a:extLst>
          </p:cNvPr>
          <p:cNvPicPr>
            <a:picLocks noChangeAspect="1"/>
          </p:cNvPicPr>
          <p:nvPr/>
        </p:nvPicPr>
        <p:blipFill>
          <a:blip r:embed="rId2"/>
          <a:stretch>
            <a:fillRect/>
          </a:stretch>
        </p:blipFill>
        <p:spPr>
          <a:xfrm>
            <a:off x="271074" y="1480489"/>
            <a:ext cx="2734658" cy="3364151"/>
          </a:xfrm>
          <a:prstGeom prst="rect">
            <a:avLst/>
          </a:prstGeom>
        </p:spPr>
      </p:pic>
      <p:pic>
        <p:nvPicPr>
          <p:cNvPr id="10" name="Picture 8">
            <a:extLst>
              <a:ext uri="{FF2B5EF4-FFF2-40B4-BE49-F238E27FC236}">
                <a16:creationId xmlns:a16="http://schemas.microsoft.com/office/drawing/2014/main" id="{60F2F859-BD1A-318A-6484-9AD04ADC905F}"/>
              </a:ext>
            </a:extLst>
          </p:cNvPr>
          <p:cNvPicPr>
            <a:picLocks noChangeAspect="1"/>
          </p:cNvPicPr>
          <p:nvPr/>
        </p:nvPicPr>
        <p:blipFill>
          <a:blip r:embed="rId3"/>
          <a:stretch>
            <a:fillRect/>
          </a:stretch>
        </p:blipFill>
        <p:spPr>
          <a:xfrm>
            <a:off x="3202583" y="1736572"/>
            <a:ext cx="2738829" cy="2828521"/>
          </a:xfrm>
          <a:prstGeom prst="rect">
            <a:avLst/>
          </a:prstGeom>
        </p:spPr>
      </p:pic>
      <p:pic>
        <p:nvPicPr>
          <p:cNvPr id="11" name="Imagine 14">
            <a:extLst>
              <a:ext uri="{FF2B5EF4-FFF2-40B4-BE49-F238E27FC236}">
                <a16:creationId xmlns:a16="http://schemas.microsoft.com/office/drawing/2014/main" id="{4C717729-5084-E3A9-3122-FCB6A08063CA}"/>
              </a:ext>
            </a:extLst>
          </p:cNvPr>
          <p:cNvPicPr>
            <a:picLocks noChangeAspect="1"/>
          </p:cNvPicPr>
          <p:nvPr/>
        </p:nvPicPr>
        <p:blipFill>
          <a:blip r:embed="rId4"/>
          <a:stretch>
            <a:fillRect/>
          </a:stretch>
        </p:blipFill>
        <p:spPr>
          <a:xfrm rot="5400000">
            <a:off x="5803077" y="1815809"/>
            <a:ext cx="3364149" cy="2619193"/>
          </a:xfrm>
          <a:prstGeom prst="rect">
            <a:avLst/>
          </a:prstGeom>
        </p:spPr>
      </p:pic>
    </p:spTree>
    <p:extLst>
      <p:ext uri="{BB962C8B-B14F-4D97-AF65-F5344CB8AC3E}">
        <p14:creationId xmlns:p14="http://schemas.microsoft.com/office/powerpoint/2010/main" val="1748332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308D1-54A0-8117-6AD0-0AB7A0069DF1}"/>
              </a:ext>
            </a:extLst>
          </p:cNvPr>
          <p:cNvSpPr>
            <a:spLocks noGrp="1"/>
          </p:cNvSpPr>
          <p:nvPr>
            <p:ph sz="half" idx="1"/>
          </p:nvPr>
        </p:nvSpPr>
        <p:spPr>
          <a:xfrm>
            <a:off x="152399" y="1320748"/>
            <a:ext cx="4064001" cy="3523891"/>
          </a:xfrm>
        </p:spPr>
        <p:txBody>
          <a:bodyPr>
            <a:normAutofit/>
          </a:bodyPr>
          <a:lstStyle/>
          <a:p>
            <a:pPr marL="0" indent="0">
              <a:buNone/>
            </a:pPr>
            <a:endParaRPr lang="ro-RO" sz="1050" b="1" dirty="0">
              <a:latin typeface="Times New Roman" panose="02020603050405020304" pitchFamily="18" charset="0"/>
              <a:cs typeface="Times New Roman" panose="02020603050405020304" pitchFamily="18" charset="0"/>
            </a:endParaRPr>
          </a:p>
          <a:p>
            <a:r>
              <a:rPr kumimoji="0" lang="ro-MD" sz="1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S</a:t>
            </a:r>
            <a:r>
              <a:rPr kumimoji="0" lang="it-IT" sz="1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ondajul Angajamentul personalului instanței </a:t>
            </a:r>
            <a:r>
              <a:rPr kumimoji="0" lang="ro-MD" sz="1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it-IT" sz="1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PIGD</a:t>
            </a:r>
            <a:r>
              <a:rPr kumimoji="0" lang="ro-MD" sz="1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p>
          <a:p>
            <a:pPr marL="684213" marR="0" lvl="1" indent="-230188" algn="l" defTabSz="4572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ro-MD" sz="1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Chestionar completat de 39 de colaboratori.</a:t>
            </a:r>
            <a:r>
              <a:rPr kumimoji="0" lang="ro-MD" sz="12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lvl="1">
              <a:buFont typeface="Wingdings" panose="05000000000000000000" pitchFamily="2" charset="2"/>
              <a:buChar char="Ø"/>
              <a:defRPr/>
            </a:pPr>
            <a:r>
              <a:rPr lang="ro-MD"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Chestionar</a:t>
            </a:r>
            <a:r>
              <a:rPr lang="en-US" sz="1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ul</a:t>
            </a:r>
            <a:r>
              <a:rPr lang="en-US"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cuprinde</a:t>
            </a:r>
            <a:r>
              <a:rPr lang="en-US"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7 </a:t>
            </a:r>
            <a:r>
              <a:rPr lang="en-US" sz="1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domenii</a:t>
            </a:r>
            <a:r>
              <a:rPr lang="en-US"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1. </a:t>
            </a:r>
            <a:r>
              <a:rPr lang="en-US" sz="1200" b="1" dirty="0" err="1">
                <a:solidFill>
                  <a:schemeClr val="tx1"/>
                </a:solidFill>
                <a:latin typeface="Times New Roman" panose="02020603050405020304" pitchFamily="18" charset="0"/>
                <a:cs typeface="Times New Roman" panose="02020603050405020304" pitchFamily="18" charset="0"/>
              </a:rPr>
              <a:t>Liderschip-ul</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judecătoresc</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2. </a:t>
            </a:r>
            <a:r>
              <a:rPr lang="en-US" sz="1200" b="1" dirty="0" err="1">
                <a:solidFill>
                  <a:schemeClr val="tx1"/>
                </a:solidFill>
                <a:latin typeface="Times New Roman" panose="02020603050405020304" pitchFamily="18" charset="0"/>
                <a:cs typeface="Times New Roman" panose="02020603050405020304" pitchFamily="18" charset="0"/>
              </a:rPr>
              <a:t>Managmentul</a:t>
            </a:r>
            <a:r>
              <a:rPr lang="en-US" sz="1200" b="1" dirty="0">
                <a:solidFill>
                  <a:schemeClr val="tx1"/>
                </a:solidFill>
                <a:latin typeface="Times New Roman" panose="02020603050405020304" pitchFamily="18" charset="0"/>
                <a:cs typeface="Times New Roman" panose="02020603050405020304" pitchFamily="18" charset="0"/>
              </a:rPr>
              <a:t> strategic al </a:t>
            </a:r>
            <a:r>
              <a:rPr lang="en-US" sz="1200" b="1" dirty="0" err="1">
                <a:solidFill>
                  <a:schemeClr val="tx1"/>
                </a:solidFill>
                <a:latin typeface="Times New Roman" panose="02020603050405020304" pitchFamily="18" charset="0"/>
                <a:cs typeface="Times New Roman" panose="02020603050405020304" pitchFamily="18" charset="0"/>
              </a:rPr>
              <a:t>instanței</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3. </a:t>
            </a:r>
            <a:r>
              <a:rPr lang="en-US" sz="1200" b="1" dirty="0" err="1">
                <a:solidFill>
                  <a:schemeClr val="tx1"/>
                </a:solidFill>
                <a:latin typeface="Times New Roman" panose="02020603050405020304" pitchFamily="18" charset="0"/>
                <a:cs typeface="Times New Roman" panose="02020603050405020304" pitchFamily="18" charset="0"/>
              </a:rPr>
              <a:t>Resurse</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umane</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cs typeface="Times New Roman" panose="02020603050405020304" pitchFamily="18" charset="0"/>
              </a:rPr>
              <a:t>Infrastructura</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5. </a:t>
            </a:r>
            <a:r>
              <a:rPr lang="en-US" sz="1200" b="1" dirty="0" err="1">
                <a:solidFill>
                  <a:schemeClr val="tx1"/>
                </a:solidFill>
                <a:latin typeface="Times New Roman" panose="02020603050405020304" pitchFamily="18" charset="0"/>
                <a:cs typeface="Times New Roman" panose="02020603050405020304" pitchFamily="18" charset="0"/>
              </a:rPr>
              <a:t>Implicarea</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justițiabililor</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6. </a:t>
            </a:r>
            <a:r>
              <a:rPr lang="en-US" sz="1200" b="1" dirty="0" err="1">
                <a:solidFill>
                  <a:schemeClr val="tx1"/>
                </a:solidFill>
                <a:latin typeface="Times New Roman" panose="02020603050405020304" pitchFamily="18" charset="0"/>
                <a:cs typeface="Times New Roman" panose="02020603050405020304" pitchFamily="18" charset="0"/>
              </a:rPr>
              <a:t>Servicii</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accesibile</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și</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accesibilitatea</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instanței</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7. </a:t>
            </a:r>
            <a:r>
              <a:rPr lang="en-US" sz="1200" b="1" dirty="0" err="1">
                <a:solidFill>
                  <a:schemeClr val="tx1"/>
                </a:solidFill>
                <a:latin typeface="Times New Roman" panose="02020603050405020304" pitchFamily="18" charset="0"/>
                <a:cs typeface="Times New Roman" panose="02020603050405020304" pitchFamily="18" charset="0"/>
              </a:rPr>
              <a:t>Încrederea</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justițiabililor</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endParaRPr lang="en-US" sz="1050" b="1"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E182333-7AFD-768D-A465-1578BB88D3CB}"/>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lide Number Placeholder 4">
            <a:extLst>
              <a:ext uri="{FF2B5EF4-FFF2-40B4-BE49-F238E27FC236}">
                <a16:creationId xmlns:a16="http://schemas.microsoft.com/office/drawing/2014/main" id="{0E4DE4CC-051C-6814-F847-F0B9BAB0DECA}"/>
              </a:ext>
            </a:extLst>
          </p:cNvPr>
          <p:cNvSpPr>
            <a:spLocks noGrp="1"/>
          </p:cNvSpPr>
          <p:nvPr>
            <p:ph type="sldNum" sz="quarter" idx="12"/>
          </p:nvPr>
        </p:nvSpPr>
        <p:spPr/>
        <p:txBody>
          <a:bodyPr/>
          <a:lstStyle/>
          <a:p>
            <a:fld id="{42782948-4DBE-204D-AB9E-B65E067054AE}" type="slidenum">
              <a:rPr lang="en-US" smtClean="0"/>
              <a:pPr/>
              <a:t>31</a:t>
            </a:fld>
            <a:endParaRPr lang="en-US"/>
          </a:p>
        </p:txBody>
      </p:sp>
      <p:sp>
        <p:nvSpPr>
          <p:cNvPr id="6" name="Title 5">
            <a:extLst>
              <a:ext uri="{FF2B5EF4-FFF2-40B4-BE49-F238E27FC236}">
                <a16:creationId xmlns:a16="http://schemas.microsoft.com/office/drawing/2014/main" id="{DBB4D5EE-B111-CA1D-C2F8-E60B98334B99}"/>
              </a:ext>
            </a:extLst>
          </p:cNvPr>
          <p:cNvSpPr>
            <a:spLocks noGrp="1"/>
          </p:cNvSpPr>
          <p:nvPr>
            <p:ph type="title"/>
          </p:nvPr>
        </p:nvSpPr>
        <p:spPr>
          <a:xfrm>
            <a:off x="152401" y="206255"/>
            <a:ext cx="8839200" cy="650995"/>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kumimoji="0" lang="ro-MD" sz="1400" b="1" i="0" u="none" strike="noStrike" kern="0" cap="none" spc="0" normalizeH="0" baseline="0" noProof="0" dirty="0">
                <a:ln>
                  <a:noFill/>
                </a:ln>
                <a:solidFill>
                  <a:srgbClr val="651D3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Obiectivul strategic 3.1: Creșterea gradului de satisfacție a personalului și a judecătorilor la locul de muncă  </a:t>
            </a:r>
            <a:endParaRPr lang="en-US" sz="1400" b="1" dirty="0">
              <a:solidFill>
                <a:srgbClr val="651D32"/>
              </a:solidFill>
              <a:latin typeface="Arial" panose="020B0604020202020204" pitchFamily="34" charset="0"/>
              <a:cs typeface="Arial" panose="020B0604020202020204" pitchFamily="34" charset="0"/>
            </a:endParaRPr>
          </a:p>
        </p:txBody>
      </p:sp>
      <p:pic>
        <p:nvPicPr>
          <p:cNvPr id="17" name="Content Placeholder 16">
            <a:extLst>
              <a:ext uri="{FF2B5EF4-FFF2-40B4-BE49-F238E27FC236}">
                <a16:creationId xmlns:a16="http://schemas.microsoft.com/office/drawing/2014/main" id="{8FF9597E-7D21-3739-2584-39DBF86ED5DD}"/>
              </a:ext>
            </a:extLst>
          </p:cNvPr>
          <p:cNvPicPr>
            <a:picLocks noGrp="1" noChangeAspect="1"/>
          </p:cNvPicPr>
          <p:nvPr>
            <p:ph sz="half" idx="2"/>
          </p:nvPr>
        </p:nvPicPr>
        <p:blipFill>
          <a:blip r:embed="rId2"/>
          <a:stretch>
            <a:fillRect/>
          </a:stretch>
        </p:blipFill>
        <p:spPr>
          <a:xfrm>
            <a:off x="4171950" y="1360799"/>
            <a:ext cx="4752904" cy="3414533"/>
          </a:xfrm>
          <a:prstGeom prst="rect">
            <a:avLst/>
          </a:prstGeom>
        </p:spPr>
      </p:pic>
      <p:sp>
        <p:nvSpPr>
          <p:cNvPr id="7" name="CasetăText 6">
            <a:extLst>
              <a:ext uri="{FF2B5EF4-FFF2-40B4-BE49-F238E27FC236}">
                <a16:creationId xmlns:a16="http://schemas.microsoft.com/office/drawing/2014/main" id="{68EC02D8-D562-E20C-D651-C714439DC78A}"/>
              </a:ext>
            </a:extLst>
          </p:cNvPr>
          <p:cNvSpPr txBox="1"/>
          <p:nvPr/>
        </p:nvSpPr>
        <p:spPr>
          <a:xfrm>
            <a:off x="152401" y="982194"/>
            <a:ext cx="9105899" cy="338554"/>
          </a:xfrm>
          <a:prstGeom prst="rect">
            <a:avLst/>
          </a:prstGeom>
          <a:noFill/>
        </p:spPr>
        <p:txBody>
          <a:bodyPr wrap="square">
            <a:spAutoFit/>
          </a:body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ro-RO"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Activitatea </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3.1.1.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Realizarea</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sondajelor</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anuale</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privind</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satisfacția</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judecătorilor</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și</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personalului</a:t>
            </a:r>
            <a:endParaRPr kumimoji="0" lang="ro-RO"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344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5" name="Прямоугольник 4"/>
          <p:cNvSpPr/>
          <p:nvPr/>
        </p:nvSpPr>
        <p:spPr>
          <a:xfrm>
            <a:off x="219223" y="211592"/>
            <a:ext cx="5024289"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ANGAJAMENTUL PERSONALULUI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INSTANȚEI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JUDECĂTOREȘTI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11" name="TextBox 10">
            <a:extLst>
              <a:ext uri="{FF2B5EF4-FFF2-40B4-BE49-F238E27FC236}">
                <a16:creationId xmlns:a16="http://schemas.microsoft.com/office/drawing/2014/main" id="{3BDF8AAC-39E3-FCEF-5467-F12C491A901C}"/>
              </a:ext>
            </a:extLst>
          </p:cNvPr>
          <p:cNvSpPr txBox="1"/>
          <p:nvPr/>
        </p:nvSpPr>
        <p:spPr>
          <a:xfrm>
            <a:off x="152401" y="1978625"/>
            <a:ext cx="3062288" cy="998928"/>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Media scorurilor – categoriile satisfacției angajaților</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pentru</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anul</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202</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î</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Judecătoria Model Ungheni.</a:t>
            </a: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1BD8C93-7D26-344B-7578-ACC42518A621}"/>
              </a:ext>
            </a:extLst>
          </p:cNvPr>
          <p:cNvPicPr>
            <a:picLocks noChangeAspect="1"/>
          </p:cNvPicPr>
          <p:nvPr/>
        </p:nvPicPr>
        <p:blipFill>
          <a:blip r:embed="rId2"/>
          <a:stretch>
            <a:fillRect/>
          </a:stretch>
        </p:blipFill>
        <p:spPr>
          <a:xfrm>
            <a:off x="3534106" y="194424"/>
            <a:ext cx="5390671" cy="4795925"/>
          </a:xfrm>
          <a:prstGeom prst="rect">
            <a:avLst/>
          </a:prstGeom>
        </p:spPr>
      </p:pic>
    </p:spTree>
    <p:extLst>
      <p:ext uri="{BB962C8B-B14F-4D97-AF65-F5344CB8AC3E}">
        <p14:creationId xmlns:p14="http://schemas.microsoft.com/office/powerpoint/2010/main" val="1720972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5" name="Прямоугольник 4"/>
          <p:cNvSpPr/>
          <p:nvPr/>
        </p:nvSpPr>
        <p:spPr>
          <a:xfrm>
            <a:off x="219223" y="211592"/>
            <a:ext cx="5024289"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ANGAJAMENTUL PERSONALULUI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INSTANȚEI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JUDECĂTOREȘTI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11" name="TextBox 10">
            <a:extLst>
              <a:ext uri="{FF2B5EF4-FFF2-40B4-BE49-F238E27FC236}">
                <a16:creationId xmlns:a16="http://schemas.microsoft.com/office/drawing/2014/main" id="{3BDF8AAC-39E3-FCEF-5467-F12C491A901C}"/>
              </a:ext>
            </a:extLst>
          </p:cNvPr>
          <p:cNvSpPr txBox="1"/>
          <p:nvPr/>
        </p:nvSpPr>
        <p:spPr>
          <a:xfrm>
            <a:off x="152401" y="1978625"/>
            <a:ext cx="3062288" cy="998928"/>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Media scorurilor – categoriile insatisfacției angajaților</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pentru</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anul</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202</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î</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Judecătoria Model Ungheni.</a:t>
            </a: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96DBBD7-90C3-B946-3ABF-CD843ABDCA60}"/>
              </a:ext>
            </a:extLst>
          </p:cNvPr>
          <p:cNvPicPr>
            <a:picLocks noChangeAspect="1"/>
          </p:cNvPicPr>
          <p:nvPr/>
        </p:nvPicPr>
        <p:blipFill>
          <a:blip r:embed="rId2"/>
          <a:stretch>
            <a:fillRect/>
          </a:stretch>
        </p:blipFill>
        <p:spPr>
          <a:xfrm>
            <a:off x="3348000" y="220148"/>
            <a:ext cx="5576777" cy="4764179"/>
          </a:xfrm>
          <a:prstGeom prst="rect">
            <a:avLst/>
          </a:prstGeom>
          <a:ln w="3175">
            <a:solidFill>
              <a:schemeClr val="tx1"/>
            </a:solidFill>
          </a:ln>
        </p:spPr>
      </p:pic>
    </p:spTree>
    <p:extLst>
      <p:ext uri="{BB962C8B-B14F-4D97-AF65-F5344CB8AC3E}">
        <p14:creationId xmlns:p14="http://schemas.microsoft.com/office/powerpoint/2010/main" val="329065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5" name="Прямоугольник 4"/>
          <p:cNvSpPr/>
          <p:nvPr/>
        </p:nvSpPr>
        <p:spPr>
          <a:xfrm>
            <a:off x="219223" y="211592"/>
            <a:ext cx="5024289"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ANGAJAMENTUL PERSONALULUI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INSTANȚEI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JUDECĂTOREȘTI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11" name="TextBox 10">
            <a:extLst>
              <a:ext uri="{FF2B5EF4-FFF2-40B4-BE49-F238E27FC236}">
                <a16:creationId xmlns:a16="http://schemas.microsoft.com/office/drawing/2014/main" id="{3BDF8AAC-39E3-FCEF-5467-F12C491A901C}"/>
              </a:ext>
            </a:extLst>
          </p:cNvPr>
          <p:cNvSpPr txBox="1"/>
          <p:nvPr/>
        </p:nvSpPr>
        <p:spPr>
          <a:xfrm>
            <a:off x="219223" y="1978625"/>
            <a:ext cx="3062288" cy="537904"/>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Media scorurilor: De cât timp activați în instanța de judecată.</a:t>
            </a: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61E47FF-CEB7-FD05-D478-83FC82225592}"/>
              </a:ext>
            </a:extLst>
          </p:cNvPr>
          <p:cNvPicPr>
            <a:picLocks noChangeAspect="1"/>
          </p:cNvPicPr>
          <p:nvPr/>
        </p:nvPicPr>
        <p:blipFill>
          <a:blip r:embed="rId2"/>
          <a:stretch>
            <a:fillRect/>
          </a:stretch>
        </p:blipFill>
        <p:spPr>
          <a:xfrm>
            <a:off x="3168196" y="876068"/>
            <a:ext cx="5823404" cy="3650400"/>
          </a:xfrm>
          <a:prstGeom prst="rect">
            <a:avLst/>
          </a:prstGeom>
        </p:spPr>
      </p:pic>
    </p:spTree>
    <p:extLst>
      <p:ext uri="{BB962C8B-B14F-4D97-AF65-F5344CB8AC3E}">
        <p14:creationId xmlns:p14="http://schemas.microsoft.com/office/powerpoint/2010/main" val="3549159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5" name="Прямоугольник 4"/>
          <p:cNvSpPr/>
          <p:nvPr/>
        </p:nvSpPr>
        <p:spPr>
          <a:xfrm>
            <a:off x="219223" y="211592"/>
            <a:ext cx="5024289"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ANGAJAMENTUL PERSONALULUI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INSTANȚEI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JUDECĂTOREȘTI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11" name="TextBox 10">
            <a:extLst>
              <a:ext uri="{FF2B5EF4-FFF2-40B4-BE49-F238E27FC236}">
                <a16:creationId xmlns:a16="http://schemas.microsoft.com/office/drawing/2014/main" id="{3BDF8AAC-39E3-FCEF-5467-F12C491A901C}"/>
              </a:ext>
            </a:extLst>
          </p:cNvPr>
          <p:cNvSpPr txBox="1"/>
          <p:nvPr/>
        </p:nvSpPr>
        <p:spPr>
          <a:xfrm>
            <a:off x="152401" y="1978625"/>
            <a:ext cx="3062288" cy="767133"/>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Media scorurilor: Planific să lucrez în instanța de judecată încă:</a:t>
            </a: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4773AFF-367F-5BBD-A131-91906E800441}"/>
              </a:ext>
            </a:extLst>
          </p:cNvPr>
          <p:cNvPicPr>
            <a:picLocks noChangeAspect="1"/>
          </p:cNvPicPr>
          <p:nvPr/>
        </p:nvPicPr>
        <p:blipFill>
          <a:blip r:embed="rId2"/>
          <a:stretch>
            <a:fillRect/>
          </a:stretch>
        </p:blipFill>
        <p:spPr>
          <a:xfrm>
            <a:off x="3291009" y="1106942"/>
            <a:ext cx="5700590" cy="3626008"/>
          </a:xfrm>
          <a:prstGeom prst="rect">
            <a:avLst/>
          </a:prstGeom>
        </p:spPr>
      </p:pic>
    </p:spTree>
    <p:extLst>
      <p:ext uri="{BB962C8B-B14F-4D97-AF65-F5344CB8AC3E}">
        <p14:creationId xmlns:p14="http://schemas.microsoft.com/office/powerpoint/2010/main" val="2189379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5" name="Прямоугольник 4"/>
          <p:cNvSpPr/>
          <p:nvPr/>
        </p:nvSpPr>
        <p:spPr>
          <a:xfrm>
            <a:off x="219223" y="211592"/>
            <a:ext cx="4489577"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ANGAJAMENTUL PERSONALULUI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INSTANȚEI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JUDECĂTOREȘTI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2" name="TextBox 1">
            <a:extLst>
              <a:ext uri="{FF2B5EF4-FFF2-40B4-BE49-F238E27FC236}">
                <a16:creationId xmlns:a16="http://schemas.microsoft.com/office/drawing/2014/main" id="{EEAE93BF-9A93-0C6A-FB65-CB787CC34A42}"/>
              </a:ext>
            </a:extLst>
          </p:cNvPr>
          <p:cNvSpPr txBox="1"/>
          <p:nvPr/>
        </p:nvSpPr>
        <p:spPr>
          <a:xfrm>
            <a:off x="0" y="1978625"/>
            <a:ext cx="3822700" cy="536622"/>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Media scorurilor pentru anii 2021, 2022 și </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202</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î</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Judecătoria Model Ungheni.</a:t>
            </a: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9EC89AF-4FC7-6B2D-857A-5E35F2D31F95}"/>
              </a:ext>
            </a:extLst>
          </p:cNvPr>
          <p:cNvPicPr>
            <a:picLocks noChangeAspect="1"/>
          </p:cNvPicPr>
          <p:nvPr/>
        </p:nvPicPr>
        <p:blipFill>
          <a:blip r:embed="rId2"/>
          <a:stretch>
            <a:fillRect/>
          </a:stretch>
        </p:blipFill>
        <p:spPr>
          <a:xfrm>
            <a:off x="3739244" y="222239"/>
            <a:ext cx="5214645" cy="4622400"/>
          </a:xfrm>
          <a:prstGeom prst="rect">
            <a:avLst/>
          </a:prstGeom>
          <a:ln w="3175">
            <a:solidFill>
              <a:schemeClr val="tx1"/>
            </a:solidFill>
          </a:ln>
        </p:spPr>
      </p:pic>
    </p:spTree>
    <p:extLst>
      <p:ext uri="{BB962C8B-B14F-4D97-AF65-F5344CB8AC3E}">
        <p14:creationId xmlns:p14="http://schemas.microsoft.com/office/powerpoint/2010/main" val="2209810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9222" y="211592"/>
            <a:ext cx="8600777"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AUTO-EVALUAREA ANUALĂ A NIVELULUI DE SATISFACȚIE A JUDECĂTORILOR ȘI PERSONALULUI JUDECĂTORIEI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2" name="TextBox 1">
            <a:extLst>
              <a:ext uri="{FF2B5EF4-FFF2-40B4-BE49-F238E27FC236}">
                <a16:creationId xmlns:a16="http://schemas.microsoft.com/office/drawing/2014/main" id="{9E481F2E-D783-F278-D8B9-2614DC2789B3}"/>
              </a:ext>
            </a:extLst>
          </p:cNvPr>
          <p:cNvSpPr txBox="1"/>
          <p:nvPr/>
        </p:nvSpPr>
        <p:spPr>
          <a:xfrm>
            <a:off x="269333" y="1869731"/>
            <a:ext cx="4654830" cy="2423420"/>
          </a:xfrm>
          <a:prstGeom prst="rect">
            <a:avLst/>
          </a:prstGeom>
          <a:noFill/>
        </p:spPr>
        <p:txBody>
          <a:bodyPr wrap="square">
            <a:spAutoFit/>
          </a:bodyPr>
          <a:lstStyle/>
          <a:p>
            <a:pPr marL="342900" marR="0" lvl="0" indent="-342900" algn="just"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3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Planul de Dezvoltare Strategică a Judecătoriei – Model Ungheni </a:t>
            </a:r>
            <a:r>
              <a:rPr kumimoji="0" lang="ro-RO" sz="13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prevede aplicarea anuală a unui Chestionar de auto-evaluare a nivelului de satisfacție a judecătorilor și personalului </a:t>
            </a:r>
            <a:r>
              <a:rPr kumimoji="0" lang="ro-RO" sz="13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judecătoriei.</a:t>
            </a:r>
          </a:p>
          <a:p>
            <a:pPr marL="342900" marR="0" lvl="0" indent="-342900" algn="just"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3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Scopul activității este identificarea problemelor tehnice și organizaționale cu care se confruntă instanța, clarificarea aspectelor legate de atmosfera de colaborare și relațiile dintre angajați, precum și identificarea ulterioarelor soluții de dezvoltare a instanței.</a:t>
            </a: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endParaRPr kumimoji="0" lang="ro-RO" sz="13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86DDBE46-2585-677B-5894-3A931BB7E458}"/>
              </a:ext>
            </a:extLst>
          </p:cNvPr>
          <p:cNvGrpSpPr/>
          <p:nvPr/>
        </p:nvGrpSpPr>
        <p:grpSpPr>
          <a:xfrm>
            <a:off x="5055152" y="1517685"/>
            <a:ext cx="3703529" cy="2729682"/>
            <a:chOff x="6404644" y="4402611"/>
            <a:chExt cx="11570421" cy="7937449"/>
          </a:xfrm>
        </p:grpSpPr>
        <p:sp>
          <p:nvSpPr>
            <p:cNvPr id="4" name="Freeform 21">
              <a:extLst>
                <a:ext uri="{FF2B5EF4-FFF2-40B4-BE49-F238E27FC236}">
                  <a16:creationId xmlns:a16="http://schemas.microsoft.com/office/drawing/2014/main" id="{6ED9E3D1-D482-BA11-EF55-7B20B8C07FF5}"/>
                </a:ext>
              </a:extLst>
            </p:cNvPr>
            <p:cNvSpPr>
              <a:spLocks noChangeArrowheads="1"/>
            </p:cNvSpPr>
            <p:nvPr/>
          </p:nvSpPr>
          <p:spPr bwMode="auto">
            <a:xfrm>
              <a:off x="7827341" y="6292218"/>
              <a:ext cx="2020196" cy="1624689"/>
            </a:xfrm>
            <a:custGeom>
              <a:avLst/>
              <a:gdLst>
                <a:gd name="connsiteX0" fmla="*/ 1010721 w 2020196"/>
                <a:gd name="connsiteY0" fmla="*/ 1181004 h 1624689"/>
                <a:gd name="connsiteX1" fmla="*/ 1229202 w 2020196"/>
                <a:gd name="connsiteY1" fmla="*/ 1402847 h 1624689"/>
                <a:gd name="connsiteX2" fmla="*/ 1010721 w 2020196"/>
                <a:gd name="connsiteY2" fmla="*/ 1624689 h 1624689"/>
                <a:gd name="connsiteX3" fmla="*/ 790999 w 2020196"/>
                <a:gd name="connsiteY3" fmla="*/ 1402847 h 1624689"/>
                <a:gd name="connsiteX4" fmla="*/ 1010721 w 2020196"/>
                <a:gd name="connsiteY4" fmla="*/ 1181004 h 1624689"/>
                <a:gd name="connsiteX5" fmla="*/ 1010721 w 2020196"/>
                <a:gd name="connsiteY5" fmla="*/ 780016 h 1624689"/>
                <a:gd name="connsiteX6" fmla="*/ 1470893 w 2020196"/>
                <a:gd name="connsiteY6" fmla="*/ 983860 h 1624689"/>
                <a:gd name="connsiteX7" fmla="*/ 1337816 w 2020196"/>
                <a:gd name="connsiteY7" fmla="*/ 1118099 h 1624689"/>
                <a:gd name="connsiteX8" fmla="*/ 1010721 w 2020196"/>
                <a:gd name="connsiteY8" fmla="*/ 968945 h 1624689"/>
                <a:gd name="connsiteX9" fmla="*/ 682382 w 2020196"/>
                <a:gd name="connsiteY9" fmla="*/ 1119342 h 1624689"/>
                <a:gd name="connsiteX10" fmla="*/ 549305 w 2020196"/>
                <a:gd name="connsiteY10" fmla="*/ 985103 h 1624689"/>
                <a:gd name="connsiteX11" fmla="*/ 1010721 w 2020196"/>
                <a:gd name="connsiteY11" fmla="*/ 780016 h 1624689"/>
                <a:gd name="connsiteX12" fmla="*/ 1010727 w 2020196"/>
                <a:gd name="connsiteY12" fmla="*/ 384514 h 1624689"/>
                <a:gd name="connsiteX13" fmla="*/ 1751044 w 2020196"/>
                <a:gd name="connsiteY13" fmla="*/ 703783 h 1624689"/>
                <a:gd name="connsiteX14" fmla="*/ 1616667 w 2020196"/>
                <a:gd name="connsiteY14" fmla="*/ 836708 h 1624689"/>
                <a:gd name="connsiteX15" fmla="*/ 1010727 w 2020196"/>
                <a:gd name="connsiteY15" fmla="*/ 572100 h 1624689"/>
                <a:gd name="connsiteX16" fmla="*/ 403542 w 2020196"/>
                <a:gd name="connsiteY16" fmla="*/ 839192 h 1624689"/>
                <a:gd name="connsiteX17" fmla="*/ 269165 w 2020196"/>
                <a:gd name="connsiteY17" fmla="*/ 703783 h 1624689"/>
                <a:gd name="connsiteX18" fmla="*/ 1010727 w 2020196"/>
                <a:gd name="connsiteY18" fmla="*/ 384514 h 1624689"/>
                <a:gd name="connsiteX19" fmla="*/ 1010721 w 2020196"/>
                <a:gd name="connsiteY19" fmla="*/ 0 h 1624689"/>
                <a:gd name="connsiteX20" fmla="*/ 2020196 w 2020196"/>
                <a:gd name="connsiteY20" fmla="*/ 430540 h 1624689"/>
                <a:gd name="connsiteX21" fmla="*/ 1887010 w 2020196"/>
                <a:gd name="connsiteY21" fmla="*/ 563300 h 1624689"/>
                <a:gd name="connsiteX22" fmla="*/ 1010721 w 2020196"/>
                <a:gd name="connsiteY22" fmla="*/ 189835 h 1624689"/>
                <a:gd name="connsiteX23" fmla="*/ 134431 w 2020196"/>
                <a:gd name="connsiteY23" fmla="*/ 564541 h 1624689"/>
                <a:gd name="connsiteX24" fmla="*/ 0 w 2020196"/>
                <a:gd name="connsiteY24" fmla="*/ 431781 h 1624689"/>
                <a:gd name="connsiteX25" fmla="*/ 1010721 w 2020196"/>
                <a:gd name="connsiteY25" fmla="*/ 0 h 16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20196" h="1624689">
                  <a:moveTo>
                    <a:pt x="1010721" y="1181004"/>
                  </a:moveTo>
                  <a:cubicBezTo>
                    <a:pt x="1131134" y="1181004"/>
                    <a:pt x="1229202" y="1280019"/>
                    <a:pt x="1229202" y="1402847"/>
                  </a:cubicBezTo>
                  <a:cubicBezTo>
                    <a:pt x="1229202" y="1525675"/>
                    <a:pt x="1131134" y="1624689"/>
                    <a:pt x="1010721" y="1624689"/>
                  </a:cubicBezTo>
                  <a:cubicBezTo>
                    <a:pt x="889067" y="1624689"/>
                    <a:pt x="790999" y="1525675"/>
                    <a:pt x="790999" y="1402847"/>
                  </a:cubicBezTo>
                  <a:cubicBezTo>
                    <a:pt x="790999" y="1280019"/>
                    <a:pt x="889067" y="1181004"/>
                    <a:pt x="1010721" y="1181004"/>
                  </a:cubicBezTo>
                  <a:close/>
                  <a:moveTo>
                    <a:pt x="1010721" y="780016"/>
                  </a:moveTo>
                  <a:cubicBezTo>
                    <a:pt x="1193546" y="780016"/>
                    <a:pt x="1357716" y="858322"/>
                    <a:pt x="1470893" y="983860"/>
                  </a:cubicBezTo>
                  <a:lnTo>
                    <a:pt x="1337816" y="1118099"/>
                  </a:lnTo>
                  <a:cubicBezTo>
                    <a:pt x="1256975" y="1027363"/>
                    <a:pt x="1141310" y="968945"/>
                    <a:pt x="1010721" y="968945"/>
                  </a:cubicBezTo>
                  <a:cubicBezTo>
                    <a:pt x="880132" y="968945"/>
                    <a:pt x="761979" y="1027363"/>
                    <a:pt x="682382" y="1119342"/>
                  </a:cubicBezTo>
                  <a:lnTo>
                    <a:pt x="549305" y="985103"/>
                  </a:lnTo>
                  <a:cubicBezTo>
                    <a:pt x="662483" y="858322"/>
                    <a:pt x="827896" y="780016"/>
                    <a:pt x="1010721" y="780016"/>
                  </a:cubicBezTo>
                  <a:close/>
                  <a:moveTo>
                    <a:pt x="1010727" y="384514"/>
                  </a:moveTo>
                  <a:cubicBezTo>
                    <a:pt x="1301877" y="384514"/>
                    <a:pt x="1565653" y="507501"/>
                    <a:pt x="1751044" y="703783"/>
                  </a:cubicBezTo>
                  <a:lnTo>
                    <a:pt x="1616667" y="836708"/>
                  </a:lnTo>
                  <a:cubicBezTo>
                    <a:pt x="1466115" y="675210"/>
                    <a:pt x="1249619" y="572100"/>
                    <a:pt x="1010727" y="572100"/>
                  </a:cubicBezTo>
                  <a:cubicBezTo>
                    <a:pt x="771834" y="572100"/>
                    <a:pt x="554094" y="675210"/>
                    <a:pt x="403542" y="839192"/>
                  </a:cubicBezTo>
                  <a:lnTo>
                    <a:pt x="269165" y="703783"/>
                  </a:lnTo>
                  <a:cubicBezTo>
                    <a:pt x="454555" y="507501"/>
                    <a:pt x="718332" y="384514"/>
                    <a:pt x="1010727" y="384514"/>
                  </a:cubicBezTo>
                  <a:close/>
                  <a:moveTo>
                    <a:pt x="1010721" y="0"/>
                  </a:moveTo>
                  <a:cubicBezTo>
                    <a:pt x="1407789" y="0"/>
                    <a:pt x="1766271" y="166260"/>
                    <a:pt x="2020196" y="430540"/>
                  </a:cubicBezTo>
                  <a:lnTo>
                    <a:pt x="1887010" y="563300"/>
                  </a:lnTo>
                  <a:cubicBezTo>
                    <a:pt x="1665448" y="333762"/>
                    <a:pt x="1355511" y="189835"/>
                    <a:pt x="1010721" y="189835"/>
                  </a:cubicBezTo>
                  <a:cubicBezTo>
                    <a:pt x="665930" y="189835"/>
                    <a:pt x="353503" y="335002"/>
                    <a:pt x="134431" y="564541"/>
                  </a:cubicBezTo>
                  <a:lnTo>
                    <a:pt x="0" y="431781"/>
                  </a:lnTo>
                  <a:cubicBezTo>
                    <a:pt x="253925" y="166260"/>
                    <a:pt x="613652" y="0"/>
                    <a:pt x="1010721" y="0"/>
                  </a:cubicBezTo>
                  <a:close/>
                </a:path>
              </a:pathLst>
            </a:custGeom>
            <a:solidFill>
              <a:srgbClr val="0096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6" name="Freeform 22">
              <a:extLst>
                <a:ext uri="{FF2B5EF4-FFF2-40B4-BE49-F238E27FC236}">
                  <a16:creationId xmlns:a16="http://schemas.microsoft.com/office/drawing/2014/main" id="{CAE79C0C-77CA-4B72-04EA-71EE22FE4391}"/>
                </a:ext>
              </a:extLst>
            </p:cNvPr>
            <p:cNvSpPr>
              <a:spLocks noChangeArrowheads="1"/>
            </p:cNvSpPr>
            <p:nvPr/>
          </p:nvSpPr>
          <p:spPr bwMode="auto">
            <a:xfrm>
              <a:off x="15223168" y="5426300"/>
              <a:ext cx="2751897" cy="2746808"/>
            </a:xfrm>
            <a:custGeom>
              <a:avLst/>
              <a:gdLst>
                <a:gd name="connsiteX0" fmla="*/ 1710940 w 2751897"/>
                <a:gd name="connsiteY0" fmla="*/ 2474876 h 2746808"/>
                <a:gd name="connsiteX1" fmla="*/ 1602312 w 2751897"/>
                <a:gd name="connsiteY1" fmla="*/ 2565840 h 2746808"/>
                <a:gd name="connsiteX2" fmla="*/ 1470809 w 2751897"/>
                <a:gd name="connsiteY2" fmla="*/ 2645355 h 2746808"/>
                <a:gd name="connsiteX3" fmla="*/ 1412068 w 2751897"/>
                <a:gd name="connsiteY3" fmla="*/ 2670031 h 2746808"/>
                <a:gd name="connsiteX4" fmla="*/ 1425212 w 2751897"/>
                <a:gd name="connsiteY4" fmla="*/ 2670141 h 2746808"/>
                <a:gd name="connsiteX5" fmla="*/ 1829598 w 2751897"/>
                <a:gd name="connsiteY5" fmla="*/ 2588774 h 2746808"/>
                <a:gd name="connsiteX6" fmla="*/ 1945600 w 2751897"/>
                <a:gd name="connsiteY6" fmla="*/ 2534742 h 2746808"/>
                <a:gd name="connsiteX7" fmla="*/ 1162726 w 2751897"/>
                <a:gd name="connsiteY7" fmla="*/ 2335017 h 2746808"/>
                <a:gd name="connsiteX8" fmla="*/ 1086196 w 2751897"/>
                <a:gd name="connsiteY8" fmla="*/ 2633825 h 2746808"/>
                <a:gd name="connsiteX9" fmla="*/ 1130274 w 2751897"/>
                <a:gd name="connsiteY9" fmla="*/ 2641333 h 2746808"/>
                <a:gd name="connsiteX10" fmla="*/ 1580942 w 2751897"/>
                <a:gd name="connsiteY10" fmla="*/ 2487947 h 2746808"/>
                <a:gd name="connsiteX11" fmla="*/ 1623494 w 2751897"/>
                <a:gd name="connsiteY11" fmla="*/ 2452567 h 2746808"/>
                <a:gd name="connsiteX12" fmla="*/ 636096 w 2751897"/>
                <a:gd name="connsiteY12" fmla="*/ 2200665 h 2746808"/>
                <a:gd name="connsiteX13" fmla="*/ 652821 w 2751897"/>
                <a:gd name="connsiteY13" fmla="*/ 2249187 h 2746808"/>
                <a:gd name="connsiteX14" fmla="*/ 974197 w 2751897"/>
                <a:gd name="connsiteY14" fmla="*/ 2601207 h 2746808"/>
                <a:gd name="connsiteX15" fmla="*/ 1014204 w 2751897"/>
                <a:gd name="connsiteY15" fmla="*/ 2615105 h 2746808"/>
                <a:gd name="connsiteX16" fmla="*/ 1090614 w 2751897"/>
                <a:gd name="connsiteY16" fmla="*/ 2316620 h 2746808"/>
                <a:gd name="connsiteX17" fmla="*/ 318356 w 2751897"/>
                <a:gd name="connsiteY17" fmla="*/ 2119603 h 2746808"/>
                <a:gd name="connsiteX18" fmla="*/ 392130 w 2751897"/>
                <a:gd name="connsiteY18" fmla="*/ 2220263 h 2746808"/>
                <a:gd name="connsiteX19" fmla="*/ 707279 w 2751897"/>
                <a:gd name="connsiteY19" fmla="*/ 2486004 h 2746808"/>
                <a:gd name="connsiteX20" fmla="*/ 711059 w 2751897"/>
                <a:gd name="connsiteY20" fmla="*/ 2488037 h 2746808"/>
                <a:gd name="connsiteX21" fmla="*/ 672745 w 2751897"/>
                <a:gd name="connsiteY21" fmla="*/ 2439797 h 2746808"/>
                <a:gd name="connsiteX22" fmla="*/ 595668 w 2751897"/>
                <a:gd name="connsiteY22" fmla="*/ 2306666 h 2746808"/>
                <a:gd name="connsiteX23" fmla="*/ 545507 w 2751897"/>
                <a:gd name="connsiteY23" fmla="*/ 2177554 h 2746808"/>
                <a:gd name="connsiteX24" fmla="*/ 2199032 w 2751897"/>
                <a:gd name="connsiteY24" fmla="*/ 1620694 h 2746808"/>
                <a:gd name="connsiteX25" fmla="*/ 2139910 w 2751897"/>
                <a:gd name="connsiteY25" fmla="*/ 1810065 h 2746808"/>
                <a:gd name="connsiteX26" fmla="*/ 1810444 w 2751897"/>
                <a:gd name="connsiteY26" fmla="*/ 2374937 h 2746808"/>
                <a:gd name="connsiteX27" fmla="*/ 1774370 w 2751897"/>
                <a:gd name="connsiteY27" fmla="*/ 2412652 h 2746808"/>
                <a:gd name="connsiteX28" fmla="*/ 2045494 w 2751897"/>
                <a:gd name="connsiteY28" fmla="*/ 2481958 h 2746808"/>
                <a:gd name="connsiteX29" fmla="*/ 2185008 w 2751897"/>
                <a:gd name="connsiteY29" fmla="*/ 2388162 h 2746808"/>
                <a:gd name="connsiteX30" fmla="*/ 2603552 w 2751897"/>
                <a:gd name="connsiteY30" fmla="*/ 1800737 h 2746808"/>
                <a:gd name="connsiteX31" fmla="*/ 2625092 w 2751897"/>
                <a:gd name="connsiteY31" fmla="*/ 1729537 h 2746808"/>
                <a:gd name="connsiteX32" fmla="*/ 1398081 w 2751897"/>
                <a:gd name="connsiteY32" fmla="*/ 1416079 h 2746808"/>
                <a:gd name="connsiteX33" fmla="*/ 1181648 w 2751897"/>
                <a:gd name="connsiteY33" fmla="*/ 2261137 h 2746808"/>
                <a:gd name="connsiteX34" fmla="*/ 1690428 w 2751897"/>
                <a:gd name="connsiteY34" fmla="*/ 2391194 h 2746808"/>
                <a:gd name="connsiteX35" fmla="*/ 1721358 w 2751897"/>
                <a:gd name="connsiteY35" fmla="*/ 2360839 h 2746808"/>
                <a:gd name="connsiteX36" fmla="*/ 2062690 w 2751897"/>
                <a:gd name="connsiteY36" fmla="*/ 1801075 h 2746808"/>
                <a:gd name="connsiteX37" fmla="*/ 2126466 w 2751897"/>
                <a:gd name="connsiteY37" fmla="*/ 1602156 h 2746808"/>
                <a:gd name="connsiteX38" fmla="*/ 601484 w 2751897"/>
                <a:gd name="connsiteY38" fmla="*/ 1212577 h 2746808"/>
                <a:gd name="connsiteX39" fmla="*/ 582370 w 2751897"/>
                <a:gd name="connsiteY39" fmla="*/ 1296759 h 2746808"/>
                <a:gd name="connsiteX40" fmla="*/ 591112 w 2751897"/>
                <a:gd name="connsiteY40" fmla="*/ 2070157 h 2746808"/>
                <a:gd name="connsiteX41" fmla="*/ 606241 w 2751897"/>
                <a:gd name="connsiteY41" fmla="*/ 2114048 h 2746808"/>
                <a:gd name="connsiteX42" fmla="*/ 1109536 w 2751897"/>
                <a:gd name="connsiteY42" fmla="*/ 2242703 h 2746808"/>
                <a:gd name="connsiteX43" fmla="*/ 1325869 w 2751897"/>
                <a:gd name="connsiteY43" fmla="*/ 1397631 h 2746808"/>
                <a:gd name="connsiteX44" fmla="*/ 109329 w 2751897"/>
                <a:gd name="connsiteY44" fmla="*/ 1086848 h 2746808"/>
                <a:gd name="connsiteX45" fmla="*/ 94229 w 2751897"/>
                <a:gd name="connsiteY45" fmla="*/ 1158106 h 2746808"/>
                <a:gd name="connsiteX46" fmla="*/ 177614 w 2751897"/>
                <a:gd name="connsiteY46" fmla="*/ 1873759 h 2746808"/>
                <a:gd name="connsiteX47" fmla="*/ 255264 w 2751897"/>
                <a:gd name="connsiteY47" fmla="*/ 2024329 h 2746808"/>
                <a:gd name="connsiteX48" fmla="*/ 519543 w 2751897"/>
                <a:gd name="connsiteY48" fmla="*/ 2091885 h 2746808"/>
                <a:gd name="connsiteX49" fmla="*/ 505704 w 2751897"/>
                <a:gd name="connsiteY49" fmla="*/ 2039532 h 2746808"/>
                <a:gd name="connsiteX50" fmla="*/ 489156 w 2751897"/>
                <a:gd name="connsiteY50" fmla="*/ 1386108 h 2746808"/>
                <a:gd name="connsiteX51" fmla="*/ 527568 w 2751897"/>
                <a:gd name="connsiteY51" fmla="*/ 1193694 h 2746808"/>
                <a:gd name="connsiteX52" fmla="*/ 2226132 w 2751897"/>
                <a:gd name="connsiteY52" fmla="*/ 650762 h 2746808"/>
                <a:gd name="connsiteX53" fmla="*/ 2239858 w 2751897"/>
                <a:gd name="connsiteY53" fmla="*/ 702140 h 2746808"/>
                <a:gd name="connsiteX54" fmla="*/ 2256636 w 2751897"/>
                <a:gd name="connsiteY54" fmla="*/ 1355347 h 2746808"/>
                <a:gd name="connsiteX55" fmla="*/ 2217566 w 2751897"/>
                <a:gd name="connsiteY55" fmla="*/ 1548264 h 2746808"/>
                <a:gd name="connsiteX56" fmla="*/ 2643382 w 2751897"/>
                <a:gd name="connsiteY56" fmla="*/ 1657302 h 2746808"/>
                <a:gd name="connsiteX57" fmla="*/ 2657668 w 2751897"/>
                <a:gd name="connsiteY57" fmla="*/ 1589766 h 2746808"/>
                <a:gd name="connsiteX58" fmla="*/ 2574370 w 2751897"/>
                <a:gd name="connsiteY58" fmla="*/ 873391 h 2746808"/>
                <a:gd name="connsiteX59" fmla="*/ 2495220 w 2751897"/>
                <a:gd name="connsiteY59" fmla="*/ 719754 h 2746808"/>
                <a:gd name="connsiteX60" fmla="*/ 1633038 w 2751897"/>
                <a:gd name="connsiteY60" fmla="*/ 498696 h 2746808"/>
                <a:gd name="connsiteX61" fmla="*/ 1416747 w 2751897"/>
                <a:gd name="connsiteY61" fmla="*/ 1343200 h 2746808"/>
                <a:gd name="connsiteX62" fmla="*/ 2146090 w 2751897"/>
                <a:gd name="connsiteY62" fmla="*/ 1529962 h 2746808"/>
                <a:gd name="connsiteX63" fmla="*/ 2165070 w 2751897"/>
                <a:gd name="connsiteY63" fmla="*/ 1445607 h 2746808"/>
                <a:gd name="connsiteX64" fmla="*/ 2155602 w 2751897"/>
                <a:gd name="connsiteY64" fmla="*/ 671908 h 2746808"/>
                <a:gd name="connsiteX65" fmla="*/ 2140766 w 2751897"/>
                <a:gd name="connsiteY65" fmla="*/ 628874 h 2746808"/>
                <a:gd name="connsiteX66" fmla="*/ 1055460 w 2751897"/>
                <a:gd name="connsiteY66" fmla="*/ 350608 h 2746808"/>
                <a:gd name="connsiteX67" fmla="*/ 1052205 w 2751897"/>
                <a:gd name="connsiteY67" fmla="*/ 353618 h 2746808"/>
                <a:gd name="connsiteX68" fmla="*/ 688554 w 2751897"/>
                <a:gd name="connsiteY68" fmla="*/ 930305 h 2746808"/>
                <a:gd name="connsiteX69" fmla="*/ 621455 w 2751897"/>
                <a:gd name="connsiteY69" fmla="*/ 1139551 h 2746808"/>
                <a:gd name="connsiteX70" fmla="*/ 1344536 w 2751897"/>
                <a:gd name="connsiteY70" fmla="*/ 1324709 h 2746808"/>
                <a:gd name="connsiteX71" fmla="*/ 1560736 w 2751897"/>
                <a:gd name="connsiteY71" fmla="*/ 480158 h 2746808"/>
                <a:gd name="connsiteX72" fmla="*/ 711302 w 2751897"/>
                <a:gd name="connsiteY72" fmla="*/ 262368 h 2746808"/>
                <a:gd name="connsiteX73" fmla="*/ 677850 w 2751897"/>
                <a:gd name="connsiteY73" fmla="*/ 280324 h 2746808"/>
                <a:gd name="connsiteX74" fmla="*/ 154375 w 2751897"/>
                <a:gd name="connsiteY74" fmla="*/ 930177 h 2746808"/>
                <a:gd name="connsiteX75" fmla="*/ 128633 w 2751897"/>
                <a:gd name="connsiteY75" fmla="*/ 1013355 h 2746808"/>
                <a:gd name="connsiteX76" fmla="*/ 546321 w 2751897"/>
                <a:gd name="connsiteY76" fmla="*/ 1120312 h 2746808"/>
                <a:gd name="connsiteX77" fmla="*/ 605896 w 2751897"/>
                <a:gd name="connsiteY77" fmla="*/ 931250 h 2746808"/>
                <a:gd name="connsiteX78" fmla="*/ 935953 w 2751897"/>
                <a:gd name="connsiteY78" fmla="*/ 366377 h 2746808"/>
                <a:gd name="connsiteX79" fmla="*/ 971603 w 2751897"/>
                <a:gd name="connsiteY79" fmla="*/ 329107 h 2746808"/>
                <a:gd name="connsiteX80" fmla="*/ 2038062 w 2751897"/>
                <a:gd name="connsiteY80" fmla="*/ 257606 h 2746808"/>
                <a:gd name="connsiteX81" fmla="*/ 2072804 w 2751897"/>
                <a:gd name="connsiteY81" fmla="*/ 301517 h 2746808"/>
                <a:gd name="connsiteX82" fmla="*/ 2149602 w 2751897"/>
                <a:gd name="connsiteY82" fmla="*/ 434648 h 2746808"/>
                <a:gd name="connsiteX83" fmla="*/ 2200540 w 2751897"/>
                <a:gd name="connsiteY83" fmla="*/ 566014 h 2746808"/>
                <a:gd name="connsiteX84" fmla="*/ 2432020 w 2751897"/>
                <a:gd name="connsiteY84" fmla="*/ 625165 h 2746808"/>
                <a:gd name="connsiteX85" fmla="*/ 2360058 w 2751897"/>
                <a:gd name="connsiteY85" fmla="*/ 526906 h 2746808"/>
                <a:gd name="connsiteX86" fmla="*/ 2045306 w 2751897"/>
                <a:gd name="connsiteY86" fmla="*/ 261499 h 2746808"/>
                <a:gd name="connsiteX87" fmla="*/ 1728330 w 2751897"/>
                <a:gd name="connsiteY87" fmla="*/ 126632 h 2746808"/>
                <a:gd name="connsiteX88" fmla="*/ 1651716 w 2751897"/>
                <a:gd name="connsiteY88" fmla="*/ 425771 h 2746808"/>
                <a:gd name="connsiteX89" fmla="*/ 2111224 w 2751897"/>
                <a:gd name="connsiteY89" fmla="*/ 543191 h 2746808"/>
                <a:gd name="connsiteX90" fmla="*/ 2093918 w 2751897"/>
                <a:gd name="connsiteY90" fmla="*/ 492997 h 2746808"/>
                <a:gd name="connsiteX91" fmla="*/ 1773230 w 2751897"/>
                <a:gd name="connsiteY91" fmla="*/ 141339 h 2746808"/>
                <a:gd name="connsiteX92" fmla="*/ 1752502 w 2751897"/>
                <a:gd name="connsiteY92" fmla="*/ 134121 h 2746808"/>
                <a:gd name="connsiteX93" fmla="*/ 1536310 w 2751897"/>
                <a:gd name="connsiteY93" fmla="*/ 100819 h 2746808"/>
                <a:gd name="connsiteX94" fmla="*/ 1184805 w 2751897"/>
                <a:gd name="connsiteY94" fmla="*/ 240280 h 2746808"/>
                <a:gd name="connsiteX95" fmla="*/ 1121323 w 2751897"/>
                <a:gd name="connsiteY95" fmla="*/ 290238 h 2746808"/>
                <a:gd name="connsiteX96" fmla="*/ 1579390 w 2751897"/>
                <a:gd name="connsiteY96" fmla="*/ 407290 h 2746808"/>
                <a:gd name="connsiteX97" fmla="*/ 1655778 w 2751897"/>
                <a:gd name="connsiteY97" fmla="*/ 108893 h 2746808"/>
                <a:gd name="connsiteX98" fmla="*/ 1622360 w 2751897"/>
                <a:gd name="connsiteY98" fmla="*/ 102113 h 2746808"/>
                <a:gd name="connsiteX99" fmla="*/ 1617140 w 2751897"/>
                <a:gd name="connsiteY99" fmla="*/ 101226 h 2746808"/>
                <a:gd name="connsiteX100" fmla="*/ 1536310 w 2751897"/>
                <a:gd name="connsiteY100" fmla="*/ 100819 h 2746808"/>
                <a:gd name="connsiteX101" fmla="*/ 1318337 w 2751897"/>
                <a:gd name="connsiteY101" fmla="*/ 78511 h 2746808"/>
                <a:gd name="connsiteX102" fmla="*/ 1215713 w 2751897"/>
                <a:gd name="connsiteY102" fmla="*/ 86844 h 2746808"/>
                <a:gd name="connsiteX103" fmla="*/ 846099 w 2751897"/>
                <a:gd name="connsiteY103" fmla="*/ 190012 h 2746808"/>
                <a:gd name="connsiteX104" fmla="*/ 808365 w 2751897"/>
                <a:gd name="connsiteY104" fmla="*/ 210267 h 2746808"/>
                <a:gd name="connsiteX105" fmla="*/ 1033819 w 2751897"/>
                <a:gd name="connsiteY105" fmla="*/ 267878 h 2746808"/>
                <a:gd name="connsiteX106" fmla="*/ 1144089 w 2751897"/>
                <a:gd name="connsiteY106" fmla="*/ 175937 h 2746808"/>
                <a:gd name="connsiteX107" fmla="*/ 1275591 w 2751897"/>
                <a:gd name="connsiteY107" fmla="*/ 96507 h 2746808"/>
                <a:gd name="connsiteX108" fmla="*/ 1323389 w 2751897"/>
                <a:gd name="connsiteY108" fmla="*/ 1016 h 2746808"/>
                <a:gd name="connsiteX109" fmla="*/ 1442496 w 2751897"/>
                <a:gd name="connsiteY109" fmla="*/ 1614 h 2746808"/>
                <a:gd name="connsiteX110" fmla="*/ 1579798 w 2751897"/>
                <a:gd name="connsiteY110" fmla="*/ 15252 h 2746808"/>
                <a:gd name="connsiteX111" fmla="*/ 1627316 w 2751897"/>
                <a:gd name="connsiteY111" fmla="*/ 24889 h 2746808"/>
                <a:gd name="connsiteX112" fmla="*/ 1628512 w 2751897"/>
                <a:gd name="connsiteY112" fmla="*/ 24912 h 2746808"/>
                <a:gd name="connsiteX113" fmla="*/ 1714408 w 2751897"/>
                <a:gd name="connsiteY113" fmla="*/ 40067 h 2746808"/>
                <a:gd name="connsiteX114" fmla="*/ 1783804 w 2751897"/>
                <a:gd name="connsiteY114" fmla="*/ 63743 h 2746808"/>
                <a:gd name="connsiteX115" fmla="*/ 1851952 w 2751897"/>
                <a:gd name="connsiteY115" fmla="*/ 84886 h 2746808"/>
                <a:gd name="connsiteX116" fmla="*/ 2708650 w 2751897"/>
                <a:gd name="connsiteY116" fmla="*/ 1713895 h 2746808"/>
                <a:gd name="connsiteX117" fmla="*/ 1034358 w 2751897"/>
                <a:gd name="connsiteY117" fmla="*/ 2703622 h 2746808"/>
                <a:gd name="connsiteX118" fmla="*/ 43247 w 2751897"/>
                <a:gd name="connsiteY118" fmla="*/ 1032913 h 2746808"/>
                <a:gd name="connsiteX119" fmla="*/ 1323389 w 2751897"/>
                <a:gd name="connsiteY119" fmla="*/ 1016 h 274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751897" h="2746808">
                  <a:moveTo>
                    <a:pt x="1710940" y="2474876"/>
                  </a:moveTo>
                  <a:lnTo>
                    <a:pt x="1602312" y="2565840"/>
                  </a:lnTo>
                  <a:cubicBezTo>
                    <a:pt x="1558916" y="2597029"/>
                    <a:pt x="1514983" y="2623567"/>
                    <a:pt x="1470809" y="2645355"/>
                  </a:cubicBezTo>
                  <a:lnTo>
                    <a:pt x="1412068" y="2670031"/>
                  </a:lnTo>
                  <a:lnTo>
                    <a:pt x="1425212" y="2670141"/>
                  </a:lnTo>
                  <a:cubicBezTo>
                    <a:pt x="1565008" y="2664761"/>
                    <a:pt x="1701384" y="2636704"/>
                    <a:pt x="1829598" y="2588774"/>
                  </a:cubicBezTo>
                  <a:lnTo>
                    <a:pt x="1945600" y="2534742"/>
                  </a:lnTo>
                  <a:close/>
                  <a:moveTo>
                    <a:pt x="1162726" y="2335017"/>
                  </a:moveTo>
                  <a:lnTo>
                    <a:pt x="1086196" y="2633825"/>
                  </a:lnTo>
                  <a:lnTo>
                    <a:pt x="1130274" y="2641333"/>
                  </a:lnTo>
                  <a:cubicBezTo>
                    <a:pt x="1280636" y="2654259"/>
                    <a:pt x="1436269" y="2597827"/>
                    <a:pt x="1580942" y="2487947"/>
                  </a:cubicBezTo>
                  <a:lnTo>
                    <a:pt x="1623494" y="2452567"/>
                  </a:lnTo>
                  <a:close/>
                  <a:moveTo>
                    <a:pt x="636096" y="2200665"/>
                  </a:moveTo>
                  <a:lnTo>
                    <a:pt x="652821" y="2249187"/>
                  </a:lnTo>
                  <a:cubicBezTo>
                    <a:pt x="726605" y="2415235"/>
                    <a:pt x="835895" y="2539898"/>
                    <a:pt x="974197" y="2601207"/>
                  </a:cubicBezTo>
                  <a:lnTo>
                    <a:pt x="1014204" y="2615105"/>
                  </a:lnTo>
                  <a:lnTo>
                    <a:pt x="1090614" y="2316620"/>
                  </a:lnTo>
                  <a:close/>
                  <a:moveTo>
                    <a:pt x="318356" y="2119603"/>
                  </a:moveTo>
                  <a:lnTo>
                    <a:pt x="392130" y="2220263"/>
                  </a:lnTo>
                  <a:cubicBezTo>
                    <a:pt x="481329" y="2323875"/>
                    <a:pt x="587300" y="2414027"/>
                    <a:pt x="707279" y="2486004"/>
                  </a:cubicBezTo>
                  <a:lnTo>
                    <a:pt x="711059" y="2488037"/>
                  </a:lnTo>
                  <a:lnTo>
                    <a:pt x="672745" y="2439797"/>
                  </a:lnTo>
                  <a:cubicBezTo>
                    <a:pt x="644445" y="2399363"/>
                    <a:pt x="618679" y="2354907"/>
                    <a:pt x="595668" y="2306666"/>
                  </a:cubicBezTo>
                  <a:lnTo>
                    <a:pt x="545507" y="2177554"/>
                  </a:lnTo>
                  <a:close/>
                  <a:moveTo>
                    <a:pt x="2199032" y="1620694"/>
                  </a:moveTo>
                  <a:lnTo>
                    <a:pt x="2139910" y="1810065"/>
                  </a:lnTo>
                  <a:cubicBezTo>
                    <a:pt x="2058848" y="2027383"/>
                    <a:pt x="1945974" y="2221070"/>
                    <a:pt x="1810444" y="2374937"/>
                  </a:cubicBezTo>
                  <a:lnTo>
                    <a:pt x="1774370" y="2412652"/>
                  </a:lnTo>
                  <a:lnTo>
                    <a:pt x="2045494" y="2481958"/>
                  </a:lnTo>
                  <a:lnTo>
                    <a:pt x="2185008" y="2388162"/>
                  </a:lnTo>
                  <a:cubicBezTo>
                    <a:pt x="2372514" y="2239629"/>
                    <a:pt x="2520500" y="2038814"/>
                    <a:pt x="2603552" y="1800737"/>
                  </a:cubicBezTo>
                  <a:lnTo>
                    <a:pt x="2625092" y="1729537"/>
                  </a:lnTo>
                  <a:close/>
                  <a:moveTo>
                    <a:pt x="1398081" y="1416079"/>
                  </a:moveTo>
                  <a:lnTo>
                    <a:pt x="1181648" y="2261137"/>
                  </a:lnTo>
                  <a:lnTo>
                    <a:pt x="1690428" y="2391194"/>
                  </a:lnTo>
                  <a:lnTo>
                    <a:pt x="1721358" y="2360839"/>
                  </a:lnTo>
                  <a:cubicBezTo>
                    <a:pt x="1856920" y="2217094"/>
                    <a:pt x="1976108" y="2025203"/>
                    <a:pt x="2062690" y="1801075"/>
                  </a:cubicBezTo>
                  <a:lnTo>
                    <a:pt x="2126466" y="1602156"/>
                  </a:lnTo>
                  <a:close/>
                  <a:moveTo>
                    <a:pt x="601484" y="1212577"/>
                  </a:moveTo>
                  <a:lnTo>
                    <a:pt x="582370" y="1296759"/>
                  </a:lnTo>
                  <a:cubicBezTo>
                    <a:pt x="527137" y="1577665"/>
                    <a:pt x="533488" y="1847092"/>
                    <a:pt x="591112" y="2070157"/>
                  </a:cubicBezTo>
                  <a:lnTo>
                    <a:pt x="606241" y="2114048"/>
                  </a:lnTo>
                  <a:lnTo>
                    <a:pt x="1109536" y="2242703"/>
                  </a:lnTo>
                  <a:lnTo>
                    <a:pt x="1325869" y="1397631"/>
                  </a:lnTo>
                  <a:close/>
                  <a:moveTo>
                    <a:pt x="109329" y="1086848"/>
                  </a:moveTo>
                  <a:lnTo>
                    <a:pt x="94229" y="1158106"/>
                  </a:lnTo>
                  <a:cubicBezTo>
                    <a:pt x="52323" y="1406602"/>
                    <a:pt x="85055" y="1653574"/>
                    <a:pt x="177614" y="1873759"/>
                  </a:cubicBezTo>
                  <a:lnTo>
                    <a:pt x="255264" y="2024329"/>
                  </a:lnTo>
                  <a:lnTo>
                    <a:pt x="519543" y="2091885"/>
                  </a:lnTo>
                  <a:lnTo>
                    <a:pt x="505704" y="2039532"/>
                  </a:lnTo>
                  <a:cubicBezTo>
                    <a:pt x="461575" y="1839824"/>
                    <a:pt x="456059" y="1615446"/>
                    <a:pt x="489156" y="1386108"/>
                  </a:cubicBezTo>
                  <a:lnTo>
                    <a:pt x="527568" y="1193694"/>
                  </a:lnTo>
                  <a:close/>
                  <a:moveTo>
                    <a:pt x="2226132" y="650762"/>
                  </a:moveTo>
                  <a:lnTo>
                    <a:pt x="2239858" y="702140"/>
                  </a:lnTo>
                  <a:cubicBezTo>
                    <a:pt x="2284602" y="902295"/>
                    <a:pt x="2290194" y="1126248"/>
                    <a:pt x="2256636" y="1355347"/>
                  </a:cubicBezTo>
                  <a:lnTo>
                    <a:pt x="2217566" y="1548264"/>
                  </a:lnTo>
                  <a:lnTo>
                    <a:pt x="2643382" y="1657302"/>
                  </a:lnTo>
                  <a:lnTo>
                    <a:pt x="2657668" y="1589766"/>
                  </a:lnTo>
                  <a:cubicBezTo>
                    <a:pt x="2699576" y="1340869"/>
                    <a:pt x="2666854" y="1093656"/>
                    <a:pt x="2574370" y="873391"/>
                  </a:cubicBezTo>
                  <a:lnTo>
                    <a:pt x="2495220" y="719754"/>
                  </a:lnTo>
                  <a:close/>
                  <a:moveTo>
                    <a:pt x="1633038" y="498696"/>
                  </a:moveTo>
                  <a:lnTo>
                    <a:pt x="1416747" y="1343200"/>
                  </a:lnTo>
                  <a:lnTo>
                    <a:pt x="2146090" y="1529962"/>
                  </a:lnTo>
                  <a:lnTo>
                    <a:pt x="2165070" y="1445607"/>
                  </a:lnTo>
                  <a:cubicBezTo>
                    <a:pt x="2219852" y="1164305"/>
                    <a:pt x="2213260" y="894863"/>
                    <a:pt x="2155602" y="671908"/>
                  </a:cubicBezTo>
                  <a:lnTo>
                    <a:pt x="2140766" y="628874"/>
                  </a:lnTo>
                  <a:close/>
                  <a:moveTo>
                    <a:pt x="1055460" y="350608"/>
                  </a:moveTo>
                  <a:lnTo>
                    <a:pt x="1052205" y="353618"/>
                  </a:lnTo>
                  <a:cubicBezTo>
                    <a:pt x="907546" y="497736"/>
                    <a:pt x="780002" y="696103"/>
                    <a:pt x="688554" y="930305"/>
                  </a:cubicBezTo>
                  <a:lnTo>
                    <a:pt x="621455" y="1139551"/>
                  </a:lnTo>
                  <a:lnTo>
                    <a:pt x="1344536" y="1324709"/>
                  </a:lnTo>
                  <a:lnTo>
                    <a:pt x="1560736" y="480158"/>
                  </a:lnTo>
                  <a:close/>
                  <a:moveTo>
                    <a:pt x="711302" y="262368"/>
                  </a:moveTo>
                  <a:lnTo>
                    <a:pt x="677850" y="280324"/>
                  </a:lnTo>
                  <a:cubicBezTo>
                    <a:pt x="442626" y="429622"/>
                    <a:pt x="254805" y="654099"/>
                    <a:pt x="154375" y="930177"/>
                  </a:cubicBezTo>
                  <a:lnTo>
                    <a:pt x="128633" y="1013355"/>
                  </a:lnTo>
                  <a:lnTo>
                    <a:pt x="546321" y="1120312"/>
                  </a:lnTo>
                  <a:lnTo>
                    <a:pt x="605896" y="931250"/>
                  </a:lnTo>
                  <a:cubicBezTo>
                    <a:pt x="687458" y="713931"/>
                    <a:pt x="800409" y="520244"/>
                    <a:pt x="935953" y="366377"/>
                  </a:cubicBezTo>
                  <a:lnTo>
                    <a:pt x="971603" y="329107"/>
                  </a:lnTo>
                  <a:close/>
                  <a:moveTo>
                    <a:pt x="2038062" y="257606"/>
                  </a:moveTo>
                  <a:lnTo>
                    <a:pt x="2072804" y="301517"/>
                  </a:lnTo>
                  <a:cubicBezTo>
                    <a:pt x="2100994" y="341952"/>
                    <a:pt x="2126662" y="386408"/>
                    <a:pt x="2149602" y="434648"/>
                  </a:cubicBezTo>
                  <a:lnTo>
                    <a:pt x="2200540" y="566014"/>
                  </a:lnTo>
                  <a:lnTo>
                    <a:pt x="2432020" y="625165"/>
                  </a:lnTo>
                  <a:lnTo>
                    <a:pt x="2360058" y="526906"/>
                  </a:lnTo>
                  <a:cubicBezTo>
                    <a:pt x="2270956" y="423353"/>
                    <a:pt x="2165114" y="333313"/>
                    <a:pt x="2045306" y="261499"/>
                  </a:cubicBezTo>
                  <a:close/>
                  <a:moveTo>
                    <a:pt x="1728330" y="126632"/>
                  </a:moveTo>
                  <a:lnTo>
                    <a:pt x="1651716" y="425771"/>
                  </a:lnTo>
                  <a:lnTo>
                    <a:pt x="2111224" y="543191"/>
                  </a:lnTo>
                  <a:lnTo>
                    <a:pt x="2093918" y="492997"/>
                  </a:lnTo>
                  <a:cubicBezTo>
                    <a:pt x="2020210" y="327086"/>
                    <a:pt x="1911150" y="202598"/>
                    <a:pt x="1773230" y="141339"/>
                  </a:cubicBezTo>
                  <a:lnTo>
                    <a:pt x="1752502" y="134121"/>
                  </a:lnTo>
                  <a:close/>
                  <a:moveTo>
                    <a:pt x="1536310" y="100819"/>
                  </a:moveTo>
                  <a:cubicBezTo>
                    <a:pt x="1417978" y="109555"/>
                    <a:pt x="1298239" y="158537"/>
                    <a:pt x="1184805" y="240280"/>
                  </a:cubicBezTo>
                  <a:lnTo>
                    <a:pt x="1121323" y="290238"/>
                  </a:lnTo>
                  <a:lnTo>
                    <a:pt x="1579390" y="407290"/>
                  </a:lnTo>
                  <a:lnTo>
                    <a:pt x="1655778" y="108893"/>
                  </a:lnTo>
                  <a:lnTo>
                    <a:pt x="1622360" y="102113"/>
                  </a:lnTo>
                  <a:lnTo>
                    <a:pt x="1617140" y="101226"/>
                  </a:lnTo>
                  <a:cubicBezTo>
                    <a:pt x="1590332" y="98928"/>
                    <a:pt x="1563358" y="98822"/>
                    <a:pt x="1536310" y="100819"/>
                  </a:cubicBezTo>
                  <a:close/>
                  <a:moveTo>
                    <a:pt x="1318337" y="78511"/>
                  </a:moveTo>
                  <a:lnTo>
                    <a:pt x="1215713" y="86844"/>
                  </a:lnTo>
                  <a:cubicBezTo>
                    <a:pt x="1087059" y="102895"/>
                    <a:pt x="962581" y="138035"/>
                    <a:pt x="846099" y="190012"/>
                  </a:cubicBezTo>
                  <a:lnTo>
                    <a:pt x="808365" y="210267"/>
                  </a:lnTo>
                  <a:lnTo>
                    <a:pt x="1033819" y="267878"/>
                  </a:lnTo>
                  <a:lnTo>
                    <a:pt x="1144089" y="175937"/>
                  </a:lnTo>
                  <a:cubicBezTo>
                    <a:pt x="1187485" y="144831"/>
                    <a:pt x="1231418" y="118313"/>
                    <a:pt x="1275591" y="96507"/>
                  </a:cubicBezTo>
                  <a:close/>
                  <a:moveTo>
                    <a:pt x="1323389" y="1016"/>
                  </a:moveTo>
                  <a:cubicBezTo>
                    <a:pt x="1362863" y="-508"/>
                    <a:pt x="1402597" y="-327"/>
                    <a:pt x="1442496" y="1614"/>
                  </a:cubicBezTo>
                  <a:cubicBezTo>
                    <a:pt x="1488095" y="3833"/>
                    <a:pt x="1533909" y="8351"/>
                    <a:pt x="1579798" y="15252"/>
                  </a:cubicBezTo>
                  <a:lnTo>
                    <a:pt x="1627316" y="24889"/>
                  </a:lnTo>
                  <a:lnTo>
                    <a:pt x="1628512" y="24912"/>
                  </a:lnTo>
                  <a:cubicBezTo>
                    <a:pt x="1657416" y="27712"/>
                    <a:pt x="1686078" y="32751"/>
                    <a:pt x="1714408" y="40067"/>
                  </a:cubicBezTo>
                  <a:lnTo>
                    <a:pt x="1783804" y="63743"/>
                  </a:lnTo>
                  <a:lnTo>
                    <a:pt x="1851952" y="84886"/>
                  </a:lnTo>
                  <a:cubicBezTo>
                    <a:pt x="2506088" y="324937"/>
                    <a:pt x="2885134" y="1027622"/>
                    <a:pt x="2708650" y="1713895"/>
                  </a:cubicBezTo>
                  <a:cubicBezTo>
                    <a:pt x="2519156" y="2448410"/>
                    <a:pt x="1768654" y="2891608"/>
                    <a:pt x="1034358" y="2703622"/>
                  </a:cubicBezTo>
                  <a:cubicBezTo>
                    <a:pt x="298816" y="2515636"/>
                    <a:pt x="-145002" y="1764938"/>
                    <a:pt x="43247" y="1032913"/>
                  </a:cubicBezTo>
                  <a:cubicBezTo>
                    <a:pt x="197670" y="430382"/>
                    <a:pt x="731279" y="23880"/>
                    <a:pt x="1323389" y="1016"/>
                  </a:cubicBezTo>
                  <a:close/>
                </a:path>
              </a:pathLst>
            </a:custGeom>
            <a:solidFill>
              <a:srgbClr val="0096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7" name="Freeform 23">
              <a:extLst>
                <a:ext uri="{FF2B5EF4-FFF2-40B4-BE49-F238E27FC236}">
                  <a16:creationId xmlns:a16="http://schemas.microsoft.com/office/drawing/2014/main" id="{FB6223C9-0926-48A4-9862-EDB359F62DC9}"/>
                </a:ext>
              </a:extLst>
            </p:cNvPr>
            <p:cNvSpPr>
              <a:spLocks noChangeArrowheads="1"/>
            </p:cNvSpPr>
            <p:nvPr/>
          </p:nvSpPr>
          <p:spPr bwMode="auto">
            <a:xfrm>
              <a:off x="11908678" y="5072762"/>
              <a:ext cx="2173999" cy="2174000"/>
            </a:xfrm>
            <a:custGeom>
              <a:avLst/>
              <a:gdLst>
                <a:gd name="connsiteX0" fmla="*/ 1082754 w 2173999"/>
                <a:gd name="connsiteY0" fmla="*/ 620716 h 2174000"/>
                <a:gd name="connsiteX1" fmla="*/ 1547798 w 2173999"/>
                <a:gd name="connsiteY1" fmla="*/ 1089124 h 2174000"/>
                <a:gd name="connsiteX2" fmla="*/ 1082754 w 2173999"/>
                <a:gd name="connsiteY2" fmla="*/ 1558780 h 2174000"/>
                <a:gd name="connsiteX3" fmla="*/ 615223 w 2173999"/>
                <a:gd name="connsiteY3" fmla="*/ 1089124 h 2174000"/>
                <a:gd name="connsiteX4" fmla="*/ 1082754 w 2173999"/>
                <a:gd name="connsiteY4" fmla="*/ 620716 h 2174000"/>
                <a:gd name="connsiteX5" fmla="*/ 1087001 w 2173999"/>
                <a:gd name="connsiteY5" fmla="*/ 296628 h 2174000"/>
                <a:gd name="connsiteX6" fmla="*/ 291133 w 2173999"/>
                <a:gd name="connsiteY6" fmla="*/ 1090373 h 2174000"/>
                <a:gd name="connsiteX7" fmla="*/ 1087001 w 2173999"/>
                <a:gd name="connsiteY7" fmla="*/ 1882873 h 2174000"/>
                <a:gd name="connsiteX8" fmla="*/ 1882869 w 2173999"/>
                <a:gd name="connsiteY8" fmla="*/ 1090373 h 2174000"/>
                <a:gd name="connsiteX9" fmla="*/ 1087001 w 2173999"/>
                <a:gd name="connsiteY9" fmla="*/ 296628 h 2174000"/>
                <a:gd name="connsiteX10" fmla="*/ 1087000 w 2173999"/>
                <a:gd name="connsiteY10" fmla="*/ 0 h 2174000"/>
                <a:gd name="connsiteX11" fmla="*/ 2173999 w 2173999"/>
                <a:gd name="connsiteY11" fmla="*/ 1088246 h 2174000"/>
                <a:gd name="connsiteX12" fmla="*/ 1087000 w 2173999"/>
                <a:gd name="connsiteY12" fmla="*/ 2174000 h 2174000"/>
                <a:gd name="connsiteX13" fmla="*/ 0 w 2173999"/>
                <a:gd name="connsiteY13" fmla="*/ 1088246 h 2174000"/>
                <a:gd name="connsiteX14" fmla="*/ 1087000 w 2173999"/>
                <a:gd name="connsiteY14" fmla="*/ 0 h 21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3999" h="2174000">
                  <a:moveTo>
                    <a:pt x="1082754" y="620716"/>
                  </a:moveTo>
                  <a:cubicBezTo>
                    <a:pt x="1340144" y="620716"/>
                    <a:pt x="1547798" y="830563"/>
                    <a:pt x="1547798" y="1089124"/>
                  </a:cubicBezTo>
                  <a:cubicBezTo>
                    <a:pt x="1547798" y="1347685"/>
                    <a:pt x="1340144" y="1558780"/>
                    <a:pt x="1082754" y="1558780"/>
                  </a:cubicBezTo>
                  <a:cubicBezTo>
                    <a:pt x="822876" y="1558780"/>
                    <a:pt x="615223" y="1347685"/>
                    <a:pt x="615223" y="1089124"/>
                  </a:cubicBezTo>
                  <a:cubicBezTo>
                    <a:pt x="615223" y="830563"/>
                    <a:pt x="822876" y="620716"/>
                    <a:pt x="1082754" y="620716"/>
                  </a:cubicBezTo>
                  <a:close/>
                  <a:moveTo>
                    <a:pt x="1087001" y="296628"/>
                  </a:moveTo>
                  <a:cubicBezTo>
                    <a:pt x="646654" y="296628"/>
                    <a:pt x="291133" y="651201"/>
                    <a:pt x="291133" y="1090373"/>
                  </a:cubicBezTo>
                  <a:cubicBezTo>
                    <a:pt x="291133" y="1528301"/>
                    <a:pt x="646654" y="1882873"/>
                    <a:pt x="1087001" y="1882873"/>
                  </a:cubicBezTo>
                  <a:cubicBezTo>
                    <a:pt x="1526101" y="1882873"/>
                    <a:pt x="1882869" y="1528301"/>
                    <a:pt x="1882869" y="1090373"/>
                  </a:cubicBezTo>
                  <a:cubicBezTo>
                    <a:pt x="1882869" y="651201"/>
                    <a:pt x="1526101" y="296628"/>
                    <a:pt x="1087001" y="296628"/>
                  </a:cubicBezTo>
                  <a:close/>
                  <a:moveTo>
                    <a:pt x="1087000" y="0"/>
                  </a:moveTo>
                  <a:cubicBezTo>
                    <a:pt x="1686595" y="0"/>
                    <a:pt x="2173999" y="487405"/>
                    <a:pt x="2173999" y="1088246"/>
                  </a:cubicBezTo>
                  <a:cubicBezTo>
                    <a:pt x="2173999" y="1689088"/>
                    <a:pt x="1686595" y="2174000"/>
                    <a:pt x="1087000" y="2174000"/>
                  </a:cubicBezTo>
                  <a:cubicBezTo>
                    <a:pt x="486158" y="2174000"/>
                    <a:pt x="0" y="1689088"/>
                    <a:pt x="0" y="1088246"/>
                  </a:cubicBezTo>
                  <a:cubicBezTo>
                    <a:pt x="0" y="487405"/>
                    <a:pt x="486158" y="0"/>
                    <a:pt x="1087000" y="0"/>
                  </a:cubicBezTo>
                  <a:close/>
                </a:path>
              </a:pathLst>
            </a:custGeom>
            <a:solidFill>
              <a:srgbClr val="0096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8" name="Freeform 35">
              <a:extLst>
                <a:ext uri="{FF2B5EF4-FFF2-40B4-BE49-F238E27FC236}">
                  <a16:creationId xmlns:a16="http://schemas.microsoft.com/office/drawing/2014/main" id="{B43445D9-B9C0-F5C4-7955-A9BB2382142F}"/>
                </a:ext>
              </a:extLst>
            </p:cNvPr>
            <p:cNvSpPr>
              <a:spLocks noChangeArrowheads="1"/>
            </p:cNvSpPr>
            <p:nvPr/>
          </p:nvSpPr>
          <p:spPr bwMode="auto">
            <a:xfrm>
              <a:off x="14221248" y="4402611"/>
              <a:ext cx="2197219" cy="681138"/>
            </a:xfrm>
            <a:custGeom>
              <a:avLst/>
              <a:gdLst>
                <a:gd name="T0" fmla="*/ 1574 w 1764"/>
                <a:gd name="T1" fmla="*/ 434 h 548"/>
                <a:gd name="T2" fmla="*/ 1574 w 1764"/>
                <a:gd name="T3" fmla="*/ 434 h 548"/>
                <a:gd name="T4" fmla="*/ 1480 w 1764"/>
                <a:gd name="T5" fmla="*/ 451 h 548"/>
                <a:gd name="T6" fmla="*/ 1480 w 1764"/>
                <a:gd name="T7" fmla="*/ 451 h 548"/>
                <a:gd name="T8" fmla="*/ 1254 w 1764"/>
                <a:gd name="T9" fmla="*/ 218 h 548"/>
                <a:gd name="T10" fmla="*/ 1254 w 1764"/>
                <a:gd name="T11" fmla="*/ 218 h 548"/>
                <a:gd name="T12" fmla="*/ 1208 w 1764"/>
                <a:gd name="T13" fmla="*/ 224 h 548"/>
                <a:gd name="T14" fmla="*/ 1208 w 1764"/>
                <a:gd name="T15" fmla="*/ 224 h 548"/>
                <a:gd name="T16" fmla="*/ 845 w 1764"/>
                <a:gd name="T17" fmla="*/ 0 h 548"/>
                <a:gd name="T18" fmla="*/ 845 w 1764"/>
                <a:gd name="T19" fmla="*/ 0 h 548"/>
                <a:gd name="T20" fmla="*/ 448 w 1764"/>
                <a:gd name="T21" fmla="*/ 311 h 548"/>
                <a:gd name="T22" fmla="*/ 448 w 1764"/>
                <a:gd name="T23" fmla="*/ 311 h 548"/>
                <a:gd name="T24" fmla="*/ 337 w 1764"/>
                <a:gd name="T25" fmla="*/ 296 h 548"/>
                <a:gd name="T26" fmla="*/ 337 w 1764"/>
                <a:gd name="T27" fmla="*/ 296 h 548"/>
                <a:gd name="T28" fmla="*/ 0 w 1764"/>
                <a:gd name="T29" fmla="*/ 547 h 548"/>
                <a:gd name="T30" fmla="*/ 1763 w 1764"/>
                <a:gd name="T31" fmla="*/ 547 h 548"/>
                <a:gd name="T32" fmla="*/ 1763 w 1764"/>
                <a:gd name="T33" fmla="*/ 547 h 548"/>
                <a:gd name="T34" fmla="*/ 1574 w 1764"/>
                <a:gd name="T35" fmla="*/ 434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4" h="548">
                  <a:moveTo>
                    <a:pt x="1574" y="434"/>
                  </a:moveTo>
                  <a:lnTo>
                    <a:pt x="1574" y="434"/>
                  </a:lnTo>
                  <a:cubicBezTo>
                    <a:pt x="1540" y="434"/>
                    <a:pt x="1508" y="440"/>
                    <a:pt x="1480" y="451"/>
                  </a:cubicBezTo>
                  <a:lnTo>
                    <a:pt x="1480" y="451"/>
                  </a:lnTo>
                  <a:cubicBezTo>
                    <a:pt x="1463" y="319"/>
                    <a:pt x="1368" y="218"/>
                    <a:pt x="1254" y="218"/>
                  </a:cubicBezTo>
                  <a:lnTo>
                    <a:pt x="1254" y="218"/>
                  </a:lnTo>
                  <a:cubicBezTo>
                    <a:pt x="1238" y="218"/>
                    <a:pt x="1223" y="220"/>
                    <a:pt x="1208" y="224"/>
                  </a:cubicBezTo>
                  <a:lnTo>
                    <a:pt x="1208" y="224"/>
                  </a:lnTo>
                  <a:cubicBezTo>
                    <a:pt x="1138" y="90"/>
                    <a:pt x="1001" y="0"/>
                    <a:pt x="845" y="0"/>
                  </a:cubicBezTo>
                  <a:lnTo>
                    <a:pt x="845" y="0"/>
                  </a:lnTo>
                  <a:cubicBezTo>
                    <a:pt x="657" y="0"/>
                    <a:pt x="499" y="131"/>
                    <a:pt x="448" y="311"/>
                  </a:cubicBezTo>
                  <a:lnTo>
                    <a:pt x="448" y="311"/>
                  </a:lnTo>
                  <a:cubicBezTo>
                    <a:pt x="413" y="302"/>
                    <a:pt x="375" y="296"/>
                    <a:pt x="337" y="296"/>
                  </a:cubicBezTo>
                  <a:lnTo>
                    <a:pt x="337" y="296"/>
                  </a:lnTo>
                  <a:cubicBezTo>
                    <a:pt x="159" y="296"/>
                    <a:pt x="14" y="406"/>
                    <a:pt x="0" y="547"/>
                  </a:cubicBezTo>
                  <a:lnTo>
                    <a:pt x="1763" y="547"/>
                  </a:lnTo>
                  <a:lnTo>
                    <a:pt x="1763" y="547"/>
                  </a:lnTo>
                  <a:cubicBezTo>
                    <a:pt x="1746" y="482"/>
                    <a:pt x="1668" y="434"/>
                    <a:pt x="1574" y="434"/>
                  </a:cubicBez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9" name="Freeform 36">
              <a:extLst>
                <a:ext uri="{FF2B5EF4-FFF2-40B4-BE49-F238E27FC236}">
                  <a16:creationId xmlns:a16="http://schemas.microsoft.com/office/drawing/2014/main" id="{F13C5F81-701F-2499-3341-2136B4FDA60C}"/>
                </a:ext>
              </a:extLst>
            </p:cNvPr>
            <p:cNvSpPr>
              <a:spLocks noChangeArrowheads="1"/>
            </p:cNvSpPr>
            <p:nvPr/>
          </p:nvSpPr>
          <p:spPr bwMode="auto">
            <a:xfrm>
              <a:off x="9052296" y="4820086"/>
              <a:ext cx="2471871" cy="780013"/>
            </a:xfrm>
            <a:custGeom>
              <a:avLst/>
              <a:gdLst>
                <a:gd name="T0" fmla="*/ 1982 w 1983"/>
                <a:gd name="T1" fmla="*/ 611 h 625"/>
                <a:gd name="T2" fmla="*/ 1982 w 1983"/>
                <a:gd name="T3" fmla="*/ 611 h 625"/>
                <a:gd name="T4" fmla="*/ 1628 w 1983"/>
                <a:gd name="T5" fmla="*/ 363 h 625"/>
                <a:gd name="T6" fmla="*/ 1628 w 1983"/>
                <a:gd name="T7" fmla="*/ 363 h 625"/>
                <a:gd name="T8" fmla="*/ 1424 w 1983"/>
                <a:gd name="T9" fmla="*/ 409 h 625"/>
                <a:gd name="T10" fmla="*/ 1424 w 1983"/>
                <a:gd name="T11" fmla="*/ 409 h 625"/>
                <a:gd name="T12" fmla="*/ 1068 w 1983"/>
                <a:gd name="T13" fmla="*/ 214 h 625"/>
                <a:gd name="T14" fmla="*/ 1068 w 1983"/>
                <a:gd name="T15" fmla="*/ 214 h 625"/>
                <a:gd name="T16" fmla="*/ 825 w 1983"/>
                <a:gd name="T17" fmla="*/ 284 h 625"/>
                <a:gd name="T18" fmla="*/ 825 w 1983"/>
                <a:gd name="T19" fmla="*/ 284 h 625"/>
                <a:gd name="T20" fmla="*/ 430 w 1983"/>
                <a:gd name="T21" fmla="*/ 0 h 625"/>
                <a:gd name="T22" fmla="*/ 430 w 1983"/>
                <a:gd name="T23" fmla="*/ 0 h 625"/>
                <a:gd name="T24" fmla="*/ 0 w 1983"/>
                <a:gd name="T25" fmla="*/ 472 h 625"/>
                <a:gd name="T26" fmla="*/ 0 w 1983"/>
                <a:gd name="T27" fmla="*/ 472 h 625"/>
                <a:gd name="T28" fmla="*/ 23 w 1983"/>
                <a:gd name="T29" fmla="*/ 624 h 625"/>
                <a:gd name="T30" fmla="*/ 1981 w 1983"/>
                <a:gd name="T31" fmla="*/ 624 h 625"/>
                <a:gd name="T32" fmla="*/ 1981 w 1983"/>
                <a:gd name="T33" fmla="*/ 624 h 625"/>
                <a:gd name="T34" fmla="*/ 1982 w 1983"/>
                <a:gd name="T35" fmla="*/ 61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3" h="625">
                  <a:moveTo>
                    <a:pt x="1982" y="611"/>
                  </a:moveTo>
                  <a:lnTo>
                    <a:pt x="1982" y="611"/>
                  </a:lnTo>
                  <a:cubicBezTo>
                    <a:pt x="1982" y="474"/>
                    <a:pt x="1824" y="363"/>
                    <a:pt x="1628" y="363"/>
                  </a:cubicBezTo>
                  <a:lnTo>
                    <a:pt x="1628" y="363"/>
                  </a:lnTo>
                  <a:cubicBezTo>
                    <a:pt x="1552" y="363"/>
                    <a:pt x="1481" y="380"/>
                    <a:pt x="1424" y="409"/>
                  </a:cubicBezTo>
                  <a:lnTo>
                    <a:pt x="1424" y="409"/>
                  </a:lnTo>
                  <a:cubicBezTo>
                    <a:pt x="1368" y="295"/>
                    <a:pt x="1230" y="214"/>
                    <a:pt x="1068" y="214"/>
                  </a:cubicBezTo>
                  <a:lnTo>
                    <a:pt x="1068" y="214"/>
                  </a:lnTo>
                  <a:cubicBezTo>
                    <a:pt x="976" y="214"/>
                    <a:pt x="891" y="240"/>
                    <a:pt x="825" y="284"/>
                  </a:cubicBezTo>
                  <a:lnTo>
                    <a:pt x="825" y="284"/>
                  </a:lnTo>
                  <a:cubicBezTo>
                    <a:pt x="759" y="117"/>
                    <a:pt x="607" y="0"/>
                    <a:pt x="430" y="0"/>
                  </a:cubicBezTo>
                  <a:lnTo>
                    <a:pt x="430" y="0"/>
                  </a:lnTo>
                  <a:cubicBezTo>
                    <a:pt x="193" y="0"/>
                    <a:pt x="0" y="211"/>
                    <a:pt x="0" y="472"/>
                  </a:cubicBezTo>
                  <a:lnTo>
                    <a:pt x="0" y="472"/>
                  </a:lnTo>
                  <a:cubicBezTo>
                    <a:pt x="0" y="525"/>
                    <a:pt x="8" y="577"/>
                    <a:pt x="23" y="624"/>
                  </a:cubicBezTo>
                  <a:lnTo>
                    <a:pt x="1981" y="624"/>
                  </a:lnTo>
                  <a:lnTo>
                    <a:pt x="1981" y="624"/>
                  </a:lnTo>
                  <a:cubicBezTo>
                    <a:pt x="1982" y="620"/>
                    <a:pt x="1982" y="616"/>
                    <a:pt x="1982" y="611"/>
                  </a:cubicBez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0" name="Freeform 37">
              <a:extLst>
                <a:ext uri="{FF2B5EF4-FFF2-40B4-BE49-F238E27FC236}">
                  <a16:creationId xmlns:a16="http://schemas.microsoft.com/office/drawing/2014/main" id="{913A3F52-2731-1B75-003C-CF46C9EA55D7}"/>
                </a:ext>
              </a:extLst>
            </p:cNvPr>
            <p:cNvSpPr>
              <a:spLocks noChangeArrowheads="1"/>
            </p:cNvSpPr>
            <p:nvPr/>
          </p:nvSpPr>
          <p:spPr bwMode="auto">
            <a:xfrm>
              <a:off x="6404644" y="7638013"/>
              <a:ext cx="1867636" cy="620716"/>
            </a:xfrm>
            <a:custGeom>
              <a:avLst/>
              <a:gdLst>
                <a:gd name="T0" fmla="*/ 1427 w 1498"/>
                <a:gd name="T1" fmla="*/ 416 h 499"/>
                <a:gd name="T2" fmla="*/ 1427 w 1498"/>
                <a:gd name="T3" fmla="*/ 416 h 499"/>
                <a:gd name="T4" fmla="*/ 1299 w 1498"/>
                <a:gd name="T5" fmla="*/ 414 h 499"/>
                <a:gd name="T6" fmla="*/ 1299 w 1498"/>
                <a:gd name="T7" fmla="*/ 414 h 499"/>
                <a:gd name="T8" fmla="*/ 1219 w 1498"/>
                <a:gd name="T9" fmla="*/ 236 h 499"/>
                <a:gd name="T10" fmla="*/ 1219 w 1498"/>
                <a:gd name="T11" fmla="*/ 236 h 499"/>
                <a:gd name="T12" fmla="*/ 1065 w 1498"/>
                <a:gd name="T13" fmla="*/ 245 h 499"/>
                <a:gd name="T14" fmla="*/ 1065 w 1498"/>
                <a:gd name="T15" fmla="*/ 245 h 499"/>
                <a:gd name="T16" fmla="*/ 941 w 1498"/>
                <a:gd name="T17" fmla="*/ 66 h 499"/>
                <a:gd name="T18" fmla="*/ 941 w 1498"/>
                <a:gd name="T19" fmla="*/ 66 h 499"/>
                <a:gd name="T20" fmla="*/ 566 w 1498"/>
                <a:gd name="T21" fmla="*/ 227 h 499"/>
                <a:gd name="T22" fmla="*/ 566 w 1498"/>
                <a:gd name="T23" fmla="*/ 227 h 499"/>
                <a:gd name="T24" fmla="*/ 530 w 1498"/>
                <a:gd name="T25" fmla="*/ 334 h 499"/>
                <a:gd name="T26" fmla="*/ 530 w 1498"/>
                <a:gd name="T27" fmla="*/ 334 h 499"/>
                <a:gd name="T28" fmla="*/ 319 w 1498"/>
                <a:gd name="T29" fmla="*/ 269 h 499"/>
                <a:gd name="T30" fmla="*/ 319 w 1498"/>
                <a:gd name="T31" fmla="*/ 269 h 499"/>
                <a:gd name="T32" fmla="*/ 0 w 1498"/>
                <a:gd name="T33" fmla="*/ 498 h 499"/>
                <a:gd name="T34" fmla="*/ 1497 w 1498"/>
                <a:gd name="T35" fmla="*/ 498 h 499"/>
                <a:gd name="T36" fmla="*/ 1497 w 1498"/>
                <a:gd name="T37" fmla="*/ 498 h 499"/>
                <a:gd name="T38" fmla="*/ 1427 w 1498"/>
                <a:gd name="T39" fmla="*/ 41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8" h="499">
                  <a:moveTo>
                    <a:pt x="1427" y="416"/>
                  </a:moveTo>
                  <a:lnTo>
                    <a:pt x="1427" y="416"/>
                  </a:lnTo>
                  <a:cubicBezTo>
                    <a:pt x="1387" y="396"/>
                    <a:pt x="1341" y="397"/>
                    <a:pt x="1299" y="414"/>
                  </a:cubicBezTo>
                  <a:lnTo>
                    <a:pt x="1299" y="414"/>
                  </a:lnTo>
                  <a:cubicBezTo>
                    <a:pt x="1308" y="338"/>
                    <a:pt x="1279" y="267"/>
                    <a:pt x="1219" y="236"/>
                  </a:cubicBezTo>
                  <a:lnTo>
                    <a:pt x="1219" y="236"/>
                  </a:lnTo>
                  <a:cubicBezTo>
                    <a:pt x="1171" y="211"/>
                    <a:pt x="1114" y="216"/>
                    <a:pt x="1065" y="245"/>
                  </a:cubicBezTo>
                  <a:lnTo>
                    <a:pt x="1065" y="245"/>
                  </a:lnTo>
                  <a:cubicBezTo>
                    <a:pt x="1052" y="167"/>
                    <a:pt x="1009" y="101"/>
                    <a:pt x="941" y="66"/>
                  </a:cubicBezTo>
                  <a:lnTo>
                    <a:pt x="941" y="66"/>
                  </a:lnTo>
                  <a:cubicBezTo>
                    <a:pt x="814" y="0"/>
                    <a:pt x="646" y="72"/>
                    <a:pt x="566" y="227"/>
                  </a:cubicBezTo>
                  <a:lnTo>
                    <a:pt x="566" y="227"/>
                  </a:lnTo>
                  <a:cubicBezTo>
                    <a:pt x="548" y="261"/>
                    <a:pt x="536" y="297"/>
                    <a:pt x="530" y="334"/>
                  </a:cubicBezTo>
                  <a:lnTo>
                    <a:pt x="530" y="334"/>
                  </a:lnTo>
                  <a:cubicBezTo>
                    <a:pt x="473" y="293"/>
                    <a:pt x="400" y="269"/>
                    <a:pt x="319" y="269"/>
                  </a:cubicBezTo>
                  <a:lnTo>
                    <a:pt x="319" y="269"/>
                  </a:lnTo>
                  <a:cubicBezTo>
                    <a:pt x="156" y="269"/>
                    <a:pt x="21" y="368"/>
                    <a:pt x="0" y="498"/>
                  </a:cubicBezTo>
                  <a:lnTo>
                    <a:pt x="1497" y="498"/>
                  </a:lnTo>
                  <a:lnTo>
                    <a:pt x="1497" y="498"/>
                  </a:lnTo>
                  <a:cubicBezTo>
                    <a:pt x="1484" y="463"/>
                    <a:pt x="1460" y="434"/>
                    <a:pt x="1427" y="416"/>
                  </a:cubicBez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1" name="Freeform 38">
              <a:extLst>
                <a:ext uri="{FF2B5EF4-FFF2-40B4-BE49-F238E27FC236}">
                  <a16:creationId xmlns:a16="http://schemas.microsoft.com/office/drawing/2014/main" id="{BD746378-CFF8-02E5-C6D4-72CF92BE6C56}"/>
                </a:ext>
              </a:extLst>
            </p:cNvPr>
            <p:cNvSpPr>
              <a:spLocks noChangeArrowheads="1"/>
            </p:cNvSpPr>
            <p:nvPr/>
          </p:nvSpPr>
          <p:spPr bwMode="auto">
            <a:xfrm>
              <a:off x="15468171" y="8566343"/>
              <a:ext cx="2323557" cy="774518"/>
            </a:xfrm>
            <a:custGeom>
              <a:avLst/>
              <a:gdLst>
                <a:gd name="T0" fmla="*/ 1577 w 1864"/>
                <a:gd name="T1" fmla="*/ 401 h 620"/>
                <a:gd name="T2" fmla="*/ 1577 w 1864"/>
                <a:gd name="T3" fmla="*/ 401 h 620"/>
                <a:gd name="T4" fmla="*/ 1378 w 1864"/>
                <a:gd name="T5" fmla="*/ 469 h 620"/>
                <a:gd name="T6" fmla="*/ 1378 w 1864"/>
                <a:gd name="T7" fmla="*/ 469 h 620"/>
                <a:gd name="T8" fmla="*/ 1008 w 1864"/>
                <a:gd name="T9" fmla="*/ 220 h 620"/>
                <a:gd name="T10" fmla="*/ 1008 w 1864"/>
                <a:gd name="T11" fmla="*/ 220 h 620"/>
                <a:gd name="T12" fmla="*/ 740 w 1864"/>
                <a:gd name="T13" fmla="*/ 313 h 620"/>
                <a:gd name="T14" fmla="*/ 740 w 1864"/>
                <a:gd name="T15" fmla="*/ 313 h 620"/>
                <a:gd name="T16" fmla="*/ 378 w 1864"/>
                <a:gd name="T17" fmla="*/ 0 h 620"/>
                <a:gd name="T18" fmla="*/ 378 w 1864"/>
                <a:gd name="T19" fmla="*/ 0 h 620"/>
                <a:gd name="T20" fmla="*/ 0 w 1864"/>
                <a:gd name="T21" fmla="*/ 440 h 620"/>
                <a:gd name="T22" fmla="*/ 0 w 1864"/>
                <a:gd name="T23" fmla="*/ 440 h 620"/>
                <a:gd name="T24" fmla="*/ 33 w 1864"/>
                <a:gd name="T25" fmla="*/ 619 h 620"/>
                <a:gd name="T26" fmla="*/ 1863 w 1864"/>
                <a:gd name="T27" fmla="*/ 619 h 620"/>
                <a:gd name="T28" fmla="*/ 1863 w 1864"/>
                <a:gd name="T29" fmla="*/ 619 h 620"/>
                <a:gd name="T30" fmla="*/ 1577 w 1864"/>
                <a:gd name="T31" fmla="*/ 40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4" h="620">
                  <a:moveTo>
                    <a:pt x="1577" y="401"/>
                  </a:moveTo>
                  <a:lnTo>
                    <a:pt x="1577" y="401"/>
                  </a:lnTo>
                  <a:cubicBezTo>
                    <a:pt x="1499" y="401"/>
                    <a:pt x="1430" y="427"/>
                    <a:pt x="1378" y="469"/>
                  </a:cubicBezTo>
                  <a:lnTo>
                    <a:pt x="1378" y="469"/>
                  </a:lnTo>
                  <a:cubicBezTo>
                    <a:pt x="1343" y="327"/>
                    <a:pt x="1191" y="220"/>
                    <a:pt x="1008" y="220"/>
                  </a:cubicBezTo>
                  <a:lnTo>
                    <a:pt x="1008" y="220"/>
                  </a:lnTo>
                  <a:cubicBezTo>
                    <a:pt x="903" y="220"/>
                    <a:pt x="808" y="256"/>
                    <a:pt x="740" y="313"/>
                  </a:cubicBezTo>
                  <a:lnTo>
                    <a:pt x="740" y="313"/>
                  </a:lnTo>
                  <a:cubicBezTo>
                    <a:pt x="693" y="132"/>
                    <a:pt x="548" y="0"/>
                    <a:pt x="378" y="0"/>
                  </a:cubicBezTo>
                  <a:lnTo>
                    <a:pt x="378" y="0"/>
                  </a:lnTo>
                  <a:cubicBezTo>
                    <a:pt x="168" y="0"/>
                    <a:pt x="0" y="197"/>
                    <a:pt x="0" y="440"/>
                  </a:cubicBezTo>
                  <a:lnTo>
                    <a:pt x="0" y="440"/>
                  </a:lnTo>
                  <a:cubicBezTo>
                    <a:pt x="0" y="503"/>
                    <a:pt x="11" y="565"/>
                    <a:pt x="33" y="619"/>
                  </a:cubicBezTo>
                  <a:lnTo>
                    <a:pt x="1863" y="619"/>
                  </a:lnTo>
                  <a:lnTo>
                    <a:pt x="1863" y="619"/>
                  </a:lnTo>
                  <a:cubicBezTo>
                    <a:pt x="1848" y="497"/>
                    <a:pt x="1726" y="401"/>
                    <a:pt x="1577" y="401"/>
                  </a:cubicBez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2" name="Freeform 39">
              <a:extLst>
                <a:ext uri="{FF2B5EF4-FFF2-40B4-BE49-F238E27FC236}">
                  <a16:creationId xmlns:a16="http://schemas.microsoft.com/office/drawing/2014/main" id="{D04B7C11-6979-AC55-AEB4-E2C5D382D325}"/>
                </a:ext>
              </a:extLst>
            </p:cNvPr>
            <p:cNvSpPr>
              <a:spLocks noChangeArrowheads="1"/>
            </p:cNvSpPr>
            <p:nvPr/>
          </p:nvSpPr>
          <p:spPr bwMode="auto">
            <a:xfrm>
              <a:off x="11765861" y="10955816"/>
              <a:ext cx="1614956" cy="538319"/>
            </a:xfrm>
            <a:custGeom>
              <a:avLst/>
              <a:gdLst>
                <a:gd name="T0" fmla="*/ 1294 w 1295"/>
                <a:gd name="T1" fmla="*/ 0 h 434"/>
                <a:gd name="T2" fmla="*/ 0 w 1295"/>
                <a:gd name="T3" fmla="*/ 0 h 434"/>
                <a:gd name="T4" fmla="*/ 0 w 1295"/>
                <a:gd name="T5" fmla="*/ 433 h 434"/>
                <a:gd name="T6" fmla="*/ 1294 w 1295"/>
                <a:gd name="T7" fmla="*/ 433 h 434"/>
                <a:gd name="T8" fmla="*/ 1294 w 1295"/>
                <a:gd name="T9" fmla="*/ 0 h 434"/>
              </a:gdLst>
              <a:ahLst/>
              <a:cxnLst>
                <a:cxn ang="0">
                  <a:pos x="T0" y="T1"/>
                </a:cxn>
                <a:cxn ang="0">
                  <a:pos x="T2" y="T3"/>
                </a:cxn>
                <a:cxn ang="0">
                  <a:pos x="T4" y="T5"/>
                </a:cxn>
                <a:cxn ang="0">
                  <a:pos x="T6" y="T7"/>
                </a:cxn>
                <a:cxn ang="0">
                  <a:pos x="T8" y="T9"/>
                </a:cxn>
              </a:cxnLst>
              <a:rect l="0" t="0" r="r" b="b"/>
              <a:pathLst>
                <a:path w="1295" h="434">
                  <a:moveTo>
                    <a:pt x="1294" y="0"/>
                  </a:moveTo>
                  <a:lnTo>
                    <a:pt x="0" y="0"/>
                  </a:lnTo>
                  <a:lnTo>
                    <a:pt x="0" y="433"/>
                  </a:lnTo>
                  <a:lnTo>
                    <a:pt x="1294" y="433"/>
                  </a:lnTo>
                  <a:lnTo>
                    <a:pt x="1294" y="0"/>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3" name="Freeform 40">
              <a:extLst>
                <a:ext uri="{FF2B5EF4-FFF2-40B4-BE49-F238E27FC236}">
                  <a16:creationId xmlns:a16="http://schemas.microsoft.com/office/drawing/2014/main" id="{262B00ED-224F-7BF0-8D38-D906977EC4BD}"/>
                </a:ext>
              </a:extLst>
            </p:cNvPr>
            <p:cNvSpPr>
              <a:spLocks noChangeArrowheads="1"/>
            </p:cNvSpPr>
            <p:nvPr/>
          </p:nvSpPr>
          <p:spPr bwMode="auto">
            <a:xfrm>
              <a:off x="10623307" y="11494135"/>
              <a:ext cx="3894568" cy="455925"/>
            </a:xfrm>
            <a:custGeom>
              <a:avLst/>
              <a:gdLst>
                <a:gd name="T0" fmla="*/ 2943 w 3127"/>
                <a:gd name="T1" fmla="*/ 365 h 366"/>
                <a:gd name="T2" fmla="*/ 182 w 3127"/>
                <a:gd name="T3" fmla="*/ 365 h 366"/>
                <a:gd name="T4" fmla="*/ 182 w 3127"/>
                <a:gd name="T5" fmla="*/ 365 h 366"/>
                <a:gd name="T6" fmla="*/ 0 w 3127"/>
                <a:gd name="T7" fmla="*/ 182 h 366"/>
                <a:gd name="T8" fmla="*/ 0 w 3127"/>
                <a:gd name="T9" fmla="*/ 182 h 366"/>
                <a:gd name="T10" fmla="*/ 182 w 3127"/>
                <a:gd name="T11" fmla="*/ 0 h 366"/>
                <a:gd name="T12" fmla="*/ 2943 w 3127"/>
                <a:gd name="T13" fmla="*/ 0 h 366"/>
                <a:gd name="T14" fmla="*/ 2943 w 3127"/>
                <a:gd name="T15" fmla="*/ 0 h 366"/>
                <a:gd name="T16" fmla="*/ 3126 w 3127"/>
                <a:gd name="T17" fmla="*/ 182 h 366"/>
                <a:gd name="T18" fmla="*/ 3126 w 3127"/>
                <a:gd name="T19" fmla="*/ 182 h 366"/>
                <a:gd name="T20" fmla="*/ 2943 w 3127"/>
                <a:gd name="T21" fmla="*/ 36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7" h="366">
                  <a:moveTo>
                    <a:pt x="2943" y="365"/>
                  </a:moveTo>
                  <a:lnTo>
                    <a:pt x="182" y="365"/>
                  </a:lnTo>
                  <a:lnTo>
                    <a:pt x="182" y="365"/>
                  </a:lnTo>
                  <a:cubicBezTo>
                    <a:pt x="82" y="365"/>
                    <a:pt x="0" y="284"/>
                    <a:pt x="0" y="182"/>
                  </a:cubicBezTo>
                  <a:lnTo>
                    <a:pt x="0" y="182"/>
                  </a:lnTo>
                  <a:cubicBezTo>
                    <a:pt x="0" y="82"/>
                    <a:pt x="82" y="0"/>
                    <a:pt x="182" y="0"/>
                  </a:cubicBezTo>
                  <a:lnTo>
                    <a:pt x="2943" y="0"/>
                  </a:lnTo>
                  <a:lnTo>
                    <a:pt x="2943" y="0"/>
                  </a:lnTo>
                  <a:cubicBezTo>
                    <a:pt x="3044" y="0"/>
                    <a:pt x="3126" y="82"/>
                    <a:pt x="3126" y="182"/>
                  </a:cubicBezTo>
                  <a:lnTo>
                    <a:pt x="3126" y="182"/>
                  </a:lnTo>
                  <a:cubicBezTo>
                    <a:pt x="3126" y="284"/>
                    <a:pt x="3044" y="365"/>
                    <a:pt x="2943" y="365"/>
                  </a:cubicBez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4" name="Freeform 41">
              <a:extLst>
                <a:ext uri="{FF2B5EF4-FFF2-40B4-BE49-F238E27FC236}">
                  <a16:creationId xmlns:a16="http://schemas.microsoft.com/office/drawing/2014/main" id="{91842AB1-1BB2-3D5D-27E1-289BD4CCA719}"/>
                </a:ext>
              </a:extLst>
            </p:cNvPr>
            <p:cNvSpPr>
              <a:spLocks noChangeArrowheads="1"/>
            </p:cNvSpPr>
            <p:nvPr/>
          </p:nvSpPr>
          <p:spPr bwMode="auto">
            <a:xfrm>
              <a:off x="9140185" y="6797582"/>
              <a:ext cx="6860814" cy="3499069"/>
            </a:xfrm>
            <a:custGeom>
              <a:avLst/>
              <a:gdLst>
                <a:gd name="T0" fmla="*/ 5508 w 5509"/>
                <a:gd name="T1" fmla="*/ 202 h 2807"/>
                <a:gd name="T2" fmla="*/ 5508 w 5509"/>
                <a:gd name="T3" fmla="*/ 202 h 2807"/>
                <a:gd name="T4" fmla="*/ 5305 w 5509"/>
                <a:gd name="T5" fmla="*/ 0 h 2807"/>
                <a:gd name="T6" fmla="*/ 202 w 5509"/>
                <a:gd name="T7" fmla="*/ 0 h 2807"/>
                <a:gd name="T8" fmla="*/ 202 w 5509"/>
                <a:gd name="T9" fmla="*/ 0 h 2807"/>
                <a:gd name="T10" fmla="*/ 0 w 5509"/>
                <a:gd name="T11" fmla="*/ 202 h 2807"/>
                <a:gd name="T12" fmla="*/ 0 w 5509"/>
                <a:gd name="T13" fmla="*/ 2806 h 2807"/>
                <a:gd name="T14" fmla="*/ 5508 w 5509"/>
                <a:gd name="T15" fmla="*/ 2806 h 2807"/>
                <a:gd name="T16" fmla="*/ 5508 w 5509"/>
                <a:gd name="T17" fmla="*/ 202 h 2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09" h="2807">
                  <a:moveTo>
                    <a:pt x="5508" y="202"/>
                  </a:moveTo>
                  <a:lnTo>
                    <a:pt x="5508" y="202"/>
                  </a:lnTo>
                  <a:cubicBezTo>
                    <a:pt x="5508" y="90"/>
                    <a:pt x="5417" y="0"/>
                    <a:pt x="5305" y="0"/>
                  </a:cubicBezTo>
                  <a:lnTo>
                    <a:pt x="202" y="0"/>
                  </a:lnTo>
                  <a:lnTo>
                    <a:pt x="202" y="0"/>
                  </a:lnTo>
                  <a:cubicBezTo>
                    <a:pt x="90" y="0"/>
                    <a:pt x="0" y="90"/>
                    <a:pt x="0" y="202"/>
                  </a:cubicBezTo>
                  <a:lnTo>
                    <a:pt x="0" y="2806"/>
                  </a:lnTo>
                  <a:lnTo>
                    <a:pt x="5508" y="2806"/>
                  </a:lnTo>
                  <a:lnTo>
                    <a:pt x="5508" y="202"/>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5" name="Freeform 42">
              <a:extLst>
                <a:ext uri="{FF2B5EF4-FFF2-40B4-BE49-F238E27FC236}">
                  <a16:creationId xmlns:a16="http://schemas.microsoft.com/office/drawing/2014/main" id="{6C86FB93-C645-0DA6-3032-196E60C8B0BA}"/>
                </a:ext>
              </a:extLst>
            </p:cNvPr>
            <p:cNvSpPr>
              <a:spLocks noChangeArrowheads="1"/>
            </p:cNvSpPr>
            <p:nvPr/>
          </p:nvSpPr>
          <p:spPr bwMode="auto">
            <a:xfrm>
              <a:off x="9140185" y="10296647"/>
              <a:ext cx="6860814" cy="664660"/>
            </a:xfrm>
            <a:custGeom>
              <a:avLst/>
              <a:gdLst>
                <a:gd name="T0" fmla="*/ 0 w 5509"/>
                <a:gd name="T1" fmla="*/ 0 h 532"/>
                <a:gd name="T2" fmla="*/ 0 w 5509"/>
                <a:gd name="T3" fmla="*/ 328 h 532"/>
                <a:gd name="T4" fmla="*/ 0 w 5509"/>
                <a:gd name="T5" fmla="*/ 328 h 532"/>
                <a:gd name="T6" fmla="*/ 202 w 5509"/>
                <a:gd name="T7" fmla="*/ 531 h 532"/>
                <a:gd name="T8" fmla="*/ 5305 w 5509"/>
                <a:gd name="T9" fmla="*/ 531 h 532"/>
                <a:gd name="T10" fmla="*/ 5305 w 5509"/>
                <a:gd name="T11" fmla="*/ 531 h 532"/>
                <a:gd name="T12" fmla="*/ 5508 w 5509"/>
                <a:gd name="T13" fmla="*/ 328 h 532"/>
                <a:gd name="T14" fmla="*/ 5508 w 5509"/>
                <a:gd name="T15" fmla="*/ 0 h 532"/>
                <a:gd name="T16" fmla="*/ 0 w 5509"/>
                <a:gd name="T1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09" h="532">
                  <a:moveTo>
                    <a:pt x="0" y="0"/>
                  </a:moveTo>
                  <a:lnTo>
                    <a:pt x="0" y="328"/>
                  </a:lnTo>
                  <a:lnTo>
                    <a:pt x="0" y="328"/>
                  </a:lnTo>
                  <a:cubicBezTo>
                    <a:pt x="0" y="440"/>
                    <a:pt x="90" y="531"/>
                    <a:pt x="202" y="531"/>
                  </a:cubicBezTo>
                  <a:lnTo>
                    <a:pt x="5305" y="531"/>
                  </a:lnTo>
                  <a:lnTo>
                    <a:pt x="5305" y="531"/>
                  </a:lnTo>
                  <a:cubicBezTo>
                    <a:pt x="5417" y="531"/>
                    <a:pt x="5508" y="440"/>
                    <a:pt x="5508" y="328"/>
                  </a:cubicBezTo>
                  <a:lnTo>
                    <a:pt x="5508" y="0"/>
                  </a:lnTo>
                  <a:lnTo>
                    <a:pt x="0" y="0"/>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6" name="Freeform 43">
              <a:extLst>
                <a:ext uri="{FF2B5EF4-FFF2-40B4-BE49-F238E27FC236}">
                  <a16:creationId xmlns:a16="http://schemas.microsoft.com/office/drawing/2014/main" id="{0642005E-ABCF-01F8-8824-EBED3AED8428}"/>
                </a:ext>
              </a:extLst>
            </p:cNvPr>
            <p:cNvSpPr>
              <a:spLocks noChangeArrowheads="1"/>
            </p:cNvSpPr>
            <p:nvPr/>
          </p:nvSpPr>
          <p:spPr bwMode="auto">
            <a:xfrm>
              <a:off x="12353612" y="10390031"/>
              <a:ext cx="439444" cy="439444"/>
            </a:xfrm>
            <a:custGeom>
              <a:avLst/>
              <a:gdLst>
                <a:gd name="T0" fmla="*/ 351 w 352"/>
                <a:gd name="T1" fmla="*/ 176 h 352"/>
                <a:gd name="T2" fmla="*/ 351 w 352"/>
                <a:gd name="T3" fmla="*/ 176 h 352"/>
                <a:gd name="T4" fmla="*/ 175 w 352"/>
                <a:gd name="T5" fmla="*/ 351 h 352"/>
                <a:gd name="T6" fmla="*/ 175 w 352"/>
                <a:gd name="T7" fmla="*/ 351 h 352"/>
                <a:gd name="T8" fmla="*/ 0 w 352"/>
                <a:gd name="T9" fmla="*/ 176 h 352"/>
                <a:gd name="T10" fmla="*/ 0 w 352"/>
                <a:gd name="T11" fmla="*/ 176 h 352"/>
                <a:gd name="T12" fmla="*/ 175 w 352"/>
                <a:gd name="T13" fmla="*/ 0 h 352"/>
                <a:gd name="T14" fmla="*/ 175 w 352"/>
                <a:gd name="T15" fmla="*/ 0 h 352"/>
                <a:gd name="T16" fmla="*/ 351 w 352"/>
                <a:gd name="T17"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352">
                  <a:moveTo>
                    <a:pt x="351" y="176"/>
                  </a:moveTo>
                  <a:lnTo>
                    <a:pt x="351" y="176"/>
                  </a:lnTo>
                  <a:cubicBezTo>
                    <a:pt x="351" y="273"/>
                    <a:pt x="273" y="351"/>
                    <a:pt x="175" y="351"/>
                  </a:cubicBezTo>
                  <a:lnTo>
                    <a:pt x="175" y="351"/>
                  </a:lnTo>
                  <a:cubicBezTo>
                    <a:pt x="79" y="351"/>
                    <a:pt x="0" y="273"/>
                    <a:pt x="0" y="176"/>
                  </a:cubicBezTo>
                  <a:lnTo>
                    <a:pt x="0" y="176"/>
                  </a:lnTo>
                  <a:cubicBezTo>
                    <a:pt x="0" y="79"/>
                    <a:pt x="79" y="0"/>
                    <a:pt x="175" y="0"/>
                  </a:cubicBezTo>
                  <a:lnTo>
                    <a:pt x="175" y="0"/>
                  </a:lnTo>
                  <a:cubicBezTo>
                    <a:pt x="273" y="0"/>
                    <a:pt x="351" y="79"/>
                    <a:pt x="351" y="176"/>
                  </a:cubicBez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7" name="Freeform 44">
              <a:extLst>
                <a:ext uri="{FF2B5EF4-FFF2-40B4-BE49-F238E27FC236}">
                  <a16:creationId xmlns:a16="http://schemas.microsoft.com/office/drawing/2014/main" id="{6DA04044-9179-9170-222B-E3D015FA4909}"/>
                </a:ext>
              </a:extLst>
            </p:cNvPr>
            <p:cNvSpPr>
              <a:spLocks noChangeArrowheads="1"/>
            </p:cNvSpPr>
            <p:nvPr/>
          </p:nvSpPr>
          <p:spPr bwMode="auto">
            <a:xfrm>
              <a:off x="9403851" y="6989837"/>
              <a:ext cx="6338976" cy="164791"/>
            </a:xfrm>
            <a:custGeom>
              <a:avLst/>
              <a:gdLst>
                <a:gd name="T0" fmla="*/ 5090 w 5091"/>
                <a:gd name="T1" fmla="*/ 0 h 131"/>
                <a:gd name="T2" fmla="*/ 0 w 5091"/>
                <a:gd name="T3" fmla="*/ 0 h 131"/>
                <a:gd name="T4" fmla="*/ 0 w 5091"/>
                <a:gd name="T5" fmla="*/ 130 h 131"/>
                <a:gd name="T6" fmla="*/ 5090 w 5091"/>
                <a:gd name="T7" fmla="*/ 130 h 131"/>
                <a:gd name="T8" fmla="*/ 5090 w 5091"/>
                <a:gd name="T9" fmla="*/ 0 h 131"/>
              </a:gdLst>
              <a:ahLst/>
              <a:cxnLst>
                <a:cxn ang="0">
                  <a:pos x="T0" y="T1"/>
                </a:cxn>
                <a:cxn ang="0">
                  <a:pos x="T2" y="T3"/>
                </a:cxn>
                <a:cxn ang="0">
                  <a:pos x="T4" y="T5"/>
                </a:cxn>
                <a:cxn ang="0">
                  <a:pos x="T6" y="T7"/>
                </a:cxn>
                <a:cxn ang="0">
                  <a:pos x="T8" y="T9"/>
                </a:cxn>
              </a:cxnLst>
              <a:rect l="0" t="0" r="r" b="b"/>
              <a:pathLst>
                <a:path w="5091" h="131">
                  <a:moveTo>
                    <a:pt x="5090" y="0"/>
                  </a:moveTo>
                  <a:lnTo>
                    <a:pt x="0" y="0"/>
                  </a:lnTo>
                  <a:lnTo>
                    <a:pt x="0" y="130"/>
                  </a:lnTo>
                  <a:lnTo>
                    <a:pt x="5090" y="130"/>
                  </a:lnTo>
                  <a:lnTo>
                    <a:pt x="5090"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8" name="Freeform 45">
              <a:extLst>
                <a:ext uri="{FF2B5EF4-FFF2-40B4-BE49-F238E27FC236}">
                  <a16:creationId xmlns:a16="http://schemas.microsoft.com/office/drawing/2014/main" id="{AE7B9EAA-6241-A42E-4C54-FEADA25AADBC}"/>
                </a:ext>
              </a:extLst>
            </p:cNvPr>
            <p:cNvSpPr>
              <a:spLocks noChangeArrowheads="1"/>
            </p:cNvSpPr>
            <p:nvPr/>
          </p:nvSpPr>
          <p:spPr bwMode="auto">
            <a:xfrm>
              <a:off x="9403851" y="7154628"/>
              <a:ext cx="6338976" cy="2938781"/>
            </a:xfrm>
            <a:custGeom>
              <a:avLst/>
              <a:gdLst>
                <a:gd name="T0" fmla="*/ 0 w 5091"/>
                <a:gd name="T1" fmla="*/ 2356 h 2357"/>
                <a:gd name="T2" fmla="*/ 5090 w 5091"/>
                <a:gd name="T3" fmla="*/ 2356 h 2357"/>
                <a:gd name="T4" fmla="*/ 5090 w 5091"/>
                <a:gd name="T5" fmla="*/ 0 h 2357"/>
                <a:gd name="T6" fmla="*/ 0 w 5091"/>
                <a:gd name="T7" fmla="*/ 0 h 2357"/>
                <a:gd name="T8" fmla="*/ 0 w 5091"/>
                <a:gd name="T9" fmla="*/ 2356 h 2357"/>
              </a:gdLst>
              <a:ahLst/>
              <a:cxnLst>
                <a:cxn ang="0">
                  <a:pos x="T0" y="T1"/>
                </a:cxn>
                <a:cxn ang="0">
                  <a:pos x="T2" y="T3"/>
                </a:cxn>
                <a:cxn ang="0">
                  <a:pos x="T4" y="T5"/>
                </a:cxn>
                <a:cxn ang="0">
                  <a:pos x="T6" y="T7"/>
                </a:cxn>
                <a:cxn ang="0">
                  <a:pos x="T8" y="T9"/>
                </a:cxn>
              </a:cxnLst>
              <a:rect l="0" t="0" r="r" b="b"/>
              <a:pathLst>
                <a:path w="5091" h="2357">
                  <a:moveTo>
                    <a:pt x="0" y="2356"/>
                  </a:moveTo>
                  <a:lnTo>
                    <a:pt x="5090" y="2356"/>
                  </a:lnTo>
                  <a:lnTo>
                    <a:pt x="5090" y="0"/>
                  </a:lnTo>
                  <a:lnTo>
                    <a:pt x="0" y="0"/>
                  </a:lnTo>
                  <a:lnTo>
                    <a:pt x="0" y="2356"/>
                  </a:lnTo>
                </a:path>
              </a:pathLst>
            </a:custGeom>
            <a:solidFill>
              <a:srgbClr val="F051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9" name="Freeform 46">
              <a:extLst>
                <a:ext uri="{FF2B5EF4-FFF2-40B4-BE49-F238E27FC236}">
                  <a16:creationId xmlns:a16="http://schemas.microsoft.com/office/drawing/2014/main" id="{B972ECB4-1708-8C9F-AA9E-51C1E1EB4EC7}"/>
                </a:ext>
              </a:extLst>
            </p:cNvPr>
            <p:cNvSpPr>
              <a:spLocks noChangeArrowheads="1"/>
            </p:cNvSpPr>
            <p:nvPr/>
          </p:nvSpPr>
          <p:spPr bwMode="auto">
            <a:xfrm>
              <a:off x="11765861" y="10955813"/>
              <a:ext cx="1614956" cy="269161"/>
            </a:xfrm>
            <a:custGeom>
              <a:avLst/>
              <a:gdLst>
                <a:gd name="T0" fmla="*/ 1294 w 1295"/>
                <a:gd name="T1" fmla="*/ 0 h 218"/>
                <a:gd name="T2" fmla="*/ 0 w 1295"/>
                <a:gd name="T3" fmla="*/ 0 h 218"/>
                <a:gd name="T4" fmla="*/ 0 w 1295"/>
                <a:gd name="T5" fmla="*/ 217 h 218"/>
                <a:gd name="T6" fmla="*/ 1294 w 1295"/>
                <a:gd name="T7" fmla="*/ 217 h 218"/>
                <a:gd name="T8" fmla="*/ 1294 w 1295"/>
                <a:gd name="T9" fmla="*/ 0 h 218"/>
              </a:gdLst>
              <a:ahLst/>
              <a:cxnLst>
                <a:cxn ang="0">
                  <a:pos x="T0" y="T1"/>
                </a:cxn>
                <a:cxn ang="0">
                  <a:pos x="T2" y="T3"/>
                </a:cxn>
                <a:cxn ang="0">
                  <a:pos x="T4" y="T5"/>
                </a:cxn>
                <a:cxn ang="0">
                  <a:pos x="T6" y="T7"/>
                </a:cxn>
                <a:cxn ang="0">
                  <a:pos x="T8" y="T9"/>
                </a:cxn>
              </a:cxnLst>
              <a:rect l="0" t="0" r="r" b="b"/>
              <a:pathLst>
                <a:path w="1295" h="218">
                  <a:moveTo>
                    <a:pt x="1294" y="0"/>
                  </a:moveTo>
                  <a:lnTo>
                    <a:pt x="0" y="0"/>
                  </a:lnTo>
                  <a:lnTo>
                    <a:pt x="0" y="217"/>
                  </a:lnTo>
                  <a:lnTo>
                    <a:pt x="1294" y="217"/>
                  </a:lnTo>
                  <a:lnTo>
                    <a:pt x="1294" y="0"/>
                  </a:lnTo>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0" name="Freeform 47">
              <a:extLst>
                <a:ext uri="{FF2B5EF4-FFF2-40B4-BE49-F238E27FC236}">
                  <a16:creationId xmlns:a16="http://schemas.microsoft.com/office/drawing/2014/main" id="{CA048985-5A37-1BD6-A489-AC71C9FCD43C}"/>
                </a:ext>
              </a:extLst>
            </p:cNvPr>
            <p:cNvSpPr>
              <a:spLocks noChangeArrowheads="1"/>
            </p:cNvSpPr>
            <p:nvPr/>
          </p:nvSpPr>
          <p:spPr bwMode="auto">
            <a:xfrm>
              <a:off x="10557387" y="9544102"/>
              <a:ext cx="4103304" cy="543810"/>
            </a:xfrm>
            <a:custGeom>
              <a:avLst/>
              <a:gdLst>
                <a:gd name="T0" fmla="*/ 3293 w 3294"/>
                <a:gd name="T1" fmla="*/ 435 h 436"/>
                <a:gd name="T2" fmla="*/ 0 w 3294"/>
                <a:gd name="T3" fmla="*/ 435 h 436"/>
                <a:gd name="T4" fmla="*/ 0 w 3294"/>
                <a:gd name="T5" fmla="*/ 0 h 436"/>
                <a:gd name="T6" fmla="*/ 3293 w 3294"/>
                <a:gd name="T7" fmla="*/ 0 h 436"/>
                <a:gd name="T8" fmla="*/ 3293 w 3294"/>
                <a:gd name="T9" fmla="*/ 435 h 436"/>
              </a:gdLst>
              <a:ahLst/>
              <a:cxnLst>
                <a:cxn ang="0">
                  <a:pos x="T0" y="T1"/>
                </a:cxn>
                <a:cxn ang="0">
                  <a:pos x="T2" y="T3"/>
                </a:cxn>
                <a:cxn ang="0">
                  <a:pos x="T4" y="T5"/>
                </a:cxn>
                <a:cxn ang="0">
                  <a:pos x="T6" y="T7"/>
                </a:cxn>
                <a:cxn ang="0">
                  <a:pos x="T8" y="T9"/>
                </a:cxn>
              </a:cxnLst>
              <a:rect l="0" t="0" r="r" b="b"/>
              <a:pathLst>
                <a:path w="3294" h="436">
                  <a:moveTo>
                    <a:pt x="3293" y="435"/>
                  </a:moveTo>
                  <a:lnTo>
                    <a:pt x="0" y="435"/>
                  </a:lnTo>
                  <a:lnTo>
                    <a:pt x="0" y="0"/>
                  </a:lnTo>
                  <a:lnTo>
                    <a:pt x="3293" y="0"/>
                  </a:lnTo>
                  <a:lnTo>
                    <a:pt x="3293" y="435"/>
                  </a:lnTo>
                </a:path>
              </a:pathLst>
            </a:custGeom>
            <a:solidFill>
              <a:srgbClr val="F9F9FA">
                <a:alpha val="50000"/>
              </a:srgb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1" name="Freeform 48">
              <a:extLst>
                <a:ext uri="{FF2B5EF4-FFF2-40B4-BE49-F238E27FC236}">
                  <a16:creationId xmlns:a16="http://schemas.microsoft.com/office/drawing/2014/main" id="{7C5DD9E9-8B61-082E-3105-235A12D208CB}"/>
                </a:ext>
              </a:extLst>
            </p:cNvPr>
            <p:cNvSpPr>
              <a:spLocks noChangeArrowheads="1"/>
            </p:cNvSpPr>
            <p:nvPr/>
          </p:nvSpPr>
          <p:spPr bwMode="auto">
            <a:xfrm>
              <a:off x="10777109" y="9653963"/>
              <a:ext cx="324088" cy="324088"/>
            </a:xfrm>
            <a:custGeom>
              <a:avLst/>
              <a:gdLst>
                <a:gd name="T0" fmla="*/ 261 w 262"/>
                <a:gd name="T1" fmla="*/ 259 h 260"/>
                <a:gd name="T2" fmla="*/ 0 w 262"/>
                <a:gd name="T3" fmla="*/ 259 h 260"/>
                <a:gd name="T4" fmla="*/ 0 w 262"/>
                <a:gd name="T5" fmla="*/ 0 h 260"/>
                <a:gd name="T6" fmla="*/ 261 w 262"/>
                <a:gd name="T7" fmla="*/ 0 h 260"/>
                <a:gd name="T8" fmla="*/ 261 w 262"/>
                <a:gd name="T9" fmla="*/ 259 h 260"/>
              </a:gdLst>
              <a:ahLst/>
              <a:cxnLst>
                <a:cxn ang="0">
                  <a:pos x="T0" y="T1"/>
                </a:cxn>
                <a:cxn ang="0">
                  <a:pos x="T2" y="T3"/>
                </a:cxn>
                <a:cxn ang="0">
                  <a:pos x="T4" y="T5"/>
                </a:cxn>
                <a:cxn ang="0">
                  <a:pos x="T6" y="T7"/>
                </a:cxn>
                <a:cxn ang="0">
                  <a:pos x="T8" y="T9"/>
                </a:cxn>
              </a:cxnLst>
              <a:rect l="0" t="0" r="r" b="b"/>
              <a:pathLst>
                <a:path w="262" h="260">
                  <a:moveTo>
                    <a:pt x="261" y="259"/>
                  </a:moveTo>
                  <a:lnTo>
                    <a:pt x="0" y="259"/>
                  </a:lnTo>
                  <a:lnTo>
                    <a:pt x="0" y="0"/>
                  </a:lnTo>
                  <a:lnTo>
                    <a:pt x="261" y="0"/>
                  </a:lnTo>
                  <a:lnTo>
                    <a:pt x="261" y="259"/>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2" name="Freeform 49">
              <a:extLst>
                <a:ext uri="{FF2B5EF4-FFF2-40B4-BE49-F238E27FC236}">
                  <a16:creationId xmlns:a16="http://schemas.microsoft.com/office/drawing/2014/main" id="{2CAA537F-E9C8-7DE2-AF87-504B9D878ED8}"/>
                </a:ext>
              </a:extLst>
            </p:cNvPr>
            <p:cNvSpPr>
              <a:spLocks noChangeArrowheads="1"/>
            </p:cNvSpPr>
            <p:nvPr/>
          </p:nvSpPr>
          <p:spPr bwMode="auto">
            <a:xfrm>
              <a:off x="11425289" y="9653963"/>
              <a:ext cx="324088" cy="324088"/>
            </a:xfrm>
            <a:custGeom>
              <a:avLst/>
              <a:gdLst>
                <a:gd name="T0" fmla="*/ 261 w 262"/>
                <a:gd name="T1" fmla="*/ 259 h 260"/>
                <a:gd name="T2" fmla="*/ 0 w 262"/>
                <a:gd name="T3" fmla="*/ 259 h 260"/>
                <a:gd name="T4" fmla="*/ 0 w 262"/>
                <a:gd name="T5" fmla="*/ 0 h 260"/>
                <a:gd name="T6" fmla="*/ 261 w 262"/>
                <a:gd name="T7" fmla="*/ 0 h 260"/>
                <a:gd name="T8" fmla="*/ 261 w 262"/>
                <a:gd name="T9" fmla="*/ 259 h 260"/>
              </a:gdLst>
              <a:ahLst/>
              <a:cxnLst>
                <a:cxn ang="0">
                  <a:pos x="T0" y="T1"/>
                </a:cxn>
                <a:cxn ang="0">
                  <a:pos x="T2" y="T3"/>
                </a:cxn>
                <a:cxn ang="0">
                  <a:pos x="T4" y="T5"/>
                </a:cxn>
                <a:cxn ang="0">
                  <a:pos x="T6" y="T7"/>
                </a:cxn>
                <a:cxn ang="0">
                  <a:pos x="T8" y="T9"/>
                </a:cxn>
              </a:cxnLst>
              <a:rect l="0" t="0" r="r" b="b"/>
              <a:pathLst>
                <a:path w="262" h="260">
                  <a:moveTo>
                    <a:pt x="261" y="259"/>
                  </a:moveTo>
                  <a:lnTo>
                    <a:pt x="0" y="259"/>
                  </a:lnTo>
                  <a:lnTo>
                    <a:pt x="0" y="0"/>
                  </a:lnTo>
                  <a:lnTo>
                    <a:pt x="261" y="0"/>
                  </a:lnTo>
                  <a:lnTo>
                    <a:pt x="261" y="259"/>
                  </a:lnTo>
                </a:path>
              </a:pathLst>
            </a:custGeom>
            <a:solidFill>
              <a:srgbClr val="F051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3" name="Freeform 50">
              <a:extLst>
                <a:ext uri="{FF2B5EF4-FFF2-40B4-BE49-F238E27FC236}">
                  <a16:creationId xmlns:a16="http://schemas.microsoft.com/office/drawing/2014/main" id="{D26E6826-5B60-796D-69B5-D6CAB12F460C}"/>
                </a:ext>
              </a:extLst>
            </p:cNvPr>
            <p:cNvSpPr>
              <a:spLocks noChangeArrowheads="1"/>
            </p:cNvSpPr>
            <p:nvPr/>
          </p:nvSpPr>
          <p:spPr bwMode="auto">
            <a:xfrm>
              <a:off x="12078963" y="9653963"/>
              <a:ext cx="324091" cy="324088"/>
            </a:xfrm>
            <a:custGeom>
              <a:avLst/>
              <a:gdLst>
                <a:gd name="T0" fmla="*/ 260 w 261"/>
                <a:gd name="T1" fmla="*/ 259 h 260"/>
                <a:gd name="T2" fmla="*/ 0 w 261"/>
                <a:gd name="T3" fmla="*/ 259 h 260"/>
                <a:gd name="T4" fmla="*/ 0 w 261"/>
                <a:gd name="T5" fmla="*/ 0 h 260"/>
                <a:gd name="T6" fmla="*/ 260 w 261"/>
                <a:gd name="T7" fmla="*/ 0 h 260"/>
                <a:gd name="T8" fmla="*/ 260 w 261"/>
                <a:gd name="T9" fmla="*/ 259 h 260"/>
              </a:gdLst>
              <a:ahLst/>
              <a:cxnLst>
                <a:cxn ang="0">
                  <a:pos x="T0" y="T1"/>
                </a:cxn>
                <a:cxn ang="0">
                  <a:pos x="T2" y="T3"/>
                </a:cxn>
                <a:cxn ang="0">
                  <a:pos x="T4" y="T5"/>
                </a:cxn>
                <a:cxn ang="0">
                  <a:pos x="T6" y="T7"/>
                </a:cxn>
                <a:cxn ang="0">
                  <a:pos x="T8" y="T9"/>
                </a:cxn>
              </a:cxnLst>
              <a:rect l="0" t="0" r="r" b="b"/>
              <a:pathLst>
                <a:path w="261" h="260">
                  <a:moveTo>
                    <a:pt x="260" y="259"/>
                  </a:moveTo>
                  <a:lnTo>
                    <a:pt x="0" y="259"/>
                  </a:lnTo>
                  <a:lnTo>
                    <a:pt x="0" y="0"/>
                  </a:lnTo>
                  <a:lnTo>
                    <a:pt x="260" y="0"/>
                  </a:lnTo>
                  <a:lnTo>
                    <a:pt x="260" y="259"/>
                  </a:lnTo>
                </a:path>
              </a:pathLst>
            </a:custGeom>
            <a:solidFill>
              <a:srgbClr val="59C7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4" name="Freeform 51">
              <a:extLst>
                <a:ext uri="{FF2B5EF4-FFF2-40B4-BE49-F238E27FC236}">
                  <a16:creationId xmlns:a16="http://schemas.microsoft.com/office/drawing/2014/main" id="{CDA0DFD3-D612-0E02-4F81-E734FBFC4A96}"/>
                </a:ext>
              </a:extLst>
            </p:cNvPr>
            <p:cNvSpPr>
              <a:spLocks noChangeArrowheads="1"/>
            </p:cNvSpPr>
            <p:nvPr/>
          </p:nvSpPr>
          <p:spPr bwMode="auto">
            <a:xfrm>
              <a:off x="12732634" y="9653963"/>
              <a:ext cx="324088" cy="324088"/>
            </a:xfrm>
            <a:custGeom>
              <a:avLst/>
              <a:gdLst>
                <a:gd name="T0" fmla="*/ 261 w 262"/>
                <a:gd name="T1" fmla="*/ 259 h 260"/>
                <a:gd name="T2" fmla="*/ 0 w 262"/>
                <a:gd name="T3" fmla="*/ 259 h 260"/>
                <a:gd name="T4" fmla="*/ 0 w 262"/>
                <a:gd name="T5" fmla="*/ 0 h 260"/>
                <a:gd name="T6" fmla="*/ 261 w 262"/>
                <a:gd name="T7" fmla="*/ 0 h 260"/>
                <a:gd name="T8" fmla="*/ 261 w 262"/>
                <a:gd name="T9" fmla="*/ 259 h 260"/>
              </a:gdLst>
              <a:ahLst/>
              <a:cxnLst>
                <a:cxn ang="0">
                  <a:pos x="T0" y="T1"/>
                </a:cxn>
                <a:cxn ang="0">
                  <a:pos x="T2" y="T3"/>
                </a:cxn>
                <a:cxn ang="0">
                  <a:pos x="T4" y="T5"/>
                </a:cxn>
                <a:cxn ang="0">
                  <a:pos x="T6" y="T7"/>
                </a:cxn>
                <a:cxn ang="0">
                  <a:pos x="T8" y="T9"/>
                </a:cxn>
              </a:cxnLst>
              <a:rect l="0" t="0" r="r" b="b"/>
              <a:pathLst>
                <a:path w="262" h="260">
                  <a:moveTo>
                    <a:pt x="261" y="259"/>
                  </a:moveTo>
                  <a:lnTo>
                    <a:pt x="0" y="259"/>
                  </a:lnTo>
                  <a:lnTo>
                    <a:pt x="0" y="0"/>
                  </a:lnTo>
                  <a:lnTo>
                    <a:pt x="261" y="0"/>
                  </a:lnTo>
                  <a:lnTo>
                    <a:pt x="261" y="259"/>
                  </a:lnTo>
                </a:path>
              </a:pathLst>
            </a:custGeom>
            <a:solidFill>
              <a:srgbClr val="FEE06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5" name="Freeform 52">
              <a:extLst>
                <a:ext uri="{FF2B5EF4-FFF2-40B4-BE49-F238E27FC236}">
                  <a16:creationId xmlns:a16="http://schemas.microsoft.com/office/drawing/2014/main" id="{0946242A-531F-959A-D0D7-5AE57EF9423E}"/>
                </a:ext>
              </a:extLst>
            </p:cNvPr>
            <p:cNvSpPr>
              <a:spLocks noChangeArrowheads="1"/>
            </p:cNvSpPr>
            <p:nvPr/>
          </p:nvSpPr>
          <p:spPr bwMode="auto">
            <a:xfrm>
              <a:off x="13380813" y="9653963"/>
              <a:ext cx="324088" cy="324088"/>
            </a:xfrm>
            <a:custGeom>
              <a:avLst/>
              <a:gdLst>
                <a:gd name="T0" fmla="*/ 261 w 262"/>
                <a:gd name="T1" fmla="*/ 259 h 260"/>
                <a:gd name="T2" fmla="*/ 0 w 262"/>
                <a:gd name="T3" fmla="*/ 259 h 260"/>
                <a:gd name="T4" fmla="*/ 0 w 262"/>
                <a:gd name="T5" fmla="*/ 0 h 260"/>
                <a:gd name="T6" fmla="*/ 261 w 262"/>
                <a:gd name="T7" fmla="*/ 0 h 260"/>
                <a:gd name="T8" fmla="*/ 261 w 262"/>
                <a:gd name="T9" fmla="*/ 259 h 260"/>
              </a:gdLst>
              <a:ahLst/>
              <a:cxnLst>
                <a:cxn ang="0">
                  <a:pos x="T0" y="T1"/>
                </a:cxn>
                <a:cxn ang="0">
                  <a:pos x="T2" y="T3"/>
                </a:cxn>
                <a:cxn ang="0">
                  <a:pos x="T4" y="T5"/>
                </a:cxn>
                <a:cxn ang="0">
                  <a:pos x="T6" y="T7"/>
                </a:cxn>
                <a:cxn ang="0">
                  <a:pos x="T8" y="T9"/>
                </a:cxn>
              </a:cxnLst>
              <a:rect l="0" t="0" r="r" b="b"/>
              <a:pathLst>
                <a:path w="262" h="260">
                  <a:moveTo>
                    <a:pt x="261" y="259"/>
                  </a:moveTo>
                  <a:lnTo>
                    <a:pt x="0" y="259"/>
                  </a:lnTo>
                  <a:lnTo>
                    <a:pt x="0" y="0"/>
                  </a:lnTo>
                  <a:lnTo>
                    <a:pt x="261" y="0"/>
                  </a:lnTo>
                  <a:lnTo>
                    <a:pt x="261" y="259"/>
                  </a:lnTo>
                </a:path>
              </a:pathLst>
            </a:custGeom>
            <a:solidFill>
              <a:srgbClr val="46B2E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6" name="Freeform 53">
              <a:extLst>
                <a:ext uri="{FF2B5EF4-FFF2-40B4-BE49-F238E27FC236}">
                  <a16:creationId xmlns:a16="http://schemas.microsoft.com/office/drawing/2014/main" id="{07BBD6DF-4515-6A29-AC89-240E0A6779A8}"/>
                </a:ext>
              </a:extLst>
            </p:cNvPr>
            <p:cNvSpPr>
              <a:spLocks noChangeArrowheads="1"/>
            </p:cNvSpPr>
            <p:nvPr/>
          </p:nvSpPr>
          <p:spPr bwMode="auto">
            <a:xfrm>
              <a:off x="14034487" y="9653963"/>
              <a:ext cx="324091" cy="324088"/>
            </a:xfrm>
            <a:custGeom>
              <a:avLst/>
              <a:gdLst>
                <a:gd name="T0" fmla="*/ 260 w 261"/>
                <a:gd name="T1" fmla="*/ 259 h 260"/>
                <a:gd name="T2" fmla="*/ 0 w 261"/>
                <a:gd name="T3" fmla="*/ 259 h 260"/>
                <a:gd name="T4" fmla="*/ 0 w 261"/>
                <a:gd name="T5" fmla="*/ 0 h 260"/>
                <a:gd name="T6" fmla="*/ 260 w 261"/>
                <a:gd name="T7" fmla="*/ 0 h 260"/>
                <a:gd name="T8" fmla="*/ 260 w 261"/>
                <a:gd name="T9" fmla="*/ 259 h 260"/>
              </a:gdLst>
              <a:ahLst/>
              <a:cxnLst>
                <a:cxn ang="0">
                  <a:pos x="T0" y="T1"/>
                </a:cxn>
                <a:cxn ang="0">
                  <a:pos x="T2" y="T3"/>
                </a:cxn>
                <a:cxn ang="0">
                  <a:pos x="T4" y="T5"/>
                </a:cxn>
                <a:cxn ang="0">
                  <a:pos x="T6" y="T7"/>
                </a:cxn>
                <a:cxn ang="0">
                  <a:pos x="T8" y="T9"/>
                </a:cxn>
              </a:cxnLst>
              <a:rect l="0" t="0" r="r" b="b"/>
              <a:pathLst>
                <a:path w="261" h="260">
                  <a:moveTo>
                    <a:pt x="260" y="259"/>
                  </a:moveTo>
                  <a:lnTo>
                    <a:pt x="0" y="259"/>
                  </a:lnTo>
                  <a:lnTo>
                    <a:pt x="0" y="0"/>
                  </a:lnTo>
                  <a:lnTo>
                    <a:pt x="260" y="0"/>
                  </a:lnTo>
                  <a:lnTo>
                    <a:pt x="260" y="259"/>
                  </a:lnTo>
                </a:path>
              </a:pathLst>
            </a:custGeom>
            <a:solidFill>
              <a:srgbClr val="80C5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7" name="Freeform 54">
              <a:extLst>
                <a:ext uri="{FF2B5EF4-FFF2-40B4-BE49-F238E27FC236}">
                  <a16:creationId xmlns:a16="http://schemas.microsoft.com/office/drawing/2014/main" id="{FD8351C7-A825-6345-9A27-D35C4D4B23A1}"/>
                </a:ext>
              </a:extLst>
            </p:cNvPr>
            <p:cNvSpPr>
              <a:spLocks noChangeArrowheads="1"/>
            </p:cNvSpPr>
            <p:nvPr/>
          </p:nvSpPr>
          <p:spPr bwMode="auto">
            <a:xfrm>
              <a:off x="11820791" y="7302942"/>
              <a:ext cx="2515815" cy="120847"/>
            </a:xfrm>
            <a:custGeom>
              <a:avLst/>
              <a:gdLst>
                <a:gd name="T0" fmla="*/ 2018 w 2019"/>
                <a:gd name="T1" fmla="*/ 0 h 99"/>
                <a:gd name="T2" fmla="*/ 0 w 2019"/>
                <a:gd name="T3" fmla="*/ 0 h 99"/>
                <a:gd name="T4" fmla="*/ 0 w 2019"/>
                <a:gd name="T5" fmla="*/ 98 h 99"/>
                <a:gd name="T6" fmla="*/ 2018 w 2019"/>
                <a:gd name="T7" fmla="*/ 98 h 99"/>
                <a:gd name="T8" fmla="*/ 2018 w 2019"/>
                <a:gd name="T9" fmla="*/ 0 h 99"/>
              </a:gdLst>
              <a:ahLst/>
              <a:cxnLst>
                <a:cxn ang="0">
                  <a:pos x="T0" y="T1"/>
                </a:cxn>
                <a:cxn ang="0">
                  <a:pos x="T2" y="T3"/>
                </a:cxn>
                <a:cxn ang="0">
                  <a:pos x="T4" y="T5"/>
                </a:cxn>
                <a:cxn ang="0">
                  <a:pos x="T6" y="T7"/>
                </a:cxn>
                <a:cxn ang="0">
                  <a:pos x="T8" y="T9"/>
                </a:cxn>
              </a:cxnLst>
              <a:rect l="0" t="0" r="r" b="b"/>
              <a:pathLst>
                <a:path w="2019" h="99">
                  <a:moveTo>
                    <a:pt x="2018" y="0"/>
                  </a:moveTo>
                  <a:lnTo>
                    <a:pt x="0" y="0"/>
                  </a:lnTo>
                  <a:lnTo>
                    <a:pt x="0" y="98"/>
                  </a:lnTo>
                  <a:lnTo>
                    <a:pt x="2018" y="98"/>
                  </a:lnTo>
                  <a:lnTo>
                    <a:pt x="2018" y="0"/>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8" name="Freeform 55">
              <a:extLst>
                <a:ext uri="{FF2B5EF4-FFF2-40B4-BE49-F238E27FC236}">
                  <a16:creationId xmlns:a16="http://schemas.microsoft.com/office/drawing/2014/main" id="{B8905EF3-6988-E737-9DAA-FA5B79CA275F}"/>
                </a:ext>
              </a:extLst>
            </p:cNvPr>
            <p:cNvSpPr>
              <a:spLocks noChangeArrowheads="1"/>
            </p:cNvSpPr>
            <p:nvPr/>
          </p:nvSpPr>
          <p:spPr bwMode="auto">
            <a:xfrm>
              <a:off x="11820791" y="7423786"/>
              <a:ext cx="2515815" cy="1977497"/>
            </a:xfrm>
            <a:custGeom>
              <a:avLst/>
              <a:gdLst>
                <a:gd name="T0" fmla="*/ 0 w 2019"/>
                <a:gd name="T1" fmla="*/ 1587 h 1588"/>
                <a:gd name="T2" fmla="*/ 2018 w 2019"/>
                <a:gd name="T3" fmla="*/ 1587 h 1588"/>
                <a:gd name="T4" fmla="*/ 2018 w 2019"/>
                <a:gd name="T5" fmla="*/ 0 h 1588"/>
                <a:gd name="T6" fmla="*/ 0 w 2019"/>
                <a:gd name="T7" fmla="*/ 0 h 1588"/>
                <a:gd name="T8" fmla="*/ 0 w 2019"/>
                <a:gd name="T9" fmla="*/ 1587 h 1588"/>
              </a:gdLst>
              <a:ahLst/>
              <a:cxnLst>
                <a:cxn ang="0">
                  <a:pos x="T0" y="T1"/>
                </a:cxn>
                <a:cxn ang="0">
                  <a:pos x="T2" y="T3"/>
                </a:cxn>
                <a:cxn ang="0">
                  <a:pos x="T4" y="T5"/>
                </a:cxn>
                <a:cxn ang="0">
                  <a:pos x="T6" y="T7"/>
                </a:cxn>
                <a:cxn ang="0">
                  <a:pos x="T8" y="T9"/>
                </a:cxn>
              </a:cxnLst>
              <a:rect l="0" t="0" r="r" b="b"/>
              <a:pathLst>
                <a:path w="2019" h="1588">
                  <a:moveTo>
                    <a:pt x="0" y="1587"/>
                  </a:moveTo>
                  <a:lnTo>
                    <a:pt x="2018" y="1587"/>
                  </a:lnTo>
                  <a:lnTo>
                    <a:pt x="2018" y="0"/>
                  </a:lnTo>
                  <a:lnTo>
                    <a:pt x="0" y="0"/>
                  </a:lnTo>
                  <a:lnTo>
                    <a:pt x="0" y="1587"/>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9" name="Freeform 45">
              <a:extLst>
                <a:ext uri="{FF2B5EF4-FFF2-40B4-BE49-F238E27FC236}">
                  <a16:creationId xmlns:a16="http://schemas.microsoft.com/office/drawing/2014/main" id="{97BED588-96A3-C9F1-F08E-D1FDBC321F1E}"/>
                </a:ext>
              </a:extLst>
            </p:cNvPr>
            <p:cNvSpPr>
              <a:spLocks noChangeArrowheads="1"/>
            </p:cNvSpPr>
            <p:nvPr/>
          </p:nvSpPr>
          <p:spPr bwMode="auto">
            <a:xfrm>
              <a:off x="12062482" y="7654494"/>
              <a:ext cx="1992728" cy="1317132"/>
            </a:xfrm>
            <a:custGeom>
              <a:avLst/>
              <a:gdLst>
                <a:gd name="connsiteX0" fmla="*/ 18694 w 1992728"/>
                <a:gd name="connsiteY0" fmla="*/ 1279881 h 1317132"/>
                <a:gd name="connsiteX1" fmla="*/ 1974034 w 1992728"/>
                <a:gd name="connsiteY1" fmla="*/ 1279881 h 1317132"/>
                <a:gd name="connsiteX2" fmla="*/ 1992728 w 1992728"/>
                <a:gd name="connsiteY2" fmla="*/ 1297906 h 1317132"/>
                <a:gd name="connsiteX3" fmla="*/ 1974034 w 1992728"/>
                <a:gd name="connsiteY3" fmla="*/ 1317132 h 1317132"/>
                <a:gd name="connsiteX4" fmla="*/ 18694 w 1992728"/>
                <a:gd name="connsiteY4" fmla="*/ 1317132 h 1317132"/>
                <a:gd name="connsiteX5" fmla="*/ 0 w 1992728"/>
                <a:gd name="connsiteY5" fmla="*/ 1297906 h 1317132"/>
                <a:gd name="connsiteX6" fmla="*/ 18694 w 1992728"/>
                <a:gd name="connsiteY6" fmla="*/ 1279881 h 1317132"/>
                <a:gd name="connsiteX7" fmla="*/ 18694 w 1992728"/>
                <a:gd name="connsiteY7" fmla="*/ 961285 h 1317132"/>
                <a:gd name="connsiteX8" fmla="*/ 1974034 w 1992728"/>
                <a:gd name="connsiteY8" fmla="*/ 961285 h 1317132"/>
                <a:gd name="connsiteX9" fmla="*/ 1992728 w 1992728"/>
                <a:gd name="connsiteY9" fmla="*/ 979310 h 1317132"/>
                <a:gd name="connsiteX10" fmla="*/ 1974034 w 1992728"/>
                <a:gd name="connsiteY10" fmla="*/ 998536 h 1317132"/>
                <a:gd name="connsiteX11" fmla="*/ 18694 w 1992728"/>
                <a:gd name="connsiteY11" fmla="*/ 998536 h 1317132"/>
                <a:gd name="connsiteX12" fmla="*/ 0 w 1992728"/>
                <a:gd name="connsiteY12" fmla="*/ 979310 h 1317132"/>
                <a:gd name="connsiteX13" fmla="*/ 18694 w 1992728"/>
                <a:gd name="connsiteY13" fmla="*/ 961285 h 1317132"/>
                <a:gd name="connsiteX14" fmla="*/ 18694 w 1992728"/>
                <a:gd name="connsiteY14" fmla="*/ 637193 h 1317132"/>
                <a:gd name="connsiteX15" fmla="*/ 1974034 w 1992728"/>
                <a:gd name="connsiteY15" fmla="*/ 637193 h 1317132"/>
                <a:gd name="connsiteX16" fmla="*/ 1992728 w 1992728"/>
                <a:gd name="connsiteY16" fmla="*/ 656418 h 1317132"/>
                <a:gd name="connsiteX17" fmla="*/ 1974034 w 1992728"/>
                <a:gd name="connsiteY17" fmla="*/ 674442 h 1317132"/>
                <a:gd name="connsiteX18" fmla="*/ 18694 w 1992728"/>
                <a:gd name="connsiteY18" fmla="*/ 674442 h 1317132"/>
                <a:gd name="connsiteX19" fmla="*/ 0 w 1992728"/>
                <a:gd name="connsiteY19" fmla="*/ 656418 h 1317132"/>
                <a:gd name="connsiteX20" fmla="*/ 18694 w 1992728"/>
                <a:gd name="connsiteY20" fmla="*/ 637193 h 1317132"/>
                <a:gd name="connsiteX21" fmla="*/ 18694 w 1992728"/>
                <a:gd name="connsiteY21" fmla="*/ 318597 h 1317132"/>
                <a:gd name="connsiteX22" fmla="*/ 1974034 w 1992728"/>
                <a:gd name="connsiteY22" fmla="*/ 318597 h 1317132"/>
                <a:gd name="connsiteX23" fmla="*/ 1992728 w 1992728"/>
                <a:gd name="connsiteY23" fmla="*/ 337822 h 1317132"/>
                <a:gd name="connsiteX24" fmla="*/ 1974034 w 1992728"/>
                <a:gd name="connsiteY24" fmla="*/ 355846 h 1317132"/>
                <a:gd name="connsiteX25" fmla="*/ 18694 w 1992728"/>
                <a:gd name="connsiteY25" fmla="*/ 355846 h 1317132"/>
                <a:gd name="connsiteX26" fmla="*/ 0 w 1992728"/>
                <a:gd name="connsiteY26" fmla="*/ 337822 h 1317132"/>
                <a:gd name="connsiteX27" fmla="*/ 18694 w 1992728"/>
                <a:gd name="connsiteY27" fmla="*/ 318597 h 1317132"/>
                <a:gd name="connsiteX28" fmla="*/ 18694 w 1992728"/>
                <a:gd name="connsiteY28" fmla="*/ 0 h 1317132"/>
                <a:gd name="connsiteX29" fmla="*/ 1974034 w 1992728"/>
                <a:gd name="connsiteY29" fmla="*/ 0 h 1317132"/>
                <a:gd name="connsiteX30" fmla="*/ 1992728 w 1992728"/>
                <a:gd name="connsiteY30" fmla="*/ 18605 h 1317132"/>
                <a:gd name="connsiteX31" fmla="*/ 1974034 w 1992728"/>
                <a:gd name="connsiteY31" fmla="*/ 37210 h 1317132"/>
                <a:gd name="connsiteX32" fmla="*/ 18694 w 1992728"/>
                <a:gd name="connsiteY32" fmla="*/ 37210 h 1317132"/>
                <a:gd name="connsiteX33" fmla="*/ 0 w 1992728"/>
                <a:gd name="connsiteY33" fmla="*/ 18605 h 1317132"/>
                <a:gd name="connsiteX34" fmla="*/ 18694 w 1992728"/>
                <a:gd name="connsiteY34" fmla="*/ 0 h 131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2728" h="1317132">
                  <a:moveTo>
                    <a:pt x="18694" y="1279881"/>
                  </a:moveTo>
                  <a:lnTo>
                    <a:pt x="1974034" y="1279881"/>
                  </a:lnTo>
                  <a:cubicBezTo>
                    <a:pt x="1985250" y="1279881"/>
                    <a:pt x="1992728" y="1288293"/>
                    <a:pt x="1992728" y="1297906"/>
                  </a:cubicBezTo>
                  <a:cubicBezTo>
                    <a:pt x="1992728" y="1308721"/>
                    <a:pt x="1985250" y="1317132"/>
                    <a:pt x="1974034" y="1317132"/>
                  </a:cubicBezTo>
                  <a:lnTo>
                    <a:pt x="18694" y="1317132"/>
                  </a:lnTo>
                  <a:cubicBezTo>
                    <a:pt x="8724" y="1317132"/>
                    <a:pt x="0" y="1308721"/>
                    <a:pt x="0" y="1297906"/>
                  </a:cubicBezTo>
                  <a:cubicBezTo>
                    <a:pt x="0" y="1288293"/>
                    <a:pt x="8724" y="1279881"/>
                    <a:pt x="18694" y="1279881"/>
                  </a:cubicBezTo>
                  <a:close/>
                  <a:moveTo>
                    <a:pt x="18694" y="961285"/>
                  </a:moveTo>
                  <a:lnTo>
                    <a:pt x="1974034" y="961285"/>
                  </a:lnTo>
                  <a:cubicBezTo>
                    <a:pt x="1985250" y="961285"/>
                    <a:pt x="1992728" y="969697"/>
                    <a:pt x="1992728" y="979310"/>
                  </a:cubicBezTo>
                  <a:cubicBezTo>
                    <a:pt x="1992728" y="990125"/>
                    <a:pt x="1985250" y="998536"/>
                    <a:pt x="1974034" y="998536"/>
                  </a:cubicBezTo>
                  <a:lnTo>
                    <a:pt x="18694" y="998536"/>
                  </a:lnTo>
                  <a:cubicBezTo>
                    <a:pt x="8724" y="998536"/>
                    <a:pt x="0" y="990125"/>
                    <a:pt x="0" y="979310"/>
                  </a:cubicBezTo>
                  <a:cubicBezTo>
                    <a:pt x="0" y="969697"/>
                    <a:pt x="8724" y="961285"/>
                    <a:pt x="18694" y="961285"/>
                  </a:cubicBezTo>
                  <a:close/>
                  <a:moveTo>
                    <a:pt x="18694" y="637193"/>
                  </a:moveTo>
                  <a:lnTo>
                    <a:pt x="1974034" y="637193"/>
                  </a:lnTo>
                  <a:cubicBezTo>
                    <a:pt x="1985250" y="637193"/>
                    <a:pt x="1992728" y="645604"/>
                    <a:pt x="1992728" y="656418"/>
                  </a:cubicBezTo>
                  <a:cubicBezTo>
                    <a:pt x="1992728" y="666031"/>
                    <a:pt x="1985250" y="674442"/>
                    <a:pt x="1974034" y="674442"/>
                  </a:cubicBezTo>
                  <a:lnTo>
                    <a:pt x="18694" y="674442"/>
                  </a:lnTo>
                  <a:cubicBezTo>
                    <a:pt x="8724" y="674442"/>
                    <a:pt x="0" y="666031"/>
                    <a:pt x="0" y="656418"/>
                  </a:cubicBezTo>
                  <a:cubicBezTo>
                    <a:pt x="0" y="645604"/>
                    <a:pt x="8724" y="637193"/>
                    <a:pt x="18694" y="637193"/>
                  </a:cubicBezTo>
                  <a:close/>
                  <a:moveTo>
                    <a:pt x="18694" y="318597"/>
                  </a:moveTo>
                  <a:lnTo>
                    <a:pt x="1974034" y="318597"/>
                  </a:lnTo>
                  <a:cubicBezTo>
                    <a:pt x="1985250" y="318597"/>
                    <a:pt x="1992728" y="327008"/>
                    <a:pt x="1992728" y="337822"/>
                  </a:cubicBezTo>
                  <a:cubicBezTo>
                    <a:pt x="1992728" y="347435"/>
                    <a:pt x="1985250" y="355846"/>
                    <a:pt x="1974034" y="355846"/>
                  </a:cubicBezTo>
                  <a:lnTo>
                    <a:pt x="18694" y="355846"/>
                  </a:lnTo>
                  <a:cubicBezTo>
                    <a:pt x="8724" y="355846"/>
                    <a:pt x="0" y="347435"/>
                    <a:pt x="0" y="337822"/>
                  </a:cubicBezTo>
                  <a:cubicBezTo>
                    <a:pt x="0" y="327008"/>
                    <a:pt x="8724" y="318597"/>
                    <a:pt x="18694" y="318597"/>
                  </a:cubicBezTo>
                  <a:close/>
                  <a:moveTo>
                    <a:pt x="18694" y="0"/>
                  </a:moveTo>
                  <a:lnTo>
                    <a:pt x="1974034" y="0"/>
                  </a:lnTo>
                  <a:cubicBezTo>
                    <a:pt x="1985250" y="0"/>
                    <a:pt x="1992728" y="7442"/>
                    <a:pt x="1992728" y="18605"/>
                  </a:cubicBezTo>
                  <a:cubicBezTo>
                    <a:pt x="1992728" y="29768"/>
                    <a:pt x="1985250" y="37210"/>
                    <a:pt x="1974034" y="37210"/>
                  </a:cubicBezTo>
                  <a:lnTo>
                    <a:pt x="18694" y="37210"/>
                  </a:lnTo>
                  <a:cubicBezTo>
                    <a:pt x="8724" y="37210"/>
                    <a:pt x="0" y="29768"/>
                    <a:pt x="0" y="18605"/>
                  </a:cubicBezTo>
                  <a:cubicBezTo>
                    <a:pt x="0" y="7442"/>
                    <a:pt x="8724" y="0"/>
                    <a:pt x="18694" y="0"/>
                  </a:cubicBezTo>
                  <a:close/>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0" name="Freeform 61">
              <a:extLst>
                <a:ext uri="{FF2B5EF4-FFF2-40B4-BE49-F238E27FC236}">
                  <a16:creationId xmlns:a16="http://schemas.microsoft.com/office/drawing/2014/main" id="{7EA29A4F-3B59-6364-FF7C-4219EF54F3D6}"/>
                </a:ext>
              </a:extLst>
            </p:cNvPr>
            <p:cNvSpPr>
              <a:spLocks noChangeArrowheads="1"/>
            </p:cNvSpPr>
            <p:nvPr/>
          </p:nvSpPr>
          <p:spPr bwMode="auto">
            <a:xfrm>
              <a:off x="9777378" y="7473225"/>
              <a:ext cx="1060156" cy="977762"/>
            </a:xfrm>
            <a:custGeom>
              <a:avLst/>
              <a:gdLst>
                <a:gd name="T0" fmla="*/ 0 w 853"/>
                <a:gd name="T1" fmla="*/ 786 h 787"/>
                <a:gd name="T2" fmla="*/ 852 w 853"/>
                <a:gd name="T3" fmla="*/ 786 h 787"/>
                <a:gd name="T4" fmla="*/ 852 w 853"/>
                <a:gd name="T5" fmla="*/ 0 h 787"/>
                <a:gd name="T6" fmla="*/ 0 w 853"/>
                <a:gd name="T7" fmla="*/ 0 h 787"/>
                <a:gd name="T8" fmla="*/ 0 w 853"/>
                <a:gd name="T9" fmla="*/ 786 h 787"/>
              </a:gdLst>
              <a:ahLst/>
              <a:cxnLst>
                <a:cxn ang="0">
                  <a:pos x="T0" y="T1"/>
                </a:cxn>
                <a:cxn ang="0">
                  <a:pos x="T2" y="T3"/>
                </a:cxn>
                <a:cxn ang="0">
                  <a:pos x="T4" y="T5"/>
                </a:cxn>
                <a:cxn ang="0">
                  <a:pos x="T6" y="T7"/>
                </a:cxn>
                <a:cxn ang="0">
                  <a:pos x="T8" y="T9"/>
                </a:cxn>
              </a:cxnLst>
              <a:rect l="0" t="0" r="r" b="b"/>
              <a:pathLst>
                <a:path w="853" h="787">
                  <a:moveTo>
                    <a:pt x="0" y="786"/>
                  </a:moveTo>
                  <a:lnTo>
                    <a:pt x="852" y="786"/>
                  </a:lnTo>
                  <a:lnTo>
                    <a:pt x="852" y="0"/>
                  </a:lnTo>
                  <a:lnTo>
                    <a:pt x="0" y="0"/>
                  </a:lnTo>
                  <a:lnTo>
                    <a:pt x="0" y="786"/>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1" name="Freeform 62">
              <a:extLst>
                <a:ext uri="{FF2B5EF4-FFF2-40B4-BE49-F238E27FC236}">
                  <a16:creationId xmlns:a16="http://schemas.microsoft.com/office/drawing/2014/main" id="{E5652691-11B5-8E83-21A4-3DF6593169DF}"/>
                </a:ext>
              </a:extLst>
            </p:cNvPr>
            <p:cNvSpPr>
              <a:spLocks noChangeArrowheads="1"/>
            </p:cNvSpPr>
            <p:nvPr/>
          </p:nvSpPr>
          <p:spPr bwMode="auto">
            <a:xfrm>
              <a:off x="9777378" y="7363361"/>
              <a:ext cx="1060156" cy="109861"/>
            </a:xfrm>
            <a:custGeom>
              <a:avLst/>
              <a:gdLst>
                <a:gd name="T0" fmla="*/ 852 w 853"/>
                <a:gd name="T1" fmla="*/ 0 h 90"/>
                <a:gd name="T2" fmla="*/ 0 w 853"/>
                <a:gd name="T3" fmla="*/ 0 h 90"/>
                <a:gd name="T4" fmla="*/ 0 w 853"/>
                <a:gd name="T5" fmla="*/ 89 h 90"/>
                <a:gd name="T6" fmla="*/ 852 w 853"/>
                <a:gd name="T7" fmla="*/ 89 h 90"/>
                <a:gd name="T8" fmla="*/ 852 w 853"/>
                <a:gd name="T9" fmla="*/ 0 h 90"/>
              </a:gdLst>
              <a:ahLst/>
              <a:cxnLst>
                <a:cxn ang="0">
                  <a:pos x="T0" y="T1"/>
                </a:cxn>
                <a:cxn ang="0">
                  <a:pos x="T2" y="T3"/>
                </a:cxn>
                <a:cxn ang="0">
                  <a:pos x="T4" y="T5"/>
                </a:cxn>
                <a:cxn ang="0">
                  <a:pos x="T6" y="T7"/>
                </a:cxn>
                <a:cxn ang="0">
                  <a:pos x="T8" y="T9"/>
                </a:cxn>
              </a:cxnLst>
              <a:rect l="0" t="0" r="r" b="b"/>
              <a:pathLst>
                <a:path w="853" h="90">
                  <a:moveTo>
                    <a:pt x="852" y="0"/>
                  </a:moveTo>
                  <a:lnTo>
                    <a:pt x="0" y="0"/>
                  </a:lnTo>
                  <a:lnTo>
                    <a:pt x="0" y="89"/>
                  </a:lnTo>
                  <a:lnTo>
                    <a:pt x="852" y="89"/>
                  </a:lnTo>
                  <a:lnTo>
                    <a:pt x="852" y="0"/>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2" name="Freeform 48">
              <a:extLst>
                <a:ext uri="{FF2B5EF4-FFF2-40B4-BE49-F238E27FC236}">
                  <a16:creationId xmlns:a16="http://schemas.microsoft.com/office/drawing/2014/main" id="{9AA851D5-609A-64C8-A1BF-E9F4A28E389D}"/>
                </a:ext>
              </a:extLst>
            </p:cNvPr>
            <p:cNvSpPr>
              <a:spLocks noChangeArrowheads="1"/>
            </p:cNvSpPr>
            <p:nvPr/>
          </p:nvSpPr>
          <p:spPr bwMode="auto">
            <a:xfrm>
              <a:off x="9953152" y="7627026"/>
              <a:ext cx="696372" cy="218582"/>
            </a:xfrm>
            <a:custGeom>
              <a:avLst/>
              <a:gdLst>
                <a:gd name="connsiteX0" fmla="*/ 141277 w 696372"/>
                <a:gd name="connsiteY0" fmla="*/ 192262 h 218582"/>
                <a:gd name="connsiteX1" fmla="*/ 550843 w 696372"/>
                <a:gd name="connsiteY1" fmla="*/ 192262 h 218582"/>
                <a:gd name="connsiteX2" fmla="*/ 564537 w 696372"/>
                <a:gd name="connsiteY2" fmla="*/ 204850 h 218582"/>
                <a:gd name="connsiteX3" fmla="*/ 550843 w 696372"/>
                <a:gd name="connsiteY3" fmla="*/ 218582 h 218582"/>
                <a:gd name="connsiteX4" fmla="*/ 141277 w 696372"/>
                <a:gd name="connsiteY4" fmla="*/ 218582 h 218582"/>
                <a:gd name="connsiteX5" fmla="*/ 126338 w 696372"/>
                <a:gd name="connsiteY5" fmla="*/ 204850 h 218582"/>
                <a:gd name="connsiteX6" fmla="*/ 141277 w 696372"/>
                <a:gd name="connsiteY6" fmla="*/ 192262 h 218582"/>
                <a:gd name="connsiteX7" fmla="*/ 14922 w 696372"/>
                <a:gd name="connsiteY7" fmla="*/ 98875 h 218582"/>
                <a:gd name="connsiteX8" fmla="*/ 682693 w 696372"/>
                <a:gd name="connsiteY8" fmla="*/ 98875 h 218582"/>
                <a:gd name="connsiteX9" fmla="*/ 696372 w 696372"/>
                <a:gd name="connsiteY9" fmla="*/ 111464 h 218582"/>
                <a:gd name="connsiteX10" fmla="*/ 682693 w 696372"/>
                <a:gd name="connsiteY10" fmla="*/ 125198 h 218582"/>
                <a:gd name="connsiteX11" fmla="*/ 14922 w 696372"/>
                <a:gd name="connsiteY11" fmla="*/ 125198 h 218582"/>
                <a:gd name="connsiteX12" fmla="*/ 0 w 696372"/>
                <a:gd name="connsiteY12" fmla="*/ 111464 h 218582"/>
                <a:gd name="connsiteX13" fmla="*/ 14922 w 696372"/>
                <a:gd name="connsiteY13" fmla="*/ 98875 h 218582"/>
                <a:gd name="connsiteX14" fmla="*/ 14922 w 696372"/>
                <a:gd name="connsiteY14" fmla="*/ 0 h 218582"/>
                <a:gd name="connsiteX15" fmla="*/ 682693 w 696372"/>
                <a:gd name="connsiteY15" fmla="*/ 0 h 218582"/>
                <a:gd name="connsiteX16" fmla="*/ 696372 w 696372"/>
                <a:gd name="connsiteY16" fmla="*/ 13137 h 218582"/>
                <a:gd name="connsiteX17" fmla="*/ 682693 w 696372"/>
                <a:gd name="connsiteY17" fmla="*/ 26273 h 218582"/>
                <a:gd name="connsiteX18" fmla="*/ 14922 w 696372"/>
                <a:gd name="connsiteY18" fmla="*/ 26273 h 218582"/>
                <a:gd name="connsiteX19" fmla="*/ 0 w 696372"/>
                <a:gd name="connsiteY19" fmla="*/ 13137 h 218582"/>
                <a:gd name="connsiteX20" fmla="*/ 14922 w 696372"/>
                <a:gd name="connsiteY20" fmla="*/ 0 h 21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6372" h="218582">
                  <a:moveTo>
                    <a:pt x="141277" y="192262"/>
                  </a:moveTo>
                  <a:lnTo>
                    <a:pt x="550843" y="192262"/>
                  </a:lnTo>
                  <a:cubicBezTo>
                    <a:pt x="559558" y="192262"/>
                    <a:pt x="564537" y="197984"/>
                    <a:pt x="564537" y="204850"/>
                  </a:cubicBezTo>
                  <a:cubicBezTo>
                    <a:pt x="564537" y="211716"/>
                    <a:pt x="559558" y="218582"/>
                    <a:pt x="550843" y="218582"/>
                  </a:cubicBezTo>
                  <a:lnTo>
                    <a:pt x="141277" y="218582"/>
                  </a:lnTo>
                  <a:cubicBezTo>
                    <a:pt x="132562" y="218582"/>
                    <a:pt x="126338" y="211716"/>
                    <a:pt x="126338" y="204850"/>
                  </a:cubicBezTo>
                  <a:cubicBezTo>
                    <a:pt x="126338" y="197984"/>
                    <a:pt x="132562" y="192262"/>
                    <a:pt x="141277" y="192262"/>
                  </a:cubicBezTo>
                  <a:close/>
                  <a:moveTo>
                    <a:pt x="14922" y="98875"/>
                  </a:moveTo>
                  <a:lnTo>
                    <a:pt x="682693" y="98875"/>
                  </a:lnTo>
                  <a:cubicBezTo>
                    <a:pt x="690154" y="98875"/>
                    <a:pt x="696372" y="104598"/>
                    <a:pt x="696372" y="111464"/>
                  </a:cubicBezTo>
                  <a:cubicBezTo>
                    <a:pt x="696372" y="118331"/>
                    <a:pt x="690154" y="125198"/>
                    <a:pt x="682693" y="125198"/>
                  </a:cubicBezTo>
                  <a:lnTo>
                    <a:pt x="14922" y="125198"/>
                  </a:lnTo>
                  <a:cubicBezTo>
                    <a:pt x="6218" y="125198"/>
                    <a:pt x="0" y="118331"/>
                    <a:pt x="0" y="111464"/>
                  </a:cubicBezTo>
                  <a:cubicBezTo>
                    <a:pt x="0" y="104598"/>
                    <a:pt x="6218" y="98875"/>
                    <a:pt x="14922" y="98875"/>
                  </a:cubicBezTo>
                  <a:close/>
                  <a:moveTo>
                    <a:pt x="14922" y="0"/>
                  </a:moveTo>
                  <a:lnTo>
                    <a:pt x="682693" y="0"/>
                  </a:lnTo>
                  <a:cubicBezTo>
                    <a:pt x="690154" y="0"/>
                    <a:pt x="696372" y="5971"/>
                    <a:pt x="696372" y="13137"/>
                  </a:cubicBezTo>
                  <a:cubicBezTo>
                    <a:pt x="696372" y="20302"/>
                    <a:pt x="690154" y="26273"/>
                    <a:pt x="682693" y="26273"/>
                  </a:cubicBezTo>
                  <a:lnTo>
                    <a:pt x="14922" y="26273"/>
                  </a:lnTo>
                  <a:cubicBezTo>
                    <a:pt x="6218" y="26273"/>
                    <a:pt x="0" y="20302"/>
                    <a:pt x="0" y="13137"/>
                  </a:cubicBezTo>
                  <a:cubicBezTo>
                    <a:pt x="0" y="5971"/>
                    <a:pt x="6218" y="0"/>
                    <a:pt x="14922" y="0"/>
                  </a:cubicBezTo>
                  <a:close/>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3" name="Freeform 66">
              <a:extLst>
                <a:ext uri="{FF2B5EF4-FFF2-40B4-BE49-F238E27FC236}">
                  <a16:creationId xmlns:a16="http://schemas.microsoft.com/office/drawing/2014/main" id="{EC79BB99-4D1C-3D55-E5C9-8524D114319E}"/>
                </a:ext>
              </a:extLst>
            </p:cNvPr>
            <p:cNvSpPr>
              <a:spLocks noChangeArrowheads="1"/>
            </p:cNvSpPr>
            <p:nvPr/>
          </p:nvSpPr>
          <p:spPr bwMode="auto">
            <a:xfrm>
              <a:off x="10030055" y="8039011"/>
              <a:ext cx="565782" cy="186764"/>
            </a:xfrm>
            <a:custGeom>
              <a:avLst/>
              <a:gdLst>
                <a:gd name="T0" fmla="*/ 454 w 455"/>
                <a:gd name="T1" fmla="*/ 151 h 152"/>
                <a:gd name="T2" fmla="*/ 0 w 455"/>
                <a:gd name="T3" fmla="*/ 151 h 152"/>
                <a:gd name="T4" fmla="*/ 0 w 455"/>
                <a:gd name="T5" fmla="*/ 0 h 152"/>
                <a:gd name="T6" fmla="*/ 454 w 455"/>
                <a:gd name="T7" fmla="*/ 0 h 152"/>
                <a:gd name="T8" fmla="*/ 454 w 455"/>
                <a:gd name="T9" fmla="*/ 151 h 152"/>
              </a:gdLst>
              <a:ahLst/>
              <a:cxnLst>
                <a:cxn ang="0">
                  <a:pos x="T0" y="T1"/>
                </a:cxn>
                <a:cxn ang="0">
                  <a:pos x="T2" y="T3"/>
                </a:cxn>
                <a:cxn ang="0">
                  <a:pos x="T4" y="T5"/>
                </a:cxn>
                <a:cxn ang="0">
                  <a:pos x="T6" y="T7"/>
                </a:cxn>
                <a:cxn ang="0">
                  <a:pos x="T8" y="T9"/>
                </a:cxn>
              </a:cxnLst>
              <a:rect l="0" t="0" r="r" b="b"/>
              <a:pathLst>
                <a:path w="455" h="152">
                  <a:moveTo>
                    <a:pt x="454" y="151"/>
                  </a:moveTo>
                  <a:lnTo>
                    <a:pt x="0" y="151"/>
                  </a:lnTo>
                  <a:lnTo>
                    <a:pt x="0" y="0"/>
                  </a:lnTo>
                  <a:lnTo>
                    <a:pt x="454" y="0"/>
                  </a:lnTo>
                  <a:lnTo>
                    <a:pt x="454" y="151"/>
                  </a:lnTo>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4" name="Freeform 50">
              <a:extLst>
                <a:ext uri="{FF2B5EF4-FFF2-40B4-BE49-F238E27FC236}">
                  <a16:creationId xmlns:a16="http://schemas.microsoft.com/office/drawing/2014/main" id="{C17A37E7-8DE9-6998-E14C-1A7F0E269DE6}"/>
                </a:ext>
              </a:extLst>
            </p:cNvPr>
            <p:cNvSpPr>
              <a:spLocks noChangeArrowheads="1"/>
            </p:cNvSpPr>
            <p:nvPr/>
          </p:nvSpPr>
          <p:spPr bwMode="auto">
            <a:xfrm>
              <a:off x="10233299" y="8093938"/>
              <a:ext cx="141625" cy="86634"/>
            </a:xfrm>
            <a:custGeom>
              <a:avLst/>
              <a:gdLst>
                <a:gd name="connsiteX0" fmla="*/ 41199 w 141625"/>
                <a:gd name="connsiteY0" fmla="*/ 13811 h 86634"/>
                <a:gd name="connsiteX1" fmla="*/ 24462 w 141625"/>
                <a:gd name="connsiteY1" fmla="*/ 21345 h 86634"/>
                <a:gd name="connsiteX2" fmla="*/ 18024 w 141625"/>
                <a:gd name="connsiteY2" fmla="*/ 42689 h 86634"/>
                <a:gd name="connsiteX3" fmla="*/ 24462 w 141625"/>
                <a:gd name="connsiteY3" fmla="*/ 64034 h 86634"/>
                <a:gd name="connsiteX4" fmla="*/ 41199 w 141625"/>
                <a:gd name="connsiteY4" fmla="*/ 72823 h 86634"/>
                <a:gd name="connsiteX5" fmla="*/ 56648 w 141625"/>
                <a:gd name="connsiteY5" fmla="*/ 64034 h 86634"/>
                <a:gd name="connsiteX6" fmla="*/ 63085 w 141625"/>
                <a:gd name="connsiteY6" fmla="*/ 42689 h 86634"/>
                <a:gd name="connsiteX7" fmla="*/ 56648 w 141625"/>
                <a:gd name="connsiteY7" fmla="*/ 21345 h 86634"/>
                <a:gd name="connsiteX8" fmla="*/ 41199 w 141625"/>
                <a:gd name="connsiteY8" fmla="*/ 13811 h 86634"/>
                <a:gd name="connsiteX9" fmla="*/ 87889 w 141625"/>
                <a:gd name="connsiteY9" fmla="*/ 0 h 86634"/>
                <a:gd name="connsiteX10" fmla="*/ 103413 w 141625"/>
                <a:gd name="connsiteY10" fmla="*/ 0 h 86634"/>
                <a:gd name="connsiteX11" fmla="*/ 103413 w 141625"/>
                <a:gd name="connsiteY11" fmla="*/ 44272 h 86634"/>
                <a:gd name="connsiteX12" fmla="*/ 122519 w 141625"/>
                <a:gd name="connsiteY12" fmla="*/ 22136 h 86634"/>
                <a:gd name="connsiteX13" fmla="*/ 141625 w 141625"/>
                <a:gd name="connsiteY13" fmla="*/ 22136 h 86634"/>
                <a:gd name="connsiteX14" fmla="*/ 121325 w 141625"/>
                <a:gd name="connsiteY14" fmla="*/ 44272 h 86634"/>
                <a:gd name="connsiteX15" fmla="*/ 141625 w 141625"/>
                <a:gd name="connsiteY15" fmla="*/ 81164 h 86634"/>
                <a:gd name="connsiteX16" fmla="*/ 123713 w 141625"/>
                <a:gd name="connsiteY16" fmla="*/ 81164 h 86634"/>
                <a:gd name="connsiteX17" fmla="*/ 109383 w 141625"/>
                <a:gd name="connsiteY17" fmla="*/ 56569 h 86634"/>
                <a:gd name="connsiteX18" fmla="*/ 103413 w 141625"/>
                <a:gd name="connsiteY18" fmla="*/ 62718 h 86634"/>
                <a:gd name="connsiteX19" fmla="*/ 103413 w 141625"/>
                <a:gd name="connsiteY19" fmla="*/ 81164 h 86634"/>
                <a:gd name="connsiteX20" fmla="*/ 87889 w 141625"/>
                <a:gd name="connsiteY20" fmla="*/ 81164 h 86634"/>
                <a:gd name="connsiteX21" fmla="*/ 41199 w 141625"/>
                <a:gd name="connsiteY21" fmla="*/ 0 h 86634"/>
                <a:gd name="connsiteX22" fmla="*/ 68235 w 141625"/>
                <a:gd name="connsiteY22" fmla="*/ 8789 h 86634"/>
                <a:gd name="connsiteX23" fmla="*/ 81110 w 141625"/>
                <a:gd name="connsiteY23" fmla="*/ 42689 h 86634"/>
                <a:gd name="connsiteX24" fmla="*/ 68235 w 141625"/>
                <a:gd name="connsiteY24" fmla="*/ 76589 h 86634"/>
                <a:gd name="connsiteX25" fmla="*/ 41199 w 141625"/>
                <a:gd name="connsiteY25" fmla="*/ 86634 h 86634"/>
                <a:gd name="connsiteX26" fmla="*/ 12875 w 141625"/>
                <a:gd name="connsiteY26" fmla="*/ 76589 h 86634"/>
                <a:gd name="connsiteX27" fmla="*/ 0 w 141625"/>
                <a:gd name="connsiteY27" fmla="*/ 42689 h 86634"/>
                <a:gd name="connsiteX28" fmla="*/ 12875 w 141625"/>
                <a:gd name="connsiteY28" fmla="*/ 8789 h 86634"/>
                <a:gd name="connsiteX29" fmla="*/ 41199 w 141625"/>
                <a:gd name="connsiteY29" fmla="*/ 0 h 8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1625" h="86634">
                  <a:moveTo>
                    <a:pt x="41199" y="13811"/>
                  </a:moveTo>
                  <a:cubicBezTo>
                    <a:pt x="33474" y="13811"/>
                    <a:pt x="28324" y="16322"/>
                    <a:pt x="24462" y="21345"/>
                  </a:cubicBezTo>
                  <a:cubicBezTo>
                    <a:pt x="19312" y="26367"/>
                    <a:pt x="18024" y="33900"/>
                    <a:pt x="18024" y="42689"/>
                  </a:cubicBezTo>
                  <a:cubicBezTo>
                    <a:pt x="18024" y="52734"/>
                    <a:pt x="19312" y="59011"/>
                    <a:pt x="24462" y="64034"/>
                  </a:cubicBezTo>
                  <a:cubicBezTo>
                    <a:pt x="28324" y="69056"/>
                    <a:pt x="33474" y="72823"/>
                    <a:pt x="41199" y="72823"/>
                  </a:cubicBezTo>
                  <a:cubicBezTo>
                    <a:pt x="47636" y="72823"/>
                    <a:pt x="52786" y="69056"/>
                    <a:pt x="56648" y="64034"/>
                  </a:cubicBezTo>
                  <a:cubicBezTo>
                    <a:pt x="61798" y="59011"/>
                    <a:pt x="63085" y="52734"/>
                    <a:pt x="63085" y="42689"/>
                  </a:cubicBezTo>
                  <a:cubicBezTo>
                    <a:pt x="63085" y="33900"/>
                    <a:pt x="61798" y="26367"/>
                    <a:pt x="56648" y="21345"/>
                  </a:cubicBezTo>
                  <a:cubicBezTo>
                    <a:pt x="52786" y="16322"/>
                    <a:pt x="47636" y="13811"/>
                    <a:pt x="41199" y="13811"/>
                  </a:cubicBezTo>
                  <a:close/>
                  <a:moveTo>
                    <a:pt x="87889" y="0"/>
                  </a:moveTo>
                  <a:lnTo>
                    <a:pt x="103413" y="0"/>
                  </a:lnTo>
                  <a:lnTo>
                    <a:pt x="103413" y="44272"/>
                  </a:lnTo>
                  <a:lnTo>
                    <a:pt x="122519" y="22136"/>
                  </a:lnTo>
                  <a:lnTo>
                    <a:pt x="141625" y="22136"/>
                  </a:lnTo>
                  <a:lnTo>
                    <a:pt x="121325" y="44272"/>
                  </a:lnTo>
                  <a:lnTo>
                    <a:pt x="141625" y="81164"/>
                  </a:lnTo>
                  <a:lnTo>
                    <a:pt x="123713" y="81164"/>
                  </a:lnTo>
                  <a:lnTo>
                    <a:pt x="109383" y="56569"/>
                  </a:lnTo>
                  <a:lnTo>
                    <a:pt x="103413" y="62718"/>
                  </a:lnTo>
                  <a:lnTo>
                    <a:pt x="103413" y="81164"/>
                  </a:lnTo>
                  <a:lnTo>
                    <a:pt x="87889" y="81164"/>
                  </a:lnTo>
                  <a:close/>
                  <a:moveTo>
                    <a:pt x="41199" y="0"/>
                  </a:moveTo>
                  <a:cubicBezTo>
                    <a:pt x="52786" y="0"/>
                    <a:pt x="61798" y="2511"/>
                    <a:pt x="68235" y="8789"/>
                  </a:cubicBezTo>
                  <a:cubicBezTo>
                    <a:pt x="77247" y="16322"/>
                    <a:pt x="81110" y="27623"/>
                    <a:pt x="81110" y="42689"/>
                  </a:cubicBezTo>
                  <a:cubicBezTo>
                    <a:pt x="81110" y="57756"/>
                    <a:pt x="77247" y="69056"/>
                    <a:pt x="68235" y="76589"/>
                  </a:cubicBezTo>
                  <a:cubicBezTo>
                    <a:pt x="61798" y="82867"/>
                    <a:pt x="52786" y="86634"/>
                    <a:pt x="41199" y="86634"/>
                  </a:cubicBezTo>
                  <a:cubicBezTo>
                    <a:pt x="28324" y="86634"/>
                    <a:pt x="19312" y="82867"/>
                    <a:pt x="12875" y="76589"/>
                  </a:cubicBezTo>
                  <a:cubicBezTo>
                    <a:pt x="3862" y="69056"/>
                    <a:pt x="0" y="57756"/>
                    <a:pt x="0" y="42689"/>
                  </a:cubicBezTo>
                  <a:cubicBezTo>
                    <a:pt x="0" y="27623"/>
                    <a:pt x="3862" y="16322"/>
                    <a:pt x="12875" y="8789"/>
                  </a:cubicBezTo>
                  <a:cubicBezTo>
                    <a:pt x="19312" y="2511"/>
                    <a:pt x="28324" y="0"/>
                    <a:pt x="41199" y="0"/>
                  </a:cubicBezTo>
                  <a:close/>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5" name="Freeform 69">
              <a:extLst>
                <a:ext uri="{FF2B5EF4-FFF2-40B4-BE49-F238E27FC236}">
                  <a16:creationId xmlns:a16="http://schemas.microsoft.com/office/drawing/2014/main" id="{F597B72B-3144-18FF-C064-4AA2521F3ECA}"/>
                </a:ext>
              </a:extLst>
            </p:cNvPr>
            <p:cNvSpPr>
              <a:spLocks noChangeArrowheads="1"/>
            </p:cNvSpPr>
            <p:nvPr/>
          </p:nvSpPr>
          <p:spPr bwMode="auto">
            <a:xfrm>
              <a:off x="6926485" y="8412534"/>
              <a:ext cx="3131037" cy="3927526"/>
            </a:xfrm>
            <a:custGeom>
              <a:avLst/>
              <a:gdLst>
                <a:gd name="T0" fmla="*/ 2513 w 2514"/>
                <a:gd name="T1" fmla="*/ 2124 h 3152"/>
                <a:gd name="T2" fmla="*/ 2513 w 2514"/>
                <a:gd name="T3" fmla="*/ 2124 h 3152"/>
                <a:gd name="T4" fmla="*/ 1205 w 2514"/>
                <a:gd name="T5" fmla="*/ 3143 h 3152"/>
                <a:gd name="T6" fmla="*/ 1205 w 2514"/>
                <a:gd name="T7" fmla="*/ 3143 h 3152"/>
                <a:gd name="T8" fmla="*/ 0 w 2514"/>
                <a:gd name="T9" fmla="*/ 2124 h 3152"/>
                <a:gd name="T10" fmla="*/ 0 w 2514"/>
                <a:gd name="T11" fmla="*/ 432 h 3152"/>
                <a:gd name="T12" fmla="*/ 1274 w 2514"/>
                <a:gd name="T13" fmla="*/ 0 h 3152"/>
                <a:gd name="T14" fmla="*/ 2513 w 2514"/>
                <a:gd name="T15" fmla="*/ 432 h 3152"/>
                <a:gd name="T16" fmla="*/ 2513 w 2514"/>
                <a:gd name="T17" fmla="*/ 2124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4" h="3152">
                  <a:moveTo>
                    <a:pt x="2513" y="2124"/>
                  </a:moveTo>
                  <a:lnTo>
                    <a:pt x="2513" y="2124"/>
                  </a:lnTo>
                  <a:cubicBezTo>
                    <a:pt x="2513" y="2124"/>
                    <a:pt x="2128" y="3151"/>
                    <a:pt x="1205" y="3143"/>
                  </a:cubicBezTo>
                  <a:lnTo>
                    <a:pt x="1205" y="3143"/>
                  </a:lnTo>
                  <a:cubicBezTo>
                    <a:pt x="332" y="3137"/>
                    <a:pt x="0" y="2124"/>
                    <a:pt x="0" y="2124"/>
                  </a:cubicBezTo>
                  <a:lnTo>
                    <a:pt x="0" y="432"/>
                  </a:lnTo>
                  <a:lnTo>
                    <a:pt x="1274" y="0"/>
                  </a:lnTo>
                  <a:lnTo>
                    <a:pt x="2513" y="432"/>
                  </a:lnTo>
                  <a:lnTo>
                    <a:pt x="2513" y="2124"/>
                  </a:lnTo>
                </a:path>
              </a:pathLst>
            </a:custGeom>
            <a:solidFill>
              <a:srgbClr val="2A98D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6" name="Freeform 70">
              <a:extLst>
                <a:ext uri="{FF2B5EF4-FFF2-40B4-BE49-F238E27FC236}">
                  <a16:creationId xmlns:a16="http://schemas.microsoft.com/office/drawing/2014/main" id="{1BC1AAD1-74D6-66AE-C835-7EC14AFF5F7A}"/>
                </a:ext>
              </a:extLst>
            </p:cNvPr>
            <p:cNvSpPr>
              <a:spLocks noChangeArrowheads="1"/>
            </p:cNvSpPr>
            <p:nvPr/>
          </p:nvSpPr>
          <p:spPr bwMode="auto">
            <a:xfrm>
              <a:off x="6926485" y="8412538"/>
              <a:ext cx="3131037" cy="1175512"/>
            </a:xfrm>
            <a:custGeom>
              <a:avLst/>
              <a:gdLst>
                <a:gd name="T0" fmla="*/ 1274 w 2514"/>
                <a:gd name="T1" fmla="*/ 0 h 942"/>
                <a:gd name="T2" fmla="*/ 0 w 2514"/>
                <a:gd name="T3" fmla="*/ 432 h 942"/>
                <a:gd name="T4" fmla="*/ 0 w 2514"/>
                <a:gd name="T5" fmla="*/ 941 h 942"/>
                <a:gd name="T6" fmla="*/ 1274 w 2514"/>
                <a:gd name="T7" fmla="*/ 509 h 942"/>
                <a:gd name="T8" fmla="*/ 2513 w 2514"/>
                <a:gd name="T9" fmla="*/ 941 h 942"/>
                <a:gd name="T10" fmla="*/ 2513 w 2514"/>
                <a:gd name="T11" fmla="*/ 432 h 942"/>
                <a:gd name="T12" fmla="*/ 1274 w 2514"/>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2514" h="942">
                  <a:moveTo>
                    <a:pt x="1274" y="0"/>
                  </a:moveTo>
                  <a:lnTo>
                    <a:pt x="0" y="432"/>
                  </a:lnTo>
                  <a:lnTo>
                    <a:pt x="0" y="941"/>
                  </a:lnTo>
                  <a:lnTo>
                    <a:pt x="1274" y="509"/>
                  </a:lnTo>
                  <a:lnTo>
                    <a:pt x="2513" y="941"/>
                  </a:lnTo>
                  <a:lnTo>
                    <a:pt x="2513" y="432"/>
                  </a:lnTo>
                  <a:lnTo>
                    <a:pt x="1274" y="0"/>
                  </a:lnTo>
                </a:path>
              </a:pathLst>
            </a:custGeom>
            <a:solidFill>
              <a:srgbClr val="1B86C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7" name="Freeform 71">
              <a:extLst>
                <a:ext uri="{FF2B5EF4-FFF2-40B4-BE49-F238E27FC236}">
                  <a16:creationId xmlns:a16="http://schemas.microsoft.com/office/drawing/2014/main" id="{B92C7937-B883-AFE3-0D75-27410DAC18F3}"/>
                </a:ext>
              </a:extLst>
            </p:cNvPr>
            <p:cNvSpPr>
              <a:spLocks noChangeArrowheads="1"/>
            </p:cNvSpPr>
            <p:nvPr/>
          </p:nvSpPr>
          <p:spPr bwMode="auto">
            <a:xfrm>
              <a:off x="6926485" y="8412538"/>
              <a:ext cx="3131037" cy="3916540"/>
            </a:xfrm>
            <a:custGeom>
              <a:avLst/>
              <a:gdLst>
                <a:gd name="T0" fmla="*/ 1274 w 2514"/>
                <a:gd name="T1" fmla="*/ 0 h 3144"/>
                <a:gd name="T2" fmla="*/ 0 w 2514"/>
                <a:gd name="T3" fmla="*/ 432 h 3144"/>
                <a:gd name="T4" fmla="*/ 0 w 2514"/>
                <a:gd name="T5" fmla="*/ 2124 h 3144"/>
                <a:gd name="T6" fmla="*/ 0 w 2514"/>
                <a:gd name="T7" fmla="*/ 2124 h 3144"/>
                <a:gd name="T8" fmla="*/ 1205 w 2514"/>
                <a:gd name="T9" fmla="*/ 3143 h 3144"/>
                <a:gd name="T10" fmla="*/ 1205 w 2514"/>
                <a:gd name="T11" fmla="*/ 3143 h 3144"/>
                <a:gd name="T12" fmla="*/ 1215 w 2514"/>
                <a:gd name="T13" fmla="*/ 3143 h 3144"/>
                <a:gd name="T14" fmla="*/ 1215 w 2514"/>
                <a:gd name="T15" fmla="*/ 3143 h 3144"/>
                <a:gd name="T16" fmla="*/ 2513 w 2514"/>
                <a:gd name="T17" fmla="*/ 2124 h 3144"/>
                <a:gd name="T18" fmla="*/ 2513 w 2514"/>
                <a:gd name="T19" fmla="*/ 432 h 3144"/>
                <a:gd name="T20" fmla="*/ 1274 w 2514"/>
                <a:gd name="T21" fmla="*/ 0 h 3144"/>
                <a:gd name="T22" fmla="*/ 1273 w 2514"/>
                <a:gd name="T23" fmla="*/ 274 h 3144"/>
                <a:gd name="T24" fmla="*/ 2254 w 2514"/>
                <a:gd name="T25" fmla="*/ 616 h 3144"/>
                <a:gd name="T26" fmla="*/ 2254 w 2514"/>
                <a:gd name="T27" fmla="*/ 2072 h 3144"/>
                <a:gd name="T28" fmla="*/ 2254 w 2514"/>
                <a:gd name="T29" fmla="*/ 2072 h 3144"/>
                <a:gd name="T30" fmla="*/ 1999 w 2514"/>
                <a:gd name="T31" fmla="*/ 2480 h 3144"/>
                <a:gd name="T32" fmla="*/ 1999 w 2514"/>
                <a:gd name="T33" fmla="*/ 2480 h 3144"/>
                <a:gd name="T34" fmla="*/ 1215 w 2514"/>
                <a:gd name="T35" fmla="*/ 2885 h 3144"/>
                <a:gd name="T36" fmla="*/ 1215 w 2514"/>
                <a:gd name="T37" fmla="*/ 2885 h 3144"/>
                <a:gd name="T38" fmla="*/ 1207 w 2514"/>
                <a:gd name="T39" fmla="*/ 2884 h 3144"/>
                <a:gd name="T40" fmla="*/ 1207 w 2514"/>
                <a:gd name="T41" fmla="*/ 2884 h 3144"/>
                <a:gd name="T42" fmla="*/ 490 w 2514"/>
                <a:gd name="T43" fmla="*/ 2485 h 3144"/>
                <a:gd name="T44" fmla="*/ 490 w 2514"/>
                <a:gd name="T45" fmla="*/ 2485 h 3144"/>
                <a:gd name="T46" fmla="*/ 259 w 2514"/>
                <a:gd name="T47" fmla="*/ 2078 h 3144"/>
                <a:gd name="T48" fmla="*/ 259 w 2514"/>
                <a:gd name="T49" fmla="*/ 618 h 3144"/>
                <a:gd name="T50" fmla="*/ 1273 w 2514"/>
                <a:gd name="T51" fmla="*/ 274 h 3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14" h="3144">
                  <a:moveTo>
                    <a:pt x="1274" y="0"/>
                  </a:moveTo>
                  <a:lnTo>
                    <a:pt x="0" y="432"/>
                  </a:lnTo>
                  <a:lnTo>
                    <a:pt x="0" y="2124"/>
                  </a:lnTo>
                  <a:lnTo>
                    <a:pt x="0" y="2124"/>
                  </a:lnTo>
                  <a:cubicBezTo>
                    <a:pt x="0" y="2124"/>
                    <a:pt x="332" y="3137"/>
                    <a:pt x="1205" y="3143"/>
                  </a:cubicBezTo>
                  <a:lnTo>
                    <a:pt x="1205" y="3143"/>
                  </a:lnTo>
                  <a:cubicBezTo>
                    <a:pt x="1208" y="3143"/>
                    <a:pt x="1212" y="3143"/>
                    <a:pt x="1215" y="3143"/>
                  </a:cubicBezTo>
                  <a:lnTo>
                    <a:pt x="1215" y="3143"/>
                  </a:lnTo>
                  <a:cubicBezTo>
                    <a:pt x="2131" y="3143"/>
                    <a:pt x="2513" y="2124"/>
                    <a:pt x="2513" y="2124"/>
                  </a:cubicBezTo>
                  <a:lnTo>
                    <a:pt x="2513" y="432"/>
                  </a:lnTo>
                  <a:lnTo>
                    <a:pt x="1274" y="0"/>
                  </a:lnTo>
                  <a:close/>
                  <a:moveTo>
                    <a:pt x="1273" y="274"/>
                  </a:moveTo>
                  <a:lnTo>
                    <a:pt x="2254" y="616"/>
                  </a:lnTo>
                  <a:lnTo>
                    <a:pt x="2254" y="2072"/>
                  </a:lnTo>
                  <a:lnTo>
                    <a:pt x="2254" y="2072"/>
                  </a:lnTo>
                  <a:cubicBezTo>
                    <a:pt x="2221" y="2146"/>
                    <a:pt x="2137" y="2315"/>
                    <a:pt x="1999" y="2480"/>
                  </a:cubicBezTo>
                  <a:lnTo>
                    <a:pt x="1999" y="2480"/>
                  </a:lnTo>
                  <a:cubicBezTo>
                    <a:pt x="1774" y="2748"/>
                    <a:pt x="1510" y="2885"/>
                    <a:pt x="1215" y="2885"/>
                  </a:cubicBezTo>
                  <a:lnTo>
                    <a:pt x="1215" y="2885"/>
                  </a:lnTo>
                  <a:cubicBezTo>
                    <a:pt x="1212" y="2885"/>
                    <a:pt x="1209" y="2885"/>
                    <a:pt x="1207" y="2884"/>
                  </a:cubicBezTo>
                  <a:lnTo>
                    <a:pt x="1207" y="2884"/>
                  </a:lnTo>
                  <a:cubicBezTo>
                    <a:pt x="933" y="2882"/>
                    <a:pt x="692" y="2748"/>
                    <a:pt x="490" y="2485"/>
                  </a:cubicBezTo>
                  <a:lnTo>
                    <a:pt x="490" y="2485"/>
                  </a:lnTo>
                  <a:cubicBezTo>
                    <a:pt x="362" y="2319"/>
                    <a:pt x="288" y="2150"/>
                    <a:pt x="259" y="2078"/>
                  </a:cubicBezTo>
                  <a:lnTo>
                    <a:pt x="259" y="618"/>
                  </a:lnTo>
                  <a:lnTo>
                    <a:pt x="1273" y="274"/>
                  </a:lnTo>
                  <a:close/>
                </a:path>
              </a:pathLst>
            </a:custGeom>
            <a:solidFill>
              <a:srgbClr val="EDEDE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8" name="Freeform 72">
              <a:extLst>
                <a:ext uri="{FF2B5EF4-FFF2-40B4-BE49-F238E27FC236}">
                  <a16:creationId xmlns:a16="http://schemas.microsoft.com/office/drawing/2014/main" id="{FD77814A-3139-EA93-E321-BDEDBE13DA2B}"/>
                </a:ext>
              </a:extLst>
            </p:cNvPr>
            <p:cNvSpPr>
              <a:spLocks noChangeArrowheads="1"/>
            </p:cNvSpPr>
            <p:nvPr/>
          </p:nvSpPr>
          <p:spPr bwMode="auto">
            <a:xfrm>
              <a:off x="8640316" y="10527355"/>
              <a:ext cx="296625" cy="285638"/>
            </a:xfrm>
            <a:custGeom>
              <a:avLst/>
              <a:gdLst>
                <a:gd name="T0" fmla="*/ 238 w 239"/>
                <a:gd name="T1" fmla="*/ 107 h 231"/>
                <a:gd name="T2" fmla="*/ 85 w 239"/>
                <a:gd name="T3" fmla="*/ 230 h 231"/>
                <a:gd name="T4" fmla="*/ 0 w 239"/>
                <a:gd name="T5" fmla="*/ 123 h 231"/>
                <a:gd name="T6" fmla="*/ 152 w 239"/>
                <a:gd name="T7" fmla="*/ 0 h 231"/>
                <a:gd name="T8" fmla="*/ 238 w 239"/>
                <a:gd name="T9" fmla="*/ 107 h 231"/>
              </a:gdLst>
              <a:ahLst/>
              <a:cxnLst>
                <a:cxn ang="0">
                  <a:pos x="T0" y="T1"/>
                </a:cxn>
                <a:cxn ang="0">
                  <a:pos x="T2" y="T3"/>
                </a:cxn>
                <a:cxn ang="0">
                  <a:pos x="T4" y="T5"/>
                </a:cxn>
                <a:cxn ang="0">
                  <a:pos x="T6" y="T7"/>
                </a:cxn>
                <a:cxn ang="0">
                  <a:pos x="T8" y="T9"/>
                </a:cxn>
              </a:cxnLst>
              <a:rect l="0" t="0" r="r" b="b"/>
              <a:pathLst>
                <a:path w="239" h="231">
                  <a:moveTo>
                    <a:pt x="238" y="107"/>
                  </a:moveTo>
                  <a:lnTo>
                    <a:pt x="85" y="230"/>
                  </a:lnTo>
                  <a:lnTo>
                    <a:pt x="0" y="123"/>
                  </a:lnTo>
                  <a:lnTo>
                    <a:pt x="152" y="0"/>
                  </a:lnTo>
                  <a:lnTo>
                    <a:pt x="238" y="107"/>
                  </a:lnTo>
                </a:path>
              </a:pathLst>
            </a:custGeom>
            <a:solidFill>
              <a:srgbClr val="FFC70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9" name="Freeform 73">
              <a:extLst>
                <a:ext uri="{FF2B5EF4-FFF2-40B4-BE49-F238E27FC236}">
                  <a16:creationId xmlns:a16="http://schemas.microsoft.com/office/drawing/2014/main" id="{BFB1B83F-5686-FD72-BE83-C858C2B2F295}"/>
                </a:ext>
              </a:extLst>
            </p:cNvPr>
            <p:cNvSpPr>
              <a:spLocks noChangeArrowheads="1"/>
            </p:cNvSpPr>
            <p:nvPr/>
          </p:nvSpPr>
          <p:spPr bwMode="auto">
            <a:xfrm>
              <a:off x="7964673" y="9664949"/>
              <a:ext cx="840434" cy="1005226"/>
            </a:xfrm>
            <a:custGeom>
              <a:avLst/>
              <a:gdLst>
                <a:gd name="T0" fmla="*/ 674 w 675"/>
                <a:gd name="T1" fmla="*/ 750 h 808"/>
                <a:gd name="T2" fmla="*/ 603 w 675"/>
                <a:gd name="T3" fmla="*/ 807 h 808"/>
                <a:gd name="T4" fmla="*/ 0 w 675"/>
                <a:gd name="T5" fmla="*/ 57 h 808"/>
                <a:gd name="T6" fmla="*/ 71 w 675"/>
                <a:gd name="T7" fmla="*/ 0 h 808"/>
                <a:gd name="T8" fmla="*/ 674 w 675"/>
                <a:gd name="T9" fmla="*/ 750 h 808"/>
              </a:gdLst>
              <a:ahLst/>
              <a:cxnLst>
                <a:cxn ang="0">
                  <a:pos x="T0" y="T1"/>
                </a:cxn>
                <a:cxn ang="0">
                  <a:pos x="T2" y="T3"/>
                </a:cxn>
                <a:cxn ang="0">
                  <a:pos x="T4" y="T5"/>
                </a:cxn>
                <a:cxn ang="0">
                  <a:pos x="T6" y="T7"/>
                </a:cxn>
                <a:cxn ang="0">
                  <a:pos x="T8" y="T9"/>
                </a:cxn>
              </a:cxnLst>
              <a:rect l="0" t="0" r="r" b="b"/>
              <a:pathLst>
                <a:path w="675" h="808">
                  <a:moveTo>
                    <a:pt x="674" y="750"/>
                  </a:moveTo>
                  <a:lnTo>
                    <a:pt x="603" y="807"/>
                  </a:lnTo>
                  <a:lnTo>
                    <a:pt x="0" y="57"/>
                  </a:lnTo>
                  <a:lnTo>
                    <a:pt x="71" y="0"/>
                  </a:lnTo>
                  <a:lnTo>
                    <a:pt x="674" y="750"/>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0" name="Freeform 74">
              <a:extLst>
                <a:ext uri="{FF2B5EF4-FFF2-40B4-BE49-F238E27FC236}">
                  <a16:creationId xmlns:a16="http://schemas.microsoft.com/office/drawing/2014/main" id="{B9927679-87D4-7B1F-84B8-2FD9BB51BF9E}"/>
                </a:ext>
              </a:extLst>
            </p:cNvPr>
            <p:cNvSpPr>
              <a:spLocks noChangeArrowheads="1"/>
            </p:cNvSpPr>
            <p:nvPr/>
          </p:nvSpPr>
          <p:spPr bwMode="auto">
            <a:xfrm>
              <a:off x="7788892" y="9445230"/>
              <a:ext cx="324088" cy="335074"/>
            </a:xfrm>
            <a:custGeom>
              <a:avLst/>
              <a:gdLst>
                <a:gd name="T0" fmla="*/ 60 w 258"/>
                <a:gd name="T1" fmla="*/ 0 h 271"/>
                <a:gd name="T2" fmla="*/ 0 w 258"/>
                <a:gd name="T3" fmla="*/ 48 h 271"/>
                <a:gd name="T4" fmla="*/ 96 w 258"/>
                <a:gd name="T5" fmla="*/ 270 h 271"/>
                <a:gd name="T6" fmla="*/ 257 w 258"/>
                <a:gd name="T7" fmla="*/ 141 h 271"/>
                <a:gd name="T8" fmla="*/ 60 w 258"/>
                <a:gd name="T9" fmla="*/ 0 h 271"/>
              </a:gdLst>
              <a:ahLst/>
              <a:cxnLst>
                <a:cxn ang="0">
                  <a:pos x="T0" y="T1"/>
                </a:cxn>
                <a:cxn ang="0">
                  <a:pos x="T2" y="T3"/>
                </a:cxn>
                <a:cxn ang="0">
                  <a:pos x="T4" y="T5"/>
                </a:cxn>
                <a:cxn ang="0">
                  <a:pos x="T6" y="T7"/>
                </a:cxn>
                <a:cxn ang="0">
                  <a:pos x="T8" y="T9"/>
                </a:cxn>
              </a:cxnLst>
              <a:rect l="0" t="0" r="r" b="b"/>
              <a:pathLst>
                <a:path w="258" h="271">
                  <a:moveTo>
                    <a:pt x="60" y="0"/>
                  </a:moveTo>
                  <a:lnTo>
                    <a:pt x="0" y="48"/>
                  </a:lnTo>
                  <a:lnTo>
                    <a:pt x="96" y="270"/>
                  </a:lnTo>
                  <a:lnTo>
                    <a:pt x="257" y="141"/>
                  </a:lnTo>
                  <a:lnTo>
                    <a:pt x="60" y="0"/>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1" name="Freeform 75">
              <a:extLst>
                <a:ext uri="{FF2B5EF4-FFF2-40B4-BE49-F238E27FC236}">
                  <a16:creationId xmlns:a16="http://schemas.microsoft.com/office/drawing/2014/main" id="{099214E3-2128-4542-E053-E8B4C919E35E}"/>
                </a:ext>
              </a:extLst>
            </p:cNvPr>
            <p:cNvSpPr>
              <a:spLocks noChangeArrowheads="1"/>
            </p:cNvSpPr>
            <p:nvPr/>
          </p:nvSpPr>
          <p:spPr bwMode="auto">
            <a:xfrm>
              <a:off x="8398622" y="10159326"/>
              <a:ext cx="258175" cy="357046"/>
            </a:xfrm>
            <a:custGeom>
              <a:avLst/>
              <a:gdLst>
                <a:gd name="T0" fmla="*/ 208 w 209"/>
                <a:gd name="T1" fmla="*/ 206 h 288"/>
                <a:gd name="T2" fmla="*/ 155 w 209"/>
                <a:gd name="T3" fmla="*/ 287 h 288"/>
                <a:gd name="T4" fmla="*/ 0 w 209"/>
                <a:gd name="T5" fmla="*/ 93 h 288"/>
                <a:gd name="T6" fmla="*/ 42 w 209"/>
                <a:gd name="T7" fmla="*/ 0 h 288"/>
                <a:gd name="T8" fmla="*/ 208 w 209"/>
                <a:gd name="T9" fmla="*/ 206 h 288"/>
              </a:gdLst>
              <a:ahLst/>
              <a:cxnLst>
                <a:cxn ang="0">
                  <a:pos x="T0" y="T1"/>
                </a:cxn>
                <a:cxn ang="0">
                  <a:pos x="T2" y="T3"/>
                </a:cxn>
                <a:cxn ang="0">
                  <a:pos x="T4" y="T5"/>
                </a:cxn>
                <a:cxn ang="0">
                  <a:pos x="T6" y="T7"/>
                </a:cxn>
                <a:cxn ang="0">
                  <a:pos x="T8" y="T9"/>
                </a:cxn>
              </a:cxnLst>
              <a:rect l="0" t="0" r="r" b="b"/>
              <a:pathLst>
                <a:path w="209" h="288">
                  <a:moveTo>
                    <a:pt x="208" y="206"/>
                  </a:moveTo>
                  <a:lnTo>
                    <a:pt x="155" y="287"/>
                  </a:lnTo>
                  <a:lnTo>
                    <a:pt x="0" y="93"/>
                  </a:lnTo>
                  <a:lnTo>
                    <a:pt x="42" y="0"/>
                  </a:lnTo>
                  <a:lnTo>
                    <a:pt x="208" y="206"/>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2" name="Freeform 58">
              <a:extLst>
                <a:ext uri="{FF2B5EF4-FFF2-40B4-BE49-F238E27FC236}">
                  <a16:creationId xmlns:a16="http://schemas.microsoft.com/office/drawing/2014/main" id="{37E5D399-1A97-FF26-F617-DAFFA0EC055F}"/>
                </a:ext>
              </a:extLst>
            </p:cNvPr>
            <p:cNvSpPr>
              <a:spLocks noChangeArrowheads="1"/>
            </p:cNvSpPr>
            <p:nvPr/>
          </p:nvSpPr>
          <p:spPr bwMode="auto">
            <a:xfrm>
              <a:off x="8579894" y="10461439"/>
              <a:ext cx="825740" cy="929849"/>
            </a:xfrm>
            <a:custGeom>
              <a:avLst/>
              <a:gdLst>
                <a:gd name="connsiteX0" fmla="*/ 337479 w 825740"/>
                <a:gd name="connsiteY0" fmla="*/ 120850 h 929849"/>
                <a:gd name="connsiteX1" fmla="*/ 792207 w 825740"/>
                <a:gd name="connsiteY1" fmla="*/ 682096 h 929849"/>
                <a:gd name="connsiteX2" fmla="*/ 768471 w 825740"/>
                <a:gd name="connsiteY2" fmla="*/ 896909 h 929849"/>
                <a:gd name="connsiteX3" fmla="*/ 553600 w 825740"/>
                <a:gd name="connsiteY3" fmla="*/ 873317 h 929849"/>
                <a:gd name="connsiteX4" fmla="*/ 98871 w 825740"/>
                <a:gd name="connsiteY4" fmla="*/ 312071 h 929849"/>
                <a:gd name="connsiteX5" fmla="*/ 236373 w 825740"/>
                <a:gd name="connsiteY5" fmla="*/ 0 h 929849"/>
                <a:gd name="connsiteX6" fmla="*/ 311864 w 825740"/>
                <a:gd name="connsiteY6" fmla="*/ 93976 h 929849"/>
                <a:gd name="connsiteX7" fmla="*/ 75491 w 825740"/>
                <a:gd name="connsiteY7" fmla="*/ 284401 h 929849"/>
                <a:gd name="connsiteX8" fmla="*/ 0 w 825740"/>
                <a:gd name="connsiteY8" fmla="*/ 190425 h 9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740" h="929849">
                  <a:moveTo>
                    <a:pt x="337479" y="120850"/>
                  </a:moveTo>
                  <a:lnTo>
                    <a:pt x="792207" y="682096"/>
                  </a:lnTo>
                  <a:cubicBezTo>
                    <a:pt x="844676" y="747906"/>
                    <a:pt x="834682" y="843516"/>
                    <a:pt x="768471" y="896909"/>
                  </a:cubicBezTo>
                  <a:cubicBezTo>
                    <a:pt x="702261" y="949060"/>
                    <a:pt x="607317" y="937885"/>
                    <a:pt x="553600" y="873317"/>
                  </a:cubicBezTo>
                  <a:lnTo>
                    <a:pt x="98871" y="312071"/>
                  </a:lnTo>
                  <a:close/>
                  <a:moveTo>
                    <a:pt x="236373" y="0"/>
                  </a:moveTo>
                  <a:lnTo>
                    <a:pt x="311864" y="93976"/>
                  </a:lnTo>
                  <a:lnTo>
                    <a:pt x="75491" y="284401"/>
                  </a:lnTo>
                  <a:lnTo>
                    <a:pt x="0" y="190425"/>
                  </a:lnTo>
                  <a:close/>
                </a:path>
              </a:pathLst>
            </a:custGeom>
            <a:solidFill>
              <a:srgbClr val="FEE06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3" name="Freeform 78">
              <a:extLst>
                <a:ext uri="{FF2B5EF4-FFF2-40B4-BE49-F238E27FC236}">
                  <a16:creationId xmlns:a16="http://schemas.microsoft.com/office/drawing/2014/main" id="{AE824061-51E7-956E-031B-9831D5787EE2}"/>
                </a:ext>
              </a:extLst>
            </p:cNvPr>
            <p:cNvSpPr>
              <a:spLocks noChangeArrowheads="1"/>
            </p:cNvSpPr>
            <p:nvPr/>
          </p:nvSpPr>
          <p:spPr bwMode="auto">
            <a:xfrm>
              <a:off x="7794383" y="9840730"/>
              <a:ext cx="1120582" cy="1543544"/>
            </a:xfrm>
            <a:custGeom>
              <a:avLst/>
              <a:gdLst>
                <a:gd name="T0" fmla="*/ 47 w 898"/>
                <a:gd name="T1" fmla="*/ 1215 h 1241"/>
                <a:gd name="T2" fmla="*/ 47 w 898"/>
                <a:gd name="T3" fmla="*/ 1215 h 1241"/>
                <a:gd name="T4" fmla="*/ 47 w 898"/>
                <a:gd name="T5" fmla="*/ 1215 h 1241"/>
                <a:gd name="T6" fmla="*/ 25 w 898"/>
                <a:gd name="T7" fmla="*/ 1103 h 1241"/>
                <a:gd name="T8" fmla="*/ 763 w 898"/>
                <a:gd name="T9" fmla="*/ 0 h 1241"/>
                <a:gd name="T10" fmla="*/ 897 w 898"/>
                <a:gd name="T11" fmla="*/ 90 h 1241"/>
                <a:gd name="T12" fmla="*/ 159 w 898"/>
                <a:gd name="T13" fmla="*/ 1193 h 1241"/>
                <a:gd name="T14" fmla="*/ 159 w 898"/>
                <a:gd name="T15" fmla="*/ 1193 h 1241"/>
                <a:gd name="T16" fmla="*/ 47 w 898"/>
                <a:gd name="T17" fmla="*/ 121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8" h="1241">
                  <a:moveTo>
                    <a:pt x="47" y="1215"/>
                  </a:moveTo>
                  <a:lnTo>
                    <a:pt x="47" y="1215"/>
                  </a:lnTo>
                  <a:lnTo>
                    <a:pt x="47" y="1215"/>
                  </a:lnTo>
                  <a:cubicBezTo>
                    <a:pt x="10" y="1190"/>
                    <a:pt x="0" y="1140"/>
                    <a:pt x="25" y="1103"/>
                  </a:cubicBezTo>
                  <a:lnTo>
                    <a:pt x="763" y="0"/>
                  </a:lnTo>
                  <a:lnTo>
                    <a:pt x="897" y="90"/>
                  </a:lnTo>
                  <a:lnTo>
                    <a:pt x="159" y="1193"/>
                  </a:lnTo>
                  <a:lnTo>
                    <a:pt x="159" y="1193"/>
                  </a:lnTo>
                  <a:cubicBezTo>
                    <a:pt x="134" y="1229"/>
                    <a:pt x="84" y="1240"/>
                    <a:pt x="47" y="1215"/>
                  </a:cubicBezTo>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4" name="Freeform 60">
              <a:extLst>
                <a:ext uri="{FF2B5EF4-FFF2-40B4-BE49-F238E27FC236}">
                  <a16:creationId xmlns:a16="http://schemas.microsoft.com/office/drawing/2014/main" id="{6D121738-B30E-BA7E-144A-94E7569780A1}"/>
                </a:ext>
              </a:extLst>
            </p:cNvPr>
            <p:cNvSpPr>
              <a:spLocks noChangeArrowheads="1"/>
            </p:cNvSpPr>
            <p:nvPr/>
          </p:nvSpPr>
          <p:spPr bwMode="auto">
            <a:xfrm>
              <a:off x="7843826" y="9385262"/>
              <a:ext cx="1427557" cy="1931848"/>
            </a:xfrm>
            <a:custGeom>
              <a:avLst/>
              <a:gdLst>
                <a:gd name="connsiteX0" fmla="*/ 1145068 w 1427557"/>
                <a:gd name="connsiteY0" fmla="*/ 2219 h 1931848"/>
                <a:gd name="connsiteX1" fmla="*/ 954864 w 1427557"/>
                <a:gd name="connsiteY1" fmla="*/ 287935 h 1931848"/>
                <a:gd name="connsiteX2" fmla="*/ 1194794 w 1427557"/>
                <a:gd name="connsiteY2" fmla="*/ 448184 h 1931848"/>
                <a:gd name="connsiteX3" fmla="*/ 1386240 w 1427557"/>
                <a:gd name="connsiteY3" fmla="*/ 163710 h 1931848"/>
                <a:gd name="connsiteX4" fmla="*/ 1372566 w 1427557"/>
                <a:gd name="connsiteY4" fmla="*/ 502843 h 1931848"/>
                <a:gd name="connsiteX5" fmla="*/ 1043556 w 1427557"/>
                <a:gd name="connsiteY5" fmla="*/ 639975 h 1931848"/>
                <a:gd name="connsiteX6" fmla="*/ 992707 w 1427557"/>
                <a:gd name="connsiteY6" fmla="*/ 624828 h 1931848"/>
                <a:gd name="connsiteX7" fmla="*/ 118458 w 1427557"/>
                <a:gd name="connsiteY7" fmla="*/ 1931848 h 1931848"/>
                <a:gd name="connsiteX8" fmla="*/ 0 w 1427557"/>
                <a:gd name="connsiteY8" fmla="*/ 1853305 h 1931848"/>
                <a:gd name="connsiteX9" fmla="*/ 873808 w 1427557"/>
                <a:gd name="connsiteY9" fmla="*/ 548704 h 1931848"/>
                <a:gd name="connsiteX10" fmla="*/ 834646 w 1427557"/>
                <a:gd name="connsiteY10" fmla="*/ 500553 h 1931848"/>
                <a:gd name="connsiteX11" fmla="*/ 835521 w 1427557"/>
                <a:gd name="connsiteY11" fmla="*/ 143834 h 1931848"/>
                <a:gd name="connsiteX12" fmla="*/ 1145068 w 1427557"/>
                <a:gd name="connsiteY12" fmla="*/ 2219 h 193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557" h="1931848">
                  <a:moveTo>
                    <a:pt x="1145068" y="2219"/>
                  </a:moveTo>
                  <a:lnTo>
                    <a:pt x="954864" y="287935"/>
                  </a:lnTo>
                  <a:lnTo>
                    <a:pt x="1194794" y="448184"/>
                  </a:lnTo>
                  <a:lnTo>
                    <a:pt x="1386240" y="163710"/>
                  </a:lnTo>
                  <a:cubicBezTo>
                    <a:pt x="1443426" y="265574"/>
                    <a:pt x="1443426" y="397252"/>
                    <a:pt x="1372566" y="502843"/>
                  </a:cubicBezTo>
                  <a:cubicBezTo>
                    <a:pt x="1298909" y="613713"/>
                    <a:pt x="1167211" y="663791"/>
                    <a:pt x="1043556" y="639975"/>
                  </a:cubicBezTo>
                  <a:lnTo>
                    <a:pt x="992707" y="624828"/>
                  </a:lnTo>
                  <a:lnTo>
                    <a:pt x="118458" y="1931848"/>
                  </a:lnTo>
                  <a:lnTo>
                    <a:pt x="0" y="1853305"/>
                  </a:lnTo>
                  <a:lnTo>
                    <a:pt x="873808" y="548704"/>
                  </a:lnTo>
                  <a:lnTo>
                    <a:pt x="834646" y="500553"/>
                  </a:lnTo>
                  <a:cubicBezTo>
                    <a:pt x="765360" y="395622"/>
                    <a:pt x="760931" y="254705"/>
                    <a:pt x="835521" y="143834"/>
                  </a:cubicBezTo>
                  <a:cubicBezTo>
                    <a:pt x="906381" y="38244"/>
                    <a:pt x="1026967" y="-11446"/>
                    <a:pt x="1145068" y="2219"/>
                  </a:cubicBezTo>
                  <a:close/>
                </a:path>
              </a:pathLst>
            </a:custGeom>
            <a:solidFill>
              <a:srgbClr val="EDEDE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5" name="Freeform 81">
              <a:extLst>
                <a:ext uri="{FF2B5EF4-FFF2-40B4-BE49-F238E27FC236}">
                  <a16:creationId xmlns:a16="http://schemas.microsoft.com/office/drawing/2014/main" id="{FBB4F10C-B83E-07C8-2B72-EB2B06A86238}"/>
                </a:ext>
              </a:extLst>
            </p:cNvPr>
            <p:cNvSpPr>
              <a:spLocks noChangeArrowheads="1"/>
            </p:cNvSpPr>
            <p:nvPr/>
          </p:nvSpPr>
          <p:spPr bwMode="auto">
            <a:xfrm>
              <a:off x="12957850" y="7901683"/>
              <a:ext cx="2274121" cy="2274121"/>
            </a:xfrm>
            <a:custGeom>
              <a:avLst/>
              <a:gdLst>
                <a:gd name="T0" fmla="*/ 911 w 1824"/>
                <a:gd name="T1" fmla="*/ 0 h 1824"/>
                <a:gd name="T2" fmla="*/ 911 w 1824"/>
                <a:gd name="T3" fmla="*/ 0 h 1824"/>
                <a:gd name="T4" fmla="*/ 0 w 1824"/>
                <a:gd name="T5" fmla="*/ 912 h 1824"/>
                <a:gd name="T6" fmla="*/ 0 w 1824"/>
                <a:gd name="T7" fmla="*/ 912 h 1824"/>
                <a:gd name="T8" fmla="*/ 911 w 1824"/>
                <a:gd name="T9" fmla="*/ 1823 h 1824"/>
                <a:gd name="T10" fmla="*/ 911 w 1824"/>
                <a:gd name="T11" fmla="*/ 1823 h 1824"/>
                <a:gd name="T12" fmla="*/ 1823 w 1824"/>
                <a:gd name="T13" fmla="*/ 912 h 1824"/>
                <a:gd name="T14" fmla="*/ 1823 w 1824"/>
                <a:gd name="T15" fmla="*/ 912 h 1824"/>
                <a:gd name="T16" fmla="*/ 911 w 1824"/>
                <a:gd name="T17" fmla="*/ 0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4" h="1824">
                  <a:moveTo>
                    <a:pt x="911" y="0"/>
                  </a:moveTo>
                  <a:lnTo>
                    <a:pt x="911" y="0"/>
                  </a:lnTo>
                  <a:cubicBezTo>
                    <a:pt x="408" y="0"/>
                    <a:pt x="0" y="408"/>
                    <a:pt x="0" y="912"/>
                  </a:cubicBezTo>
                  <a:lnTo>
                    <a:pt x="0" y="912"/>
                  </a:lnTo>
                  <a:cubicBezTo>
                    <a:pt x="0" y="1415"/>
                    <a:pt x="408" y="1823"/>
                    <a:pt x="911" y="1823"/>
                  </a:cubicBezTo>
                  <a:lnTo>
                    <a:pt x="911" y="1823"/>
                  </a:lnTo>
                  <a:cubicBezTo>
                    <a:pt x="1415" y="1823"/>
                    <a:pt x="1823" y="1415"/>
                    <a:pt x="1823" y="912"/>
                  </a:cubicBezTo>
                  <a:lnTo>
                    <a:pt x="1823" y="912"/>
                  </a:lnTo>
                  <a:cubicBezTo>
                    <a:pt x="1823" y="408"/>
                    <a:pt x="1415" y="0"/>
                    <a:pt x="911" y="0"/>
                  </a:cubicBezTo>
                </a:path>
              </a:pathLst>
            </a:custGeom>
            <a:solidFill>
              <a:srgbClr val="606161">
                <a:alpha val="40000"/>
              </a:srgb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6" name="Freeform 85">
              <a:extLst>
                <a:ext uri="{FF2B5EF4-FFF2-40B4-BE49-F238E27FC236}">
                  <a16:creationId xmlns:a16="http://schemas.microsoft.com/office/drawing/2014/main" id="{A46516FE-333D-F1EE-4C55-5B17895FE1E0}"/>
                </a:ext>
              </a:extLst>
            </p:cNvPr>
            <p:cNvSpPr>
              <a:spLocks noChangeArrowheads="1"/>
            </p:cNvSpPr>
            <p:nvPr/>
          </p:nvSpPr>
          <p:spPr bwMode="auto">
            <a:xfrm>
              <a:off x="15528596" y="9582555"/>
              <a:ext cx="280147" cy="450430"/>
            </a:xfrm>
            <a:custGeom>
              <a:avLst/>
              <a:gdLst>
                <a:gd name="T0" fmla="*/ 216 w 227"/>
                <a:gd name="T1" fmla="*/ 7 h 362"/>
                <a:gd name="T2" fmla="*/ 217 w 227"/>
                <a:gd name="T3" fmla="*/ 1 h 362"/>
                <a:gd name="T4" fmla="*/ 216 w 227"/>
                <a:gd name="T5" fmla="*/ 0 h 362"/>
                <a:gd name="T6" fmla="*/ 216 w 227"/>
                <a:gd name="T7" fmla="*/ 0 h 362"/>
                <a:gd name="T8" fmla="*/ 71 w 227"/>
                <a:gd name="T9" fmla="*/ 159 h 362"/>
                <a:gd name="T10" fmla="*/ 71 w 227"/>
                <a:gd name="T11" fmla="*/ 159 h 362"/>
                <a:gd name="T12" fmla="*/ 22 w 227"/>
                <a:gd name="T13" fmla="*/ 361 h 362"/>
                <a:gd name="T14" fmla="*/ 22 w 227"/>
                <a:gd name="T15" fmla="*/ 361 h 362"/>
                <a:gd name="T16" fmla="*/ 216 w 227"/>
                <a:gd name="T17"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2">
                  <a:moveTo>
                    <a:pt x="216" y="7"/>
                  </a:moveTo>
                  <a:lnTo>
                    <a:pt x="217" y="1"/>
                  </a:lnTo>
                  <a:lnTo>
                    <a:pt x="216" y="0"/>
                  </a:lnTo>
                  <a:lnTo>
                    <a:pt x="216" y="0"/>
                  </a:lnTo>
                  <a:cubicBezTo>
                    <a:pt x="216" y="0"/>
                    <a:pt x="144" y="21"/>
                    <a:pt x="71" y="159"/>
                  </a:cubicBezTo>
                  <a:lnTo>
                    <a:pt x="71" y="159"/>
                  </a:lnTo>
                  <a:cubicBezTo>
                    <a:pt x="0" y="295"/>
                    <a:pt x="22" y="361"/>
                    <a:pt x="22" y="361"/>
                  </a:cubicBezTo>
                  <a:lnTo>
                    <a:pt x="22" y="361"/>
                  </a:lnTo>
                  <a:cubicBezTo>
                    <a:pt x="226" y="191"/>
                    <a:pt x="216" y="7"/>
                    <a:pt x="216" y="7"/>
                  </a:cubicBezTo>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7" name="Freeform 86">
              <a:extLst>
                <a:ext uri="{FF2B5EF4-FFF2-40B4-BE49-F238E27FC236}">
                  <a16:creationId xmlns:a16="http://schemas.microsoft.com/office/drawing/2014/main" id="{ED23A937-CFA0-D7DE-8095-ACE0FEA13FC0}"/>
                </a:ext>
              </a:extLst>
            </p:cNvPr>
            <p:cNvSpPr>
              <a:spLocks noChangeArrowheads="1"/>
            </p:cNvSpPr>
            <p:nvPr/>
          </p:nvSpPr>
          <p:spPr bwMode="auto">
            <a:xfrm>
              <a:off x="15556060" y="9588046"/>
              <a:ext cx="302116" cy="477893"/>
            </a:xfrm>
            <a:custGeom>
              <a:avLst/>
              <a:gdLst>
                <a:gd name="T0" fmla="*/ 233 w 244"/>
                <a:gd name="T1" fmla="*/ 25 h 382"/>
                <a:gd name="T2" fmla="*/ 234 w 244"/>
                <a:gd name="T3" fmla="*/ 21 h 382"/>
                <a:gd name="T4" fmla="*/ 195 w 244"/>
                <a:gd name="T5" fmla="*/ 0 h 382"/>
                <a:gd name="T6" fmla="*/ 194 w 244"/>
                <a:gd name="T7" fmla="*/ 6 h 382"/>
                <a:gd name="T8" fmla="*/ 194 w 244"/>
                <a:gd name="T9" fmla="*/ 6 h 382"/>
                <a:gd name="T10" fmla="*/ 0 w 244"/>
                <a:gd name="T11" fmla="*/ 360 h 382"/>
                <a:gd name="T12" fmla="*/ 38 w 244"/>
                <a:gd name="T13" fmla="*/ 381 h 382"/>
                <a:gd name="T14" fmla="*/ 38 w 244"/>
                <a:gd name="T15" fmla="*/ 380 h 382"/>
                <a:gd name="T16" fmla="*/ 38 w 244"/>
                <a:gd name="T17" fmla="*/ 380 h 382"/>
                <a:gd name="T18" fmla="*/ 233 w 244"/>
                <a:gd name="T19" fmla="*/ 25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382">
                  <a:moveTo>
                    <a:pt x="233" y="25"/>
                  </a:moveTo>
                  <a:lnTo>
                    <a:pt x="234" y="21"/>
                  </a:lnTo>
                  <a:lnTo>
                    <a:pt x="195" y="0"/>
                  </a:lnTo>
                  <a:lnTo>
                    <a:pt x="194" y="6"/>
                  </a:lnTo>
                  <a:lnTo>
                    <a:pt x="194" y="6"/>
                  </a:lnTo>
                  <a:cubicBezTo>
                    <a:pt x="194" y="6"/>
                    <a:pt x="204" y="190"/>
                    <a:pt x="0" y="360"/>
                  </a:cubicBezTo>
                  <a:lnTo>
                    <a:pt x="38" y="381"/>
                  </a:lnTo>
                  <a:lnTo>
                    <a:pt x="38" y="380"/>
                  </a:lnTo>
                  <a:lnTo>
                    <a:pt x="38" y="380"/>
                  </a:lnTo>
                  <a:cubicBezTo>
                    <a:pt x="243" y="209"/>
                    <a:pt x="233" y="25"/>
                    <a:pt x="233" y="25"/>
                  </a:cubicBezTo>
                </a:path>
              </a:pathLst>
            </a:custGeom>
            <a:solidFill>
              <a:srgbClr val="EDEDE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8" name="Freeform 87">
              <a:extLst>
                <a:ext uri="{FF2B5EF4-FFF2-40B4-BE49-F238E27FC236}">
                  <a16:creationId xmlns:a16="http://schemas.microsoft.com/office/drawing/2014/main" id="{FD8E5F99-84F6-7F44-44B9-DCB31C4A2617}"/>
                </a:ext>
              </a:extLst>
            </p:cNvPr>
            <p:cNvSpPr>
              <a:spLocks noChangeArrowheads="1"/>
            </p:cNvSpPr>
            <p:nvPr/>
          </p:nvSpPr>
          <p:spPr bwMode="auto">
            <a:xfrm>
              <a:off x="15605499" y="9610022"/>
              <a:ext cx="2367505" cy="1571011"/>
            </a:xfrm>
            <a:custGeom>
              <a:avLst/>
              <a:gdLst>
                <a:gd name="T0" fmla="*/ 1763 w 1901"/>
                <a:gd name="T1" fmla="*/ 844 h 1259"/>
                <a:gd name="T2" fmla="*/ 196 w 1901"/>
                <a:gd name="T3" fmla="*/ 0 h 1259"/>
                <a:gd name="T4" fmla="*/ 195 w 1901"/>
                <a:gd name="T5" fmla="*/ 4 h 1259"/>
                <a:gd name="T6" fmla="*/ 195 w 1901"/>
                <a:gd name="T7" fmla="*/ 4 h 1259"/>
                <a:gd name="T8" fmla="*/ 0 w 1901"/>
                <a:gd name="T9" fmla="*/ 359 h 1259"/>
                <a:gd name="T10" fmla="*/ 0 w 1901"/>
                <a:gd name="T11" fmla="*/ 360 h 1259"/>
                <a:gd name="T12" fmla="*/ 1569 w 1901"/>
                <a:gd name="T13" fmla="*/ 1205 h 1259"/>
                <a:gd name="T14" fmla="*/ 1569 w 1901"/>
                <a:gd name="T15" fmla="*/ 1205 h 1259"/>
                <a:gd name="T16" fmla="*/ 1846 w 1901"/>
                <a:gd name="T17" fmla="*/ 1121 h 1259"/>
                <a:gd name="T18" fmla="*/ 1846 w 1901"/>
                <a:gd name="T19" fmla="*/ 1121 h 1259"/>
                <a:gd name="T20" fmla="*/ 1763 w 1901"/>
                <a:gd name="T21" fmla="*/ 844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1" h="1259">
                  <a:moveTo>
                    <a:pt x="1763" y="844"/>
                  </a:moveTo>
                  <a:lnTo>
                    <a:pt x="196" y="0"/>
                  </a:lnTo>
                  <a:lnTo>
                    <a:pt x="195" y="4"/>
                  </a:lnTo>
                  <a:lnTo>
                    <a:pt x="195" y="4"/>
                  </a:lnTo>
                  <a:cubicBezTo>
                    <a:pt x="195" y="4"/>
                    <a:pt x="205" y="188"/>
                    <a:pt x="0" y="359"/>
                  </a:cubicBezTo>
                  <a:lnTo>
                    <a:pt x="0" y="360"/>
                  </a:lnTo>
                  <a:lnTo>
                    <a:pt x="1569" y="1205"/>
                  </a:lnTo>
                  <a:lnTo>
                    <a:pt x="1569" y="1205"/>
                  </a:lnTo>
                  <a:cubicBezTo>
                    <a:pt x="1668" y="1258"/>
                    <a:pt x="1792" y="1221"/>
                    <a:pt x="1846" y="1121"/>
                  </a:cubicBezTo>
                  <a:lnTo>
                    <a:pt x="1846" y="1121"/>
                  </a:lnTo>
                  <a:cubicBezTo>
                    <a:pt x="1900" y="1022"/>
                    <a:pt x="1863" y="898"/>
                    <a:pt x="1763" y="844"/>
                  </a:cubicBezTo>
                </a:path>
              </a:pathLst>
            </a:custGeom>
            <a:solidFill>
              <a:srgbClr val="60616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9" name="Freeform 88">
              <a:extLst>
                <a:ext uri="{FF2B5EF4-FFF2-40B4-BE49-F238E27FC236}">
                  <a16:creationId xmlns:a16="http://schemas.microsoft.com/office/drawing/2014/main" id="{823B6F18-4FC3-CA20-8DC0-DFF70C3D9EF0}"/>
                </a:ext>
              </a:extLst>
            </p:cNvPr>
            <p:cNvSpPr>
              <a:spLocks noChangeArrowheads="1"/>
            </p:cNvSpPr>
            <p:nvPr/>
          </p:nvSpPr>
          <p:spPr bwMode="auto">
            <a:xfrm>
              <a:off x="15155069" y="9417760"/>
              <a:ext cx="604235" cy="549305"/>
            </a:xfrm>
            <a:custGeom>
              <a:avLst/>
              <a:gdLst>
                <a:gd name="T0" fmla="*/ 0 w 486"/>
                <a:gd name="T1" fmla="*/ 264 h 443"/>
                <a:gd name="T2" fmla="*/ 329 w 486"/>
                <a:gd name="T3" fmla="*/ 442 h 443"/>
                <a:gd name="T4" fmla="*/ 329 w 486"/>
                <a:gd name="T5" fmla="*/ 442 h 443"/>
                <a:gd name="T6" fmla="*/ 440 w 486"/>
                <a:gd name="T7" fmla="*/ 316 h 443"/>
                <a:gd name="T8" fmla="*/ 440 w 486"/>
                <a:gd name="T9" fmla="*/ 316 h 443"/>
                <a:gd name="T10" fmla="*/ 471 w 486"/>
                <a:gd name="T11" fmla="*/ 178 h 443"/>
                <a:gd name="T12" fmla="*/ 142 w 486"/>
                <a:gd name="T13" fmla="*/ 0 h 443"/>
                <a:gd name="T14" fmla="*/ 0 w 486"/>
                <a:gd name="T15" fmla="*/ 264 h 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443">
                  <a:moveTo>
                    <a:pt x="0" y="264"/>
                  </a:moveTo>
                  <a:lnTo>
                    <a:pt x="329" y="442"/>
                  </a:lnTo>
                  <a:lnTo>
                    <a:pt x="329" y="442"/>
                  </a:lnTo>
                  <a:cubicBezTo>
                    <a:pt x="329" y="442"/>
                    <a:pt x="390" y="415"/>
                    <a:pt x="440" y="316"/>
                  </a:cubicBezTo>
                  <a:lnTo>
                    <a:pt x="440" y="316"/>
                  </a:lnTo>
                  <a:cubicBezTo>
                    <a:pt x="485" y="227"/>
                    <a:pt x="471" y="178"/>
                    <a:pt x="471" y="178"/>
                  </a:cubicBezTo>
                  <a:lnTo>
                    <a:pt x="142" y="0"/>
                  </a:lnTo>
                  <a:lnTo>
                    <a:pt x="0" y="264"/>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50" name="Freeform 89">
              <a:extLst>
                <a:ext uri="{FF2B5EF4-FFF2-40B4-BE49-F238E27FC236}">
                  <a16:creationId xmlns:a16="http://schemas.microsoft.com/office/drawing/2014/main" id="{9D6BDD06-E161-F900-C2B4-396E0172E9F1}"/>
                </a:ext>
              </a:extLst>
            </p:cNvPr>
            <p:cNvSpPr>
              <a:spLocks noChangeArrowheads="1"/>
            </p:cNvSpPr>
            <p:nvPr/>
          </p:nvSpPr>
          <p:spPr bwMode="auto">
            <a:xfrm>
              <a:off x="15155065" y="9417763"/>
              <a:ext cx="357050" cy="433952"/>
            </a:xfrm>
            <a:custGeom>
              <a:avLst/>
              <a:gdLst>
                <a:gd name="T0" fmla="*/ 142 w 285"/>
                <a:gd name="T1" fmla="*/ 0 h 347"/>
                <a:gd name="T2" fmla="*/ 0 w 285"/>
                <a:gd name="T3" fmla="*/ 264 h 347"/>
                <a:gd name="T4" fmla="*/ 151 w 285"/>
                <a:gd name="T5" fmla="*/ 346 h 347"/>
                <a:gd name="T6" fmla="*/ 151 w 285"/>
                <a:gd name="T7" fmla="*/ 346 h 347"/>
                <a:gd name="T8" fmla="*/ 284 w 285"/>
                <a:gd name="T9" fmla="*/ 77 h 347"/>
                <a:gd name="T10" fmla="*/ 142 w 285"/>
                <a:gd name="T11" fmla="*/ 0 h 347"/>
              </a:gdLst>
              <a:ahLst/>
              <a:cxnLst>
                <a:cxn ang="0">
                  <a:pos x="T0" y="T1"/>
                </a:cxn>
                <a:cxn ang="0">
                  <a:pos x="T2" y="T3"/>
                </a:cxn>
                <a:cxn ang="0">
                  <a:pos x="T4" y="T5"/>
                </a:cxn>
                <a:cxn ang="0">
                  <a:pos x="T6" y="T7"/>
                </a:cxn>
                <a:cxn ang="0">
                  <a:pos x="T8" y="T9"/>
                </a:cxn>
                <a:cxn ang="0">
                  <a:pos x="T10" y="T11"/>
                </a:cxn>
              </a:cxnLst>
              <a:rect l="0" t="0" r="r" b="b"/>
              <a:pathLst>
                <a:path w="285" h="347">
                  <a:moveTo>
                    <a:pt x="142" y="0"/>
                  </a:moveTo>
                  <a:lnTo>
                    <a:pt x="0" y="264"/>
                  </a:lnTo>
                  <a:lnTo>
                    <a:pt x="151" y="346"/>
                  </a:lnTo>
                  <a:lnTo>
                    <a:pt x="151" y="346"/>
                  </a:lnTo>
                  <a:cubicBezTo>
                    <a:pt x="207" y="263"/>
                    <a:pt x="252" y="173"/>
                    <a:pt x="284" y="77"/>
                  </a:cubicBezTo>
                  <a:lnTo>
                    <a:pt x="142" y="0"/>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51" name="Freeform 90">
              <a:extLst>
                <a:ext uri="{FF2B5EF4-FFF2-40B4-BE49-F238E27FC236}">
                  <a16:creationId xmlns:a16="http://schemas.microsoft.com/office/drawing/2014/main" id="{B62C82E5-4E92-B79C-FB4A-8D0A760285C9}"/>
                </a:ext>
              </a:extLst>
            </p:cNvPr>
            <p:cNvSpPr>
              <a:spLocks noChangeArrowheads="1"/>
            </p:cNvSpPr>
            <p:nvPr/>
          </p:nvSpPr>
          <p:spPr bwMode="auto">
            <a:xfrm>
              <a:off x="12694184" y="7638017"/>
              <a:ext cx="2801454" cy="2801453"/>
            </a:xfrm>
            <a:custGeom>
              <a:avLst/>
              <a:gdLst>
                <a:gd name="T0" fmla="*/ 1123 w 2248"/>
                <a:gd name="T1" fmla="*/ 2035 h 2248"/>
                <a:gd name="T2" fmla="*/ 1123 w 2248"/>
                <a:gd name="T3" fmla="*/ 2035 h 2248"/>
                <a:gd name="T4" fmla="*/ 212 w 2248"/>
                <a:gd name="T5" fmla="*/ 1124 h 2248"/>
                <a:gd name="T6" fmla="*/ 212 w 2248"/>
                <a:gd name="T7" fmla="*/ 1124 h 2248"/>
                <a:gd name="T8" fmla="*/ 1123 w 2248"/>
                <a:gd name="T9" fmla="*/ 212 h 2248"/>
                <a:gd name="T10" fmla="*/ 1123 w 2248"/>
                <a:gd name="T11" fmla="*/ 212 h 2248"/>
                <a:gd name="T12" fmla="*/ 2035 w 2248"/>
                <a:gd name="T13" fmla="*/ 1124 h 2248"/>
                <a:gd name="T14" fmla="*/ 2035 w 2248"/>
                <a:gd name="T15" fmla="*/ 1124 h 2248"/>
                <a:gd name="T16" fmla="*/ 1123 w 2248"/>
                <a:gd name="T17" fmla="*/ 2035 h 2248"/>
                <a:gd name="T18" fmla="*/ 1123 w 2248"/>
                <a:gd name="T19" fmla="*/ 0 h 2248"/>
                <a:gd name="T20" fmla="*/ 1123 w 2248"/>
                <a:gd name="T21" fmla="*/ 0 h 2248"/>
                <a:gd name="T22" fmla="*/ 0 w 2248"/>
                <a:gd name="T23" fmla="*/ 1124 h 2248"/>
                <a:gd name="T24" fmla="*/ 0 w 2248"/>
                <a:gd name="T25" fmla="*/ 1124 h 2248"/>
                <a:gd name="T26" fmla="*/ 1123 w 2248"/>
                <a:gd name="T27" fmla="*/ 2247 h 2248"/>
                <a:gd name="T28" fmla="*/ 1123 w 2248"/>
                <a:gd name="T29" fmla="*/ 2247 h 2248"/>
                <a:gd name="T30" fmla="*/ 2247 w 2248"/>
                <a:gd name="T31" fmla="*/ 1124 h 2248"/>
                <a:gd name="T32" fmla="*/ 2247 w 2248"/>
                <a:gd name="T33" fmla="*/ 1124 h 2248"/>
                <a:gd name="T34" fmla="*/ 1123 w 2248"/>
                <a:gd name="T35" fmla="*/ 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8" h="2248">
                  <a:moveTo>
                    <a:pt x="1123" y="2035"/>
                  </a:moveTo>
                  <a:lnTo>
                    <a:pt x="1123" y="2035"/>
                  </a:lnTo>
                  <a:cubicBezTo>
                    <a:pt x="620" y="2035"/>
                    <a:pt x="212" y="1627"/>
                    <a:pt x="212" y="1124"/>
                  </a:cubicBezTo>
                  <a:lnTo>
                    <a:pt x="212" y="1124"/>
                  </a:lnTo>
                  <a:cubicBezTo>
                    <a:pt x="212" y="620"/>
                    <a:pt x="620" y="212"/>
                    <a:pt x="1123" y="212"/>
                  </a:cubicBezTo>
                  <a:lnTo>
                    <a:pt x="1123" y="212"/>
                  </a:lnTo>
                  <a:cubicBezTo>
                    <a:pt x="1627" y="212"/>
                    <a:pt x="2035" y="620"/>
                    <a:pt x="2035" y="1124"/>
                  </a:cubicBezTo>
                  <a:lnTo>
                    <a:pt x="2035" y="1124"/>
                  </a:lnTo>
                  <a:cubicBezTo>
                    <a:pt x="2035" y="1627"/>
                    <a:pt x="1627" y="2035"/>
                    <a:pt x="1123" y="2035"/>
                  </a:cubicBezTo>
                  <a:close/>
                  <a:moveTo>
                    <a:pt x="1123" y="0"/>
                  </a:moveTo>
                  <a:lnTo>
                    <a:pt x="1123" y="0"/>
                  </a:lnTo>
                  <a:cubicBezTo>
                    <a:pt x="503" y="0"/>
                    <a:pt x="0" y="503"/>
                    <a:pt x="0" y="1124"/>
                  </a:cubicBezTo>
                  <a:lnTo>
                    <a:pt x="0" y="1124"/>
                  </a:lnTo>
                  <a:cubicBezTo>
                    <a:pt x="0" y="1744"/>
                    <a:pt x="503" y="2247"/>
                    <a:pt x="1123" y="2247"/>
                  </a:cubicBezTo>
                  <a:lnTo>
                    <a:pt x="1123" y="2247"/>
                  </a:lnTo>
                  <a:cubicBezTo>
                    <a:pt x="1743" y="2247"/>
                    <a:pt x="2247" y="1744"/>
                    <a:pt x="2247" y="1124"/>
                  </a:cubicBezTo>
                  <a:lnTo>
                    <a:pt x="2247" y="1124"/>
                  </a:lnTo>
                  <a:cubicBezTo>
                    <a:pt x="2247" y="503"/>
                    <a:pt x="1743" y="0"/>
                    <a:pt x="1123" y="0"/>
                  </a:cubicBezTo>
                  <a:close/>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grpSp>
    </p:spTree>
    <p:extLst>
      <p:ext uri="{BB962C8B-B14F-4D97-AF65-F5344CB8AC3E}">
        <p14:creationId xmlns:p14="http://schemas.microsoft.com/office/powerpoint/2010/main" val="813917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9222" y="211592"/>
            <a:ext cx="5020435"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AUTO-EVALUAREA ANUALĂ A NIVELULUI DE SATISFACȚIE A JUDECĂTORILOR ȘI PERSONALULUI JUDECĂTORIEI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2" name="TextBox 1">
            <a:extLst>
              <a:ext uri="{FF2B5EF4-FFF2-40B4-BE49-F238E27FC236}">
                <a16:creationId xmlns:a16="http://schemas.microsoft.com/office/drawing/2014/main" id="{9E481F2E-D783-F278-D8B9-2614DC2789B3}"/>
              </a:ext>
            </a:extLst>
          </p:cNvPr>
          <p:cNvSpPr txBox="1"/>
          <p:nvPr/>
        </p:nvSpPr>
        <p:spPr>
          <a:xfrm>
            <a:off x="311893" y="1826720"/>
            <a:ext cx="4806207" cy="3031664"/>
          </a:xfrm>
          <a:prstGeom prst="rect">
            <a:avLst/>
          </a:prstGeom>
          <a:noFill/>
        </p:spPr>
        <p:txBody>
          <a:bodyPr wrap="square">
            <a:spAutoFit/>
          </a:bodyPr>
          <a:lstStyle/>
          <a:p>
            <a:pPr marL="342900" marR="0" lvl="0" indent="-342900"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Procesul de chestionare anuală a judecătorilor și personalului instanței reprezintă o etapă importantă a procesului de implementare a Cadrului Internațional de Excelență Judecătorească (CIEJ). </a:t>
            </a:r>
          </a:p>
          <a:p>
            <a:pPr marL="342900" marR="0" lvl="0" indent="-342900"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Rezultatele sondajului permit conducerii instanței de judecată să determine necesitățile judecătorilor, personalul instanței și să stabilească prioritățile strategice de dezvoltare a instanței reieșind din aceste necesități, scopuri și abordări noi </a:t>
            </a:r>
            <a:r>
              <a:rPr kumimoji="0" lang="ro-RO" sz="14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şi</a:t>
            </a:r>
            <a:r>
              <a:rPr kumimoji="0" lang="ro-RO"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inovatoare. </a:t>
            </a: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endParaRPr kumimoji="0" lang="ro-RO" sz="1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3" name="Picture 2" descr="Employee Satisfaction Survey Tool | GoSurvey">
            <a:extLst>
              <a:ext uri="{FF2B5EF4-FFF2-40B4-BE49-F238E27FC236}">
                <a16:creationId xmlns:a16="http://schemas.microsoft.com/office/drawing/2014/main" id="{6953117F-C95B-C7FF-97D9-6E59757E3857}"/>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xfrm>
            <a:off x="5118100" y="1348981"/>
            <a:ext cx="3751943" cy="4109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824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9222" y="211592"/>
            <a:ext cx="8612885"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AUTO-EVALUAREA ANUALĂ A NIVELULUI DE SATISFACȚIE A JUDECĂTORILOR ȘI PERSONALULUI JUDECĂTORIEI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2" name="TextBox 1">
            <a:extLst>
              <a:ext uri="{FF2B5EF4-FFF2-40B4-BE49-F238E27FC236}">
                <a16:creationId xmlns:a16="http://schemas.microsoft.com/office/drawing/2014/main" id="{9E481F2E-D783-F278-D8B9-2614DC2789B3}"/>
              </a:ext>
            </a:extLst>
          </p:cNvPr>
          <p:cNvSpPr txBox="1"/>
          <p:nvPr/>
        </p:nvSpPr>
        <p:spPr>
          <a:xfrm>
            <a:off x="311893" y="1632320"/>
            <a:ext cx="4875617" cy="2570640"/>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Chestionarul cuprinde constatări legate de cele șapte domenii ale Cadrului Internațional de Excelență Judecătorească (leadership, management strategic, resurse umane, infrastructura și procesele judiciare, implicarea justițiabililor, accesibilitate, încrederea justițiabililor). </a:t>
            </a: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Rezultatele obținute din autoevaluare servesc drept bază pentru identificarea domeniilor de dezvoltare ulterioară a judecătoriei.</a:t>
            </a: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endParaRPr kumimoji="0" lang="ro-RO" sz="1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908FAF2-A538-8189-C000-D0A0A044C890}"/>
              </a:ext>
            </a:extLst>
          </p:cNvPr>
          <p:cNvPicPr>
            <a:picLocks noChangeAspect="1"/>
          </p:cNvPicPr>
          <p:nvPr/>
        </p:nvPicPr>
        <p:blipFill>
          <a:blip r:embed="rId2"/>
          <a:stretch>
            <a:fillRect/>
          </a:stretch>
        </p:blipFill>
        <p:spPr>
          <a:xfrm>
            <a:off x="5187510" y="1056901"/>
            <a:ext cx="3822397" cy="3787200"/>
          </a:xfrm>
          <a:prstGeom prst="rect">
            <a:avLst/>
          </a:prstGeom>
        </p:spPr>
      </p:pic>
    </p:spTree>
    <p:extLst>
      <p:ext uri="{BB962C8B-B14F-4D97-AF65-F5344CB8AC3E}">
        <p14:creationId xmlns:p14="http://schemas.microsoft.com/office/powerpoint/2010/main" val="1806856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72A61-6365-0A80-5C34-C476CDF3C1D2}"/>
              </a:ext>
            </a:extLst>
          </p:cNvPr>
          <p:cNvSpPr>
            <a:spLocks noGrp="1"/>
          </p:cNvSpPr>
          <p:nvPr>
            <p:ph sz="half" idx="1"/>
          </p:nvPr>
        </p:nvSpPr>
        <p:spPr>
          <a:xfrm>
            <a:off x="273050" y="857250"/>
            <a:ext cx="5327650" cy="3862065"/>
          </a:xfrm>
        </p:spPr>
        <p:txBody>
          <a:bodyPr vert="horz" lIns="91440" tIns="45720" rIns="91440" bIns="45720" rtlCol="0" anchor="t">
            <a:normAutofit/>
          </a:bodyPr>
          <a:lstStyle/>
          <a:p>
            <a:pPr marL="229870" indent="-229870"/>
            <a:r>
              <a:rPr lang="ro-RO" sz="1800" dirty="0">
                <a:latin typeface="Times New Roman" panose="02020603050405020304" pitchFamily="18" charset="0"/>
                <a:cs typeface="Times New Roman" panose="02020603050405020304" pitchFamily="18" charset="0"/>
              </a:rPr>
              <a:t>Activitatea</a:t>
            </a:r>
            <a:r>
              <a:rPr lang="ro-RO" sz="1400" b="1" dirty="0">
                <a:latin typeface="Arial" panose="020B0604020202020204" pitchFamily="34" charset="0"/>
                <a:cs typeface="Arial" panose="020B0604020202020204" pitchFamily="34" charset="0"/>
              </a:rPr>
              <a:t> </a:t>
            </a:r>
            <a:r>
              <a:rPr lang="ro-RO" sz="1800" dirty="0">
                <a:effectLst/>
                <a:latin typeface="Times New Roman" panose="02020603050405020304" pitchFamily="18" charset="0"/>
                <a:ea typeface="Times New Roman" panose="02020603050405020304" pitchFamily="18" charset="0"/>
              </a:rPr>
              <a:t>1.1.1. Adoptarea modificărilor </a:t>
            </a:r>
            <a:r>
              <a:rPr lang="ro-RO" sz="1800" dirty="0">
                <a:effectLst/>
                <a:latin typeface="Times New Roman" panose="02020603050405020304" pitchFamily="18" charset="0"/>
                <a:ea typeface="Calibri" panose="020F0502020204030204" pitchFamily="34" charset="0"/>
              </a:rPr>
              <a:t>de ordin administrativ și legal pentru a eficientiza și fluidiza volumul de lucru al instanței</a:t>
            </a:r>
            <a:endParaRPr lang="en-US" sz="1800" dirty="0">
              <a:effectLst/>
              <a:latin typeface="Times New Roman" panose="02020603050405020304" pitchFamily="18" charset="0"/>
              <a:ea typeface="Calibri" panose="020F0502020204030204" pitchFamily="34" charset="0"/>
            </a:endParaRPr>
          </a:p>
          <a:p>
            <a:pPr marL="0" indent="0">
              <a:buNone/>
            </a:pPr>
            <a:endParaRPr lang="ro-RO" sz="1800" dirty="0">
              <a:effectLst/>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r>
              <a:rPr lang="ro-RO" sz="1400" b="1" i="1" dirty="0">
                <a:solidFill>
                  <a:schemeClr val="tx1"/>
                </a:solidFill>
                <a:latin typeface="Times New Roman" panose="02020603050405020304" pitchFamily="18" charset="0"/>
                <a:cs typeface="Times New Roman" panose="02020603050405020304" pitchFamily="18" charset="0"/>
              </a:rPr>
              <a:t>Elaborarea </a:t>
            </a:r>
            <a:r>
              <a:rPr lang="ro-RO" sz="1400" b="1" i="1" u="sng" dirty="0">
                <a:solidFill>
                  <a:schemeClr val="tx1"/>
                </a:solidFill>
                <a:latin typeface="Times New Roman" panose="02020603050405020304" pitchFamily="18" charset="0"/>
                <a:cs typeface="Times New Roman" panose="02020603050405020304" pitchFamily="18" charset="0"/>
              </a:rPr>
              <a:t>Planului de dezvoltare strategică a Judecătoriei Ungheni pentru anii 2023-2027</a:t>
            </a:r>
            <a:r>
              <a:rPr lang="ro-RO" sz="1400" b="1" i="1" u="sng" dirty="0">
                <a:latin typeface="Times New Roman" panose="02020603050405020304" pitchFamily="18" charset="0"/>
                <a:cs typeface="Times New Roman" panose="02020603050405020304" pitchFamily="18" charset="0"/>
              </a:rPr>
              <a:t> </a:t>
            </a:r>
            <a:r>
              <a:rPr lang="ro-RO" sz="1400" b="1" i="1" dirty="0">
                <a:solidFill>
                  <a:schemeClr val="tx1"/>
                </a:solidFill>
                <a:latin typeface="Times New Roman" panose="02020603050405020304" pitchFamily="18" charset="0"/>
                <a:cs typeface="Times New Roman" panose="02020603050405020304" pitchFamily="18" charset="0"/>
              </a:rPr>
              <a:t>și modificat cu introducerea unor </a:t>
            </a:r>
            <a:r>
              <a:rPr lang="ro-RO" sz="1400" b="1" i="1" u="sng" dirty="0">
                <a:solidFill>
                  <a:schemeClr val="tx1"/>
                </a:solidFill>
                <a:latin typeface="Times New Roman" panose="02020603050405020304" pitchFamily="18" charset="0"/>
                <a:cs typeface="Times New Roman" panose="02020603050405020304" pitchFamily="18" charset="0"/>
              </a:rPr>
              <a:t>acțiuni suplimentare </a:t>
            </a:r>
            <a:r>
              <a:rPr lang="ro-RO" sz="1400" b="1" i="1" dirty="0">
                <a:solidFill>
                  <a:schemeClr val="tx1"/>
                </a:solidFill>
                <a:latin typeface="Times New Roman" panose="02020603050405020304" pitchFamily="18" charset="0"/>
                <a:cs typeface="Times New Roman" panose="02020603050405020304" pitchFamily="18" charset="0"/>
              </a:rPr>
              <a:t>la obiectivele prezente și plasarea acestuia  pe pagina web a instanței (aprilie 2023);</a:t>
            </a:r>
          </a:p>
          <a:p>
            <a:pPr marL="0" indent="0" algn="just">
              <a:buNone/>
            </a:pPr>
            <a:endParaRPr lang="ro-RO" sz="1400" b="1" i="1" dirty="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o-RO" sz="1400" b="1" dirty="0">
                <a:latin typeface="Times New Roman" panose="02020603050405020304" pitchFamily="18" charset="0"/>
                <a:cs typeface="Times New Roman" panose="02020603050405020304" pitchFamily="18" charset="0"/>
              </a:rPr>
              <a:t> </a:t>
            </a:r>
            <a:r>
              <a:rPr lang="ro-RO" sz="1400" b="1" i="1" dirty="0">
                <a:solidFill>
                  <a:schemeClr val="tx1"/>
                </a:solidFill>
                <a:latin typeface="Times New Roman" panose="02020603050405020304" pitchFamily="18" charset="0"/>
                <a:cs typeface="Times New Roman" panose="02020603050405020304" pitchFamily="18" charset="0"/>
              </a:rPr>
              <a:t>Prin </a:t>
            </a:r>
            <a:r>
              <a:rPr lang="ro-MD" sz="1400" b="1" i="1" dirty="0">
                <a:solidFill>
                  <a:schemeClr val="tx1"/>
                </a:solidFill>
                <a:latin typeface="Times New Roman" panose="02020603050405020304" pitchFamily="18" charset="0"/>
                <a:cs typeface="Times New Roman" panose="02020603050405020304" pitchFamily="18" charset="0"/>
              </a:rPr>
              <a:t>i</a:t>
            </a:r>
            <a:r>
              <a:rPr lang="en-US" sz="1400" b="1" i="1" dirty="0" err="1">
                <a:solidFill>
                  <a:schemeClr val="tx1"/>
                </a:solidFill>
                <a:latin typeface="Times New Roman" panose="02020603050405020304" pitchFamily="18" charset="0"/>
                <a:cs typeface="Times New Roman" panose="02020603050405020304" pitchFamily="18" charset="0"/>
              </a:rPr>
              <a:t>ntroducerea</a:t>
            </a:r>
            <a:r>
              <a:rPr lang="en-US" sz="1400" b="1" i="1" dirty="0">
                <a:solidFill>
                  <a:schemeClr val="tx1"/>
                </a:solidFill>
                <a:latin typeface="Times New Roman" panose="02020603050405020304" pitchFamily="18" charset="0"/>
                <a:cs typeface="Times New Roman" panose="02020603050405020304" pitchFamily="18" charset="0"/>
              </a:rPr>
              <a:t> </a:t>
            </a:r>
            <a:r>
              <a:rPr lang="en-US" sz="1400" b="1" i="1" dirty="0" err="1">
                <a:solidFill>
                  <a:schemeClr val="tx1"/>
                </a:solidFill>
                <a:latin typeface="Times New Roman" panose="02020603050405020304" pitchFamily="18" charset="0"/>
                <a:cs typeface="Times New Roman" panose="02020603050405020304" pitchFamily="18" charset="0"/>
              </a:rPr>
              <a:t>mecanismelor</a:t>
            </a:r>
            <a:r>
              <a:rPr lang="en-US" sz="1400" b="1" i="1" dirty="0">
                <a:solidFill>
                  <a:schemeClr val="tx1"/>
                </a:solidFill>
                <a:latin typeface="Times New Roman" panose="02020603050405020304" pitchFamily="18" charset="0"/>
                <a:cs typeface="Times New Roman" panose="02020603050405020304" pitchFamily="18" charset="0"/>
              </a:rPr>
              <a:t> de </a:t>
            </a:r>
            <a:r>
              <a:rPr lang="en-US" sz="1400" b="1" i="1" dirty="0" err="1">
                <a:solidFill>
                  <a:schemeClr val="tx1"/>
                </a:solidFill>
                <a:latin typeface="Times New Roman" panose="02020603050405020304" pitchFamily="18" charset="0"/>
                <a:cs typeface="Times New Roman" panose="02020603050405020304" pitchFamily="18" charset="0"/>
              </a:rPr>
              <a:t>monitorizare</a:t>
            </a:r>
            <a:r>
              <a:rPr lang="en-US" sz="1400" b="1" i="1" dirty="0">
                <a:solidFill>
                  <a:schemeClr val="tx1"/>
                </a:solidFill>
                <a:latin typeface="Times New Roman" panose="02020603050405020304" pitchFamily="18" charset="0"/>
                <a:cs typeface="Times New Roman" panose="02020603050405020304" pitchFamily="18" charset="0"/>
              </a:rPr>
              <a:t> a </a:t>
            </a:r>
            <a:r>
              <a:rPr lang="en-US" sz="1400" b="1" i="1" dirty="0" err="1">
                <a:solidFill>
                  <a:schemeClr val="tx1"/>
                </a:solidFill>
                <a:latin typeface="Times New Roman" panose="02020603050405020304" pitchFamily="18" charset="0"/>
                <a:cs typeface="Times New Roman" panose="02020603050405020304" pitchFamily="18" charset="0"/>
              </a:rPr>
              <a:t>indicatorilor</a:t>
            </a:r>
            <a:r>
              <a:rPr lang="en-US" sz="1400" b="1" i="1" dirty="0">
                <a:solidFill>
                  <a:schemeClr val="tx1"/>
                </a:solidFill>
                <a:latin typeface="Times New Roman" panose="02020603050405020304" pitchFamily="18" charset="0"/>
                <a:cs typeface="Times New Roman" panose="02020603050405020304" pitchFamily="18" charset="0"/>
              </a:rPr>
              <a:t> de </a:t>
            </a:r>
            <a:r>
              <a:rPr lang="en-US" sz="1400" b="1" i="1" dirty="0" err="1">
                <a:solidFill>
                  <a:schemeClr val="tx1"/>
                </a:solidFill>
                <a:latin typeface="Times New Roman" panose="02020603050405020304" pitchFamily="18" charset="0"/>
                <a:cs typeface="Times New Roman" panose="02020603050405020304" pitchFamily="18" charset="0"/>
              </a:rPr>
              <a:t>performanță</a:t>
            </a:r>
            <a:r>
              <a:rPr lang="en-US" sz="1400" b="1" i="1" dirty="0">
                <a:solidFill>
                  <a:schemeClr val="tx1"/>
                </a:solidFill>
                <a:latin typeface="Times New Roman" panose="02020603050405020304" pitchFamily="18" charset="0"/>
                <a:cs typeface="Times New Roman" panose="02020603050405020304" pitchFamily="18" charset="0"/>
              </a:rPr>
              <a:t> a </a:t>
            </a:r>
            <a:r>
              <a:rPr lang="en-US" sz="1400" b="1" i="1" dirty="0" err="1">
                <a:solidFill>
                  <a:schemeClr val="tx1"/>
                </a:solidFill>
                <a:latin typeface="Times New Roman" panose="02020603050405020304" pitchFamily="18" charset="0"/>
                <a:cs typeface="Times New Roman" panose="02020603050405020304" pitchFamily="18" charset="0"/>
              </a:rPr>
              <a:t>Judecătoriei</a:t>
            </a:r>
            <a:r>
              <a:rPr lang="en-US" sz="1400" b="1" i="1" dirty="0">
                <a:solidFill>
                  <a:schemeClr val="tx1"/>
                </a:solidFill>
                <a:latin typeface="Times New Roman" panose="02020603050405020304" pitchFamily="18" charset="0"/>
                <a:cs typeface="Times New Roman" panose="02020603050405020304" pitchFamily="18" charset="0"/>
              </a:rPr>
              <a:t> Ungheni</a:t>
            </a:r>
            <a:r>
              <a:rPr lang="ro-MD" sz="1400" b="1" i="1" dirty="0">
                <a:solidFill>
                  <a:schemeClr val="tx1"/>
                </a:solidFill>
                <a:latin typeface="Times New Roman" panose="02020603050405020304" pitchFamily="18" charset="0"/>
                <a:cs typeface="Times New Roman" panose="02020603050405020304" pitchFamily="18" charset="0"/>
              </a:rPr>
              <a:t>, s-a creat g</a:t>
            </a:r>
            <a:r>
              <a:rPr lang="en-US" sz="1400" b="1" i="1" dirty="0" err="1">
                <a:solidFill>
                  <a:schemeClr val="tx1"/>
                </a:solidFill>
                <a:latin typeface="Times New Roman" panose="02020603050405020304" pitchFamily="18" charset="0"/>
                <a:cs typeface="Times New Roman" panose="02020603050405020304" pitchFamily="18" charset="0"/>
              </a:rPr>
              <a:t>rupul</a:t>
            </a:r>
            <a:r>
              <a:rPr lang="en-US" sz="1400" b="1" i="1" dirty="0">
                <a:solidFill>
                  <a:schemeClr val="tx1"/>
                </a:solidFill>
                <a:latin typeface="Times New Roman" panose="02020603050405020304" pitchFamily="18" charset="0"/>
                <a:cs typeface="Times New Roman" panose="02020603050405020304" pitchFamily="18" charset="0"/>
              </a:rPr>
              <a:t> de </a:t>
            </a:r>
            <a:r>
              <a:rPr lang="en-US" sz="1400" b="1" i="1" dirty="0" err="1">
                <a:solidFill>
                  <a:schemeClr val="tx1"/>
                </a:solidFill>
                <a:latin typeface="Times New Roman" panose="02020603050405020304" pitchFamily="18" charset="0"/>
                <a:cs typeface="Times New Roman" panose="02020603050405020304" pitchFamily="18" charset="0"/>
              </a:rPr>
              <a:t>lucru</a:t>
            </a:r>
            <a:r>
              <a:rPr lang="en-US" sz="1400" b="1" i="1" dirty="0">
                <a:solidFill>
                  <a:schemeClr val="tx1"/>
                </a:solidFill>
                <a:latin typeface="Times New Roman" panose="02020603050405020304" pitchFamily="18" charset="0"/>
                <a:cs typeface="Times New Roman" panose="02020603050405020304" pitchFamily="18" charset="0"/>
              </a:rPr>
              <a:t> </a:t>
            </a:r>
            <a:r>
              <a:rPr lang="en-US" sz="1400" b="1" i="1" dirty="0" err="1">
                <a:solidFill>
                  <a:schemeClr val="tx1"/>
                </a:solidFill>
                <a:latin typeface="Times New Roman" panose="02020603050405020304" pitchFamily="18" charset="0"/>
                <a:cs typeface="Times New Roman" panose="02020603050405020304" pitchFamily="18" charset="0"/>
              </a:rPr>
              <a:t>prin</a:t>
            </a:r>
            <a:r>
              <a:rPr lang="en-US" sz="1400" b="1" i="1" dirty="0">
                <a:solidFill>
                  <a:schemeClr val="tx1"/>
                </a:solidFill>
                <a:latin typeface="Times New Roman" panose="02020603050405020304" pitchFamily="18" charset="0"/>
                <a:cs typeface="Times New Roman" panose="02020603050405020304" pitchFamily="18" charset="0"/>
              </a:rPr>
              <a:t> </a:t>
            </a:r>
            <a:r>
              <a:rPr lang="ro-RO" sz="1400" b="1" i="1" dirty="0">
                <a:solidFill>
                  <a:schemeClr val="tx1"/>
                </a:solidFill>
                <a:latin typeface="Times New Roman" panose="02020603050405020304" pitchFamily="18" charset="0"/>
                <a:cs typeface="Times New Roman" panose="02020603050405020304" pitchFamily="18" charset="0"/>
              </a:rPr>
              <a:t>O</a:t>
            </a:r>
            <a:r>
              <a:rPr lang="en-US" sz="1400" b="1" i="1" dirty="0" err="1">
                <a:solidFill>
                  <a:schemeClr val="tx1"/>
                </a:solidFill>
                <a:latin typeface="Times New Roman" panose="02020603050405020304" pitchFamily="18" charset="0"/>
                <a:cs typeface="Times New Roman" panose="02020603050405020304" pitchFamily="18" charset="0"/>
              </a:rPr>
              <a:t>rdin</a:t>
            </a:r>
            <a:r>
              <a:rPr lang="ro-RO" sz="1400" b="1" i="1" dirty="0">
                <a:solidFill>
                  <a:schemeClr val="tx1"/>
                </a:solidFill>
                <a:latin typeface="Times New Roman" panose="02020603050405020304" pitchFamily="18" charset="0"/>
                <a:cs typeface="Times New Roman" panose="02020603050405020304" pitchFamily="18" charset="0"/>
              </a:rPr>
              <a:t>u</a:t>
            </a:r>
            <a:r>
              <a:rPr lang="en-US" sz="1400" b="1" i="1" dirty="0">
                <a:solidFill>
                  <a:schemeClr val="tx1"/>
                </a:solidFill>
                <a:latin typeface="Times New Roman" panose="02020603050405020304" pitchFamily="18" charset="0"/>
                <a:cs typeface="Times New Roman" panose="02020603050405020304" pitchFamily="18" charset="0"/>
              </a:rPr>
              <a:t>l</a:t>
            </a:r>
            <a:r>
              <a:rPr lang="ro-MD" sz="1400" b="1" i="1" dirty="0">
                <a:solidFill>
                  <a:schemeClr val="tx1"/>
                </a:solidFill>
                <a:latin typeface="Times New Roman" panose="02020603050405020304" pitchFamily="18" charset="0"/>
                <a:cs typeface="Times New Roman" panose="02020603050405020304" pitchFamily="18" charset="0"/>
              </a:rPr>
              <a:t> </a:t>
            </a:r>
            <a:r>
              <a:rPr lang="ro-MD" sz="14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CSM</a:t>
            </a:r>
            <a:r>
              <a:rPr lang="en-US" sz="1400" b="1" i="1" dirty="0">
                <a:solidFill>
                  <a:schemeClr val="tx1"/>
                </a:solidFill>
                <a:latin typeface="Times New Roman" panose="02020603050405020304" pitchFamily="18" charset="0"/>
                <a:cs typeface="Times New Roman" panose="02020603050405020304" pitchFamily="18" charset="0"/>
              </a:rPr>
              <a:t> nr. 01-4/21 din 15 </a:t>
            </a:r>
            <a:r>
              <a:rPr lang="en-US" sz="1400" b="1" i="1" dirty="0" err="1">
                <a:solidFill>
                  <a:schemeClr val="tx1"/>
                </a:solidFill>
                <a:latin typeface="Times New Roman" panose="02020603050405020304" pitchFamily="18" charset="0"/>
                <a:cs typeface="Times New Roman" panose="02020603050405020304" pitchFamily="18" charset="0"/>
              </a:rPr>
              <a:t>martie</a:t>
            </a:r>
            <a:r>
              <a:rPr lang="en-US" sz="1400" b="1" i="1" dirty="0">
                <a:solidFill>
                  <a:schemeClr val="tx1"/>
                </a:solidFill>
                <a:latin typeface="Times New Roman" panose="02020603050405020304" pitchFamily="18" charset="0"/>
                <a:cs typeface="Times New Roman" panose="02020603050405020304" pitchFamily="18" charset="0"/>
              </a:rPr>
              <a:t> 2023</a:t>
            </a:r>
            <a:r>
              <a:rPr lang="ro-MD" sz="1400" b="1" i="1" dirty="0">
                <a:solidFill>
                  <a:schemeClr val="tx1"/>
                </a:solidFill>
                <a:latin typeface="Times New Roman" panose="02020603050405020304" pitchFamily="18" charset="0"/>
                <a:cs typeface="Times New Roman" panose="02020603050405020304" pitchFamily="18" charset="0"/>
              </a:rPr>
              <a:t>, unde la 03 martie 2023 a avut loc prima ș</a:t>
            </a:r>
            <a:r>
              <a:rPr lang="ro-MD" sz="14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edință membrilor Grupului de Lucru privind modificarea actelor interne;</a:t>
            </a:r>
            <a:endParaRPr lang="ro-MD" sz="1400" b="1"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46797E8-B76A-3E46-9F32-F2A03F28821D}"/>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lide Number Placeholder 4">
            <a:extLst>
              <a:ext uri="{FF2B5EF4-FFF2-40B4-BE49-F238E27FC236}">
                <a16:creationId xmlns:a16="http://schemas.microsoft.com/office/drawing/2014/main" id="{5425C4DC-06A6-A4DA-CCB6-75E2E1068181}"/>
              </a:ext>
            </a:extLst>
          </p:cNvPr>
          <p:cNvSpPr>
            <a:spLocks noGrp="1"/>
          </p:cNvSpPr>
          <p:nvPr>
            <p:ph type="sldNum" sz="quarter" idx="12"/>
          </p:nvPr>
        </p:nvSpPr>
        <p:spPr/>
        <p:txBody>
          <a:bodyPr/>
          <a:lstStyle/>
          <a:p>
            <a:fld id="{42782948-4DBE-204D-AB9E-B65E067054AE}" type="slidenum">
              <a:rPr lang="en-US" smtClean="0"/>
              <a:pPr/>
              <a:t>4</a:t>
            </a:fld>
            <a:endParaRPr lang="en-US"/>
          </a:p>
        </p:txBody>
      </p:sp>
      <p:sp>
        <p:nvSpPr>
          <p:cNvPr id="6" name="Title 5">
            <a:extLst>
              <a:ext uri="{FF2B5EF4-FFF2-40B4-BE49-F238E27FC236}">
                <a16:creationId xmlns:a16="http://schemas.microsoft.com/office/drawing/2014/main" id="{D9FC288F-6045-3C92-5B44-72FAF3BB03E3}"/>
              </a:ext>
            </a:extLst>
          </p:cNvPr>
          <p:cNvSpPr>
            <a:spLocks noGrp="1"/>
          </p:cNvSpPr>
          <p:nvPr>
            <p:ph type="title"/>
          </p:nvPr>
        </p:nvSpPr>
        <p:spPr>
          <a:xfrm>
            <a:off x="152401" y="98147"/>
            <a:ext cx="8839199" cy="699188"/>
          </a:xfrm>
        </p:spPr>
        <p:txBody>
          <a:bodyPr/>
          <a:lstStyle/>
          <a:p>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1:Management și administrare judiciară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ro-MD" sz="14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Obiectivul strategic 1.1: Reducerea volumului de muncă și a sarcinii per judecător</a:t>
            </a:r>
            <a:endParaRPr lang="en-US" sz="1400" dirty="0">
              <a:solidFill>
                <a:srgbClr val="651D32"/>
              </a:solidFill>
              <a:latin typeface="Arial" panose="020B0604020202020204" pitchFamily="34" charset="0"/>
              <a:cs typeface="Arial" panose="020B0604020202020204" pitchFamily="34" charset="0"/>
            </a:endParaRPr>
          </a:p>
        </p:txBody>
      </p:sp>
      <p:pic>
        <p:nvPicPr>
          <p:cNvPr id="9" name="Substituent conținut 12">
            <a:extLst>
              <a:ext uri="{FF2B5EF4-FFF2-40B4-BE49-F238E27FC236}">
                <a16:creationId xmlns:a16="http://schemas.microsoft.com/office/drawing/2014/main" id="{1ECB90B1-3282-CBB9-B327-001E0ECA84D2}"/>
              </a:ext>
            </a:extLst>
          </p:cNvPr>
          <p:cNvPicPr>
            <a:picLocks noChangeAspect="1"/>
          </p:cNvPicPr>
          <p:nvPr/>
        </p:nvPicPr>
        <p:blipFill>
          <a:blip r:embed="rId2"/>
          <a:stretch>
            <a:fillRect/>
          </a:stretch>
        </p:blipFill>
        <p:spPr>
          <a:xfrm>
            <a:off x="5600700" y="1569717"/>
            <a:ext cx="3390900" cy="2540000"/>
          </a:xfrm>
          <a:prstGeom prst="rect">
            <a:avLst/>
          </a:prstGeom>
        </p:spPr>
      </p:pic>
    </p:spTree>
    <p:extLst>
      <p:ext uri="{BB962C8B-B14F-4D97-AF65-F5344CB8AC3E}">
        <p14:creationId xmlns:p14="http://schemas.microsoft.com/office/powerpoint/2010/main" val="4041604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9222" y="211592"/>
            <a:ext cx="8852778"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AUTO-EVALUAREA ANUALĂ A NIVELULUI DE SATISFACȚIE A JUDECĂTORILOR ȘI PERSONALULUI JUDECĂTORIEI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pic>
        <p:nvPicPr>
          <p:cNvPr id="9" name="Picture 8">
            <a:extLst>
              <a:ext uri="{FF2B5EF4-FFF2-40B4-BE49-F238E27FC236}">
                <a16:creationId xmlns:a16="http://schemas.microsoft.com/office/drawing/2014/main" id="{8B180630-E321-35E0-D6F4-A6E8D577F0E6}"/>
              </a:ext>
            </a:extLst>
          </p:cNvPr>
          <p:cNvPicPr>
            <a:picLocks noChangeAspect="1"/>
          </p:cNvPicPr>
          <p:nvPr/>
        </p:nvPicPr>
        <p:blipFill>
          <a:blip r:embed="rId2"/>
          <a:stretch>
            <a:fillRect/>
          </a:stretch>
        </p:blipFill>
        <p:spPr>
          <a:xfrm>
            <a:off x="170592" y="1242992"/>
            <a:ext cx="8718628" cy="3545008"/>
          </a:xfrm>
          <a:prstGeom prst="rect">
            <a:avLst/>
          </a:prstGeom>
          <a:ln w="3175">
            <a:solidFill>
              <a:schemeClr val="tx1"/>
            </a:solidFill>
          </a:ln>
        </p:spPr>
      </p:pic>
    </p:spTree>
    <p:extLst>
      <p:ext uri="{BB962C8B-B14F-4D97-AF65-F5344CB8AC3E}">
        <p14:creationId xmlns:p14="http://schemas.microsoft.com/office/powerpoint/2010/main" val="1951889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308D1-54A0-8117-6AD0-0AB7A0069DF1}"/>
              </a:ext>
            </a:extLst>
          </p:cNvPr>
          <p:cNvSpPr>
            <a:spLocks noGrp="1"/>
          </p:cNvSpPr>
          <p:nvPr>
            <p:ph sz="half" idx="1"/>
          </p:nvPr>
        </p:nvSpPr>
        <p:spPr>
          <a:xfrm>
            <a:off x="304505" y="1089025"/>
            <a:ext cx="4442121" cy="3550079"/>
          </a:xfrm>
        </p:spPr>
        <p:txBody>
          <a:bodyPr>
            <a:normAutofit/>
          </a:bodyPr>
          <a:lstStyle/>
          <a:p>
            <a:pPr algn="just"/>
            <a:r>
              <a:rPr lang="en-US" sz="1050" b="1" dirty="0">
                <a:solidFill>
                  <a:srgbClr val="FF0000"/>
                </a:solidFill>
                <a:latin typeface="Times New Roman" panose="02020603050405020304" pitchFamily="18" charset="0"/>
                <a:cs typeface="Times New Roman" panose="02020603050405020304" pitchFamily="18" charset="0"/>
              </a:rPr>
              <a:t> </a:t>
            </a:r>
            <a:r>
              <a:rPr lang="ro-RO" sz="1800" dirty="0">
                <a:solidFill>
                  <a:schemeClr val="accent5">
                    <a:lumMod val="25000"/>
                  </a:schemeClr>
                </a:solidFill>
                <a:latin typeface="Times New Roman" panose="02020603050405020304" pitchFamily="18" charset="0"/>
                <a:cs typeface="Times New Roman" panose="02020603050405020304" pitchFamily="18" charset="0"/>
              </a:rPr>
              <a:t>Activitatea</a:t>
            </a:r>
            <a:r>
              <a:rPr lang="ro-MD" sz="1800" kern="100" dirty="0">
                <a:solidFill>
                  <a:schemeClr val="accent5">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MD" sz="1800" kern="0" dirty="0">
                <a:solidFill>
                  <a:schemeClr val="accent5">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3.1.2. Stabilirea sporurilor de performanță în dependență de timpul efectiv lucrat </a:t>
            </a:r>
          </a:p>
          <a:p>
            <a:pPr algn="just"/>
            <a:endParaRPr lang="ro-MD" sz="1800"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ro-MD" sz="18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o-MD" sz="1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 , 20%, 30%</a:t>
            </a:r>
            <a:endParaRPr lang="en-US" sz="1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Ø"/>
              <a:defRPr/>
            </a:pPr>
            <a:endParaRPr lang="en-US" sz="900" b="1"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E182333-7AFD-768D-A465-1578BB88D3CB}"/>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lide Number Placeholder 4">
            <a:extLst>
              <a:ext uri="{FF2B5EF4-FFF2-40B4-BE49-F238E27FC236}">
                <a16:creationId xmlns:a16="http://schemas.microsoft.com/office/drawing/2014/main" id="{0E4DE4CC-051C-6814-F847-F0B9BAB0DECA}"/>
              </a:ext>
            </a:extLst>
          </p:cNvPr>
          <p:cNvSpPr>
            <a:spLocks noGrp="1"/>
          </p:cNvSpPr>
          <p:nvPr>
            <p:ph type="sldNum" sz="quarter" idx="12"/>
          </p:nvPr>
        </p:nvSpPr>
        <p:spPr/>
        <p:txBody>
          <a:bodyPr/>
          <a:lstStyle/>
          <a:p>
            <a:fld id="{42782948-4DBE-204D-AB9E-B65E067054AE}" type="slidenum">
              <a:rPr lang="en-US" smtClean="0"/>
              <a:pPr/>
              <a:t>41</a:t>
            </a:fld>
            <a:endParaRPr lang="en-US"/>
          </a:p>
        </p:txBody>
      </p:sp>
      <p:sp>
        <p:nvSpPr>
          <p:cNvPr id="6" name="Title 5">
            <a:extLst>
              <a:ext uri="{FF2B5EF4-FFF2-40B4-BE49-F238E27FC236}">
                <a16:creationId xmlns:a16="http://schemas.microsoft.com/office/drawing/2014/main" id="{DBB4D5EE-B111-CA1D-C2F8-E60B98334B99}"/>
              </a:ext>
            </a:extLst>
          </p:cNvPr>
          <p:cNvSpPr>
            <a:spLocks noGrp="1"/>
          </p:cNvSpPr>
          <p:nvPr>
            <p:ph type="title"/>
          </p:nvPr>
        </p:nvSpPr>
        <p:spPr>
          <a:xfrm>
            <a:off x="152401" y="206255"/>
            <a:ext cx="8839200" cy="650995"/>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kumimoji="0" lang="ro-MD" sz="1400" b="1" i="0" u="none" strike="noStrike" kern="0" cap="none" spc="0" normalizeH="0" baseline="0" noProof="0" dirty="0">
                <a:ln>
                  <a:noFill/>
                </a:ln>
                <a:solidFill>
                  <a:srgbClr val="651D3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Obiectivul strategic 3.1: Creșterea gradului de satisfacție a personalului și a judecătorilor la locul de muncă  </a:t>
            </a:r>
            <a:endParaRPr lang="en-US" sz="1400" b="1" dirty="0">
              <a:solidFill>
                <a:srgbClr val="651D32"/>
              </a:solidFill>
              <a:latin typeface="Arial" panose="020B0604020202020204" pitchFamily="34" charset="0"/>
              <a:cs typeface="Arial" panose="020B0604020202020204" pitchFamily="34" charset="0"/>
            </a:endParaRPr>
          </a:p>
        </p:txBody>
      </p:sp>
      <p:pic>
        <p:nvPicPr>
          <p:cNvPr id="12" name="Substituent conținut 11">
            <a:extLst>
              <a:ext uri="{FF2B5EF4-FFF2-40B4-BE49-F238E27FC236}">
                <a16:creationId xmlns:a16="http://schemas.microsoft.com/office/drawing/2014/main" id="{BF556B64-B845-D925-84BB-330060221A60}"/>
              </a:ext>
            </a:extLst>
          </p:cNvPr>
          <p:cNvPicPr>
            <a:picLocks noGrp="1" noChangeAspect="1"/>
          </p:cNvPicPr>
          <p:nvPr>
            <p:ph sz="half" idx="2"/>
          </p:nvPr>
        </p:nvPicPr>
        <p:blipFill>
          <a:blip r:embed="rId2"/>
          <a:stretch>
            <a:fillRect/>
          </a:stretch>
        </p:blipFill>
        <p:spPr>
          <a:xfrm>
            <a:off x="4746626" y="1089025"/>
            <a:ext cx="4222750" cy="3394504"/>
          </a:xfrm>
        </p:spPr>
      </p:pic>
    </p:spTree>
    <p:extLst>
      <p:ext uri="{BB962C8B-B14F-4D97-AF65-F5344CB8AC3E}">
        <p14:creationId xmlns:p14="http://schemas.microsoft.com/office/powerpoint/2010/main" val="4224638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23568C7D-634A-7D3C-152C-BA1AABC5EC9A}"/>
              </a:ext>
            </a:extLst>
          </p:cNvPr>
          <p:cNvSpPr>
            <a:spLocks noGrp="1"/>
          </p:cNvSpPr>
          <p:nvPr>
            <p:ph sz="half" idx="1"/>
          </p:nvPr>
        </p:nvSpPr>
        <p:spPr>
          <a:xfrm>
            <a:off x="222251" y="1936948"/>
            <a:ext cx="4565649" cy="2211387"/>
          </a:xfrm>
        </p:spPr>
        <p:txBody>
          <a:bodyPr/>
          <a:lstStyle/>
          <a:p>
            <a:pPr algn="just"/>
            <a:r>
              <a:rPr lang="en-US" sz="1400" b="1" dirty="0">
                <a:solidFill>
                  <a:schemeClr val="tx1"/>
                </a:solidFill>
                <a:latin typeface="Times New Roman" panose="02020603050405020304" pitchFamily="18" charset="0"/>
                <a:cs typeface="Times New Roman" panose="02020603050405020304" pitchFamily="18" charset="0"/>
              </a:rPr>
              <a:t>La </a:t>
            </a:r>
            <a:r>
              <a:rPr lang="en-US" sz="1400" b="1" dirty="0" err="1">
                <a:solidFill>
                  <a:schemeClr val="tx1"/>
                </a:solidFill>
                <a:latin typeface="Times New Roman" panose="02020603050405020304" pitchFamily="18" charset="0"/>
                <a:cs typeface="Times New Roman" panose="02020603050405020304" pitchFamily="18" charset="0"/>
              </a:rPr>
              <a:t>solicitarea</a:t>
            </a:r>
            <a:r>
              <a:rPr lang="en-US" sz="1400" b="1" dirty="0">
                <a:solidFill>
                  <a:schemeClr val="tx1"/>
                </a:solidFill>
                <a:latin typeface="Times New Roman" panose="02020603050405020304" pitchFamily="18" charset="0"/>
                <a:cs typeface="Times New Roman" panose="02020603050405020304" pitchFamily="18" charset="0"/>
              </a:rPr>
              <a:t> AAIJ cu nr. de </a:t>
            </a:r>
            <a:r>
              <a:rPr lang="ro-RO" sz="1400" b="1" dirty="0">
                <a:solidFill>
                  <a:schemeClr val="tx1"/>
                </a:solidFill>
                <a:latin typeface="Times New Roman" panose="02020603050405020304" pitchFamily="18" charset="0"/>
                <a:cs typeface="Times New Roman" panose="02020603050405020304" pitchFamily="18" charset="0"/>
              </a:rPr>
              <a:t>î</a:t>
            </a:r>
            <a:r>
              <a:rPr lang="en-US" sz="1400" b="1" dirty="0" err="1">
                <a:solidFill>
                  <a:schemeClr val="tx1"/>
                </a:solidFill>
                <a:latin typeface="Times New Roman" panose="02020603050405020304" pitchFamily="18" charset="0"/>
                <a:cs typeface="Times New Roman" panose="02020603050405020304" pitchFamily="18" charset="0"/>
              </a:rPr>
              <a:t>nregistrare</a:t>
            </a:r>
            <a:r>
              <a:rPr lang="en-US" sz="1400" b="1" dirty="0">
                <a:solidFill>
                  <a:schemeClr val="tx1"/>
                </a:solidFill>
                <a:latin typeface="Times New Roman" panose="02020603050405020304" pitchFamily="18" charset="0"/>
                <a:cs typeface="Times New Roman" panose="02020603050405020304" pitchFamily="18" charset="0"/>
              </a:rPr>
              <a:t> 01.1/248 din 29.03.2023, </a:t>
            </a:r>
            <a:r>
              <a:rPr lang="en-US" sz="1400" b="1" dirty="0" err="1">
                <a:solidFill>
                  <a:schemeClr val="tx1"/>
                </a:solidFill>
                <a:latin typeface="Times New Roman" panose="02020603050405020304" pitchFamily="18" charset="0"/>
                <a:cs typeface="Times New Roman" panose="02020603050405020304" pitchFamily="18" charset="0"/>
              </a:rPr>
              <a:t>Judecătoria</a:t>
            </a:r>
            <a:r>
              <a:rPr lang="en-US" sz="1400" b="1" dirty="0">
                <a:solidFill>
                  <a:schemeClr val="tx1"/>
                </a:solidFill>
                <a:latin typeface="Times New Roman" panose="02020603050405020304" pitchFamily="18" charset="0"/>
                <a:cs typeface="Times New Roman" panose="02020603050405020304" pitchFamily="18" charset="0"/>
              </a:rPr>
              <a:t> Ungheni, a </a:t>
            </a:r>
            <a:r>
              <a:rPr lang="en-US" sz="1400" b="1" dirty="0" err="1">
                <a:solidFill>
                  <a:schemeClr val="tx1"/>
                </a:solidFill>
                <a:latin typeface="Times New Roman" panose="02020603050405020304" pitchFamily="18" charset="0"/>
                <a:cs typeface="Times New Roman" panose="02020603050405020304" pitchFamily="18" charset="0"/>
              </a:rPr>
              <a:t>expediat</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lista</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tematici</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instruire</a:t>
            </a:r>
            <a:r>
              <a:rPr lang="ro-RO" sz="1400" b="1" dirty="0">
                <a:solidFill>
                  <a:schemeClr val="tx1"/>
                </a:solidFill>
                <a:latin typeface="Times New Roman" panose="02020603050405020304" pitchFamily="18" charset="0"/>
                <a:cs typeface="Times New Roman" panose="02020603050405020304" pitchFamily="18" charset="0"/>
              </a:rPr>
              <a:t> pentru anul 2024</a:t>
            </a:r>
            <a:endParaRPr lang="en-US"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endParaRPr lang="ro-RO" dirty="0"/>
          </a:p>
        </p:txBody>
      </p:sp>
      <p:sp>
        <p:nvSpPr>
          <p:cNvPr id="4" name="Substituent dată 3">
            <a:extLst>
              <a:ext uri="{FF2B5EF4-FFF2-40B4-BE49-F238E27FC236}">
                <a16:creationId xmlns:a16="http://schemas.microsoft.com/office/drawing/2014/main" id="{B2D27D4F-DC20-E327-25AC-5321CE14DB98}"/>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9A9CEF92-0BE8-90C3-3358-F978B68C31AE}"/>
              </a:ext>
            </a:extLst>
          </p:cNvPr>
          <p:cNvSpPr>
            <a:spLocks noGrp="1"/>
          </p:cNvSpPr>
          <p:nvPr>
            <p:ph type="sldNum" sz="quarter" idx="12"/>
          </p:nvPr>
        </p:nvSpPr>
        <p:spPr/>
        <p:txBody>
          <a:bodyPr/>
          <a:lstStyle/>
          <a:p>
            <a:fld id="{42782948-4DBE-204D-AB9E-B65E067054AE}" type="slidenum">
              <a:rPr lang="en-US" smtClean="0"/>
              <a:pPr/>
              <a:t>42</a:t>
            </a:fld>
            <a:endParaRPr lang="en-US"/>
          </a:p>
        </p:txBody>
      </p:sp>
      <p:sp>
        <p:nvSpPr>
          <p:cNvPr id="7" name="Title 5">
            <a:extLst>
              <a:ext uri="{FF2B5EF4-FFF2-40B4-BE49-F238E27FC236}">
                <a16:creationId xmlns:a16="http://schemas.microsoft.com/office/drawing/2014/main" id="{82348ABB-4108-4125-84AC-7DCF4DEAC702}"/>
              </a:ext>
            </a:extLst>
          </p:cNvPr>
          <p:cNvSpPr>
            <a:spLocks noGrp="1"/>
          </p:cNvSpPr>
          <p:nvPr>
            <p:ph type="title"/>
          </p:nvPr>
        </p:nvSpPr>
        <p:spPr>
          <a:xfrm>
            <a:off x="152401" y="160338"/>
            <a:ext cx="8839200" cy="593342"/>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9" name="CasetăText 8">
            <a:extLst>
              <a:ext uri="{FF2B5EF4-FFF2-40B4-BE49-F238E27FC236}">
                <a16:creationId xmlns:a16="http://schemas.microsoft.com/office/drawing/2014/main" id="{45FD39E0-6438-2D3D-9C27-CBE102FC71B6}"/>
              </a:ext>
            </a:extLst>
          </p:cNvPr>
          <p:cNvSpPr txBox="1"/>
          <p:nvPr/>
        </p:nvSpPr>
        <p:spPr>
          <a:xfrm>
            <a:off x="222251" y="871312"/>
            <a:ext cx="8839201" cy="369332"/>
          </a:xfrm>
          <a:prstGeom prst="rect">
            <a:avLst/>
          </a:prstGeom>
          <a:noFill/>
        </p:spPr>
        <p:txBody>
          <a:bodyPr wrap="square">
            <a:spAutoFit/>
          </a:bodyPr>
          <a:lstStyle/>
          <a:p>
            <a:r>
              <a:rPr lang="ro-RO" sz="1800" dirty="0">
                <a:solidFill>
                  <a:schemeClr val="tx1">
                    <a:lumMod val="65000"/>
                    <a:lumOff val="35000"/>
                  </a:schemeClr>
                </a:solidFill>
                <a:effectLst/>
                <a:latin typeface="Times New Roman" panose="02020603050405020304" pitchFamily="18" charset="0"/>
                <a:ea typeface="Calibri" panose="020F0502020204030204" pitchFamily="34" charset="0"/>
              </a:rPr>
              <a:t>Activitatea 3.2.1. Identificarea anuală a necesităților de instruire a judecătorilor și personalului </a:t>
            </a:r>
            <a:endParaRPr lang="ro-RO" dirty="0">
              <a:solidFill>
                <a:schemeClr val="tx1">
                  <a:lumMod val="65000"/>
                  <a:lumOff val="35000"/>
                </a:schemeClr>
              </a:solidFill>
            </a:endParaRPr>
          </a:p>
        </p:txBody>
      </p:sp>
      <p:pic>
        <p:nvPicPr>
          <p:cNvPr id="10" name="Imagine 9">
            <a:extLst>
              <a:ext uri="{FF2B5EF4-FFF2-40B4-BE49-F238E27FC236}">
                <a16:creationId xmlns:a16="http://schemas.microsoft.com/office/drawing/2014/main" id="{426C7219-1742-4D93-0808-A3FDDFFCD2C4}"/>
              </a:ext>
            </a:extLst>
          </p:cNvPr>
          <p:cNvPicPr>
            <a:picLocks noChangeAspect="1"/>
          </p:cNvPicPr>
          <p:nvPr/>
        </p:nvPicPr>
        <p:blipFill>
          <a:blip r:embed="rId2"/>
          <a:stretch>
            <a:fillRect/>
          </a:stretch>
        </p:blipFill>
        <p:spPr>
          <a:xfrm>
            <a:off x="4851402" y="1358276"/>
            <a:ext cx="4140199" cy="3358739"/>
          </a:xfrm>
          <a:prstGeom prst="rect">
            <a:avLst/>
          </a:prstGeom>
        </p:spPr>
      </p:pic>
    </p:spTree>
    <p:extLst>
      <p:ext uri="{BB962C8B-B14F-4D97-AF65-F5344CB8AC3E}">
        <p14:creationId xmlns:p14="http://schemas.microsoft.com/office/powerpoint/2010/main" val="2035741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23568C7D-634A-7D3C-152C-BA1AABC5EC9A}"/>
              </a:ext>
            </a:extLst>
          </p:cNvPr>
          <p:cNvSpPr>
            <a:spLocks noGrp="1"/>
          </p:cNvSpPr>
          <p:nvPr>
            <p:ph sz="half" idx="1"/>
          </p:nvPr>
        </p:nvSpPr>
        <p:spPr>
          <a:xfrm>
            <a:off x="152401" y="1246884"/>
            <a:ext cx="5600699" cy="3597755"/>
          </a:xfrm>
        </p:spPr>
        <p:txBody>
          <a:bodyPr>
            <a:normAutofit fontScale="92500" lnSpcReduction="10000"/>
          </a:bodyPr>
          <a:lstStyle/>
          <a:p>
            <a:pPr lvl="1" algn="just">
              <a:buFont typeface="Wingdings" panose="05000000000000000000" pitchFamily="2" charset="2"/>
              <a:buChar char="Ø"/>
            </a:pPr>
            <a:endParaRPr lang="ro-MD" sz="1400" b="1" dirty="0">
              <a:solidFill>
                <a:schemeClr val="tx1"/>
              </a:solidFill>
              <a:latin typeface="Times New Roman" panose="02020603050405020304" pitchFamily="18" charset="0"/>
              <a:cs typeface="Times New Roman" panose="02020603050405020304" pitchFamily="18" charset="0"/>
            </a:endParaRPr>
          </a:p>
          <a:p>
            <a:pPr lvl="1" algn="just">
              <a:buFont typeface="Wingdings" panose="05000000000000000000" pitchFamily="2" charset="2"/>
              <a:buChar char="Ø"/>
            </a:pPr>
            <a:r>
              <a:rPr lang="en-US" sz="1400" b="1" dirty="0">
                <a:solidFill>
                  <a:schemeClr val="tx1"/>
                </a:solidFill>
                <a:latin typeface="Times New Roman" panose="02020603050405020304" pitchFamily="18" charset="0"/>
                <a:cs typeface="Times New Roman" panose="02020603050405020304" pitchFamily="18" charset="0"/>
              </a:rPr>
              <a:t>Instruirea </a:t>
            </a:r>
            <a:r>
              <a:rPr lang="en-US" sz="1400" b="1" dirty="0" err="1">
                <a:solidFill>
                  <a:schemeClr val="tx1"/>
                </a:solidFill>
                <a:latin typeface="Times New Roman" panose="02020603050405020304" pitchFamily="18" charset="0"/>
                <a:cs typeface="Times New Roman" panose="02020603050405020304" pitchFamily="18" charset="0"/>
              </a:rPr>
              <a:t>membrilor</a:t>
            </a:r>
            <a:r>
              <a:rPr lang="en-US" sz="1400" b="1" dirty="0">
                <a:solidFill>
                  <a:schemeClr val="tx1"/>
                </a:solidFill>
                <a:latin typeface="Times New Roman" panose="02020603050405020304" pitchFamily="18" charset="0"/>
                <a:cs typeface="Times New Roman" panose="02020603050405020304" pitchFamily="18" charset="0"/>
              </a:rPr>
              <a:t> </a:t>
            </a:r>
            <a:r>
              <a:rPr lang="ro-RO" sz="1400" b="1" dirty="0">
                <a:solidFill>
                  <a:schemeClr val="tx1"/>
                </a:solidFill>
                <a:latin typeface="Times New Roman" panose="02020603050405020304" pitchFamily="18" charset="0"/>
                <a:cs typeface="Times New Roman" panose="02020603050405020304" pitchFamily="18" charset="0"/>
              </a:rPr>
              <a:t>G</a:t>
            </a:r>
            <a:r>
              <a:rPr lang="en-US" sz="1400" b="1" dirty="0" err="1">
                <a:solidFill>
                  <a:schemeClr val="tx1"/>
                </a:solidFill>
                <a:latin typeface="Times New Roman" panose="02020603050405020304" pitchFamily="18" charset="0"/>
                <a:cs typeface="Times New Roman" panose="02020603050405020304" pitchFamily="18" charset="0"/>
              </a:rPr>
              <a:t>rupului</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lucru</a:t>
            </a:r>
            <a:r>
              <a:rPr lang="ro-RO" sz="1400" b="1" dirty="0">
                <a:solidFill>
                  <a:schemeClr val="tx1"/>
                </a:solidFill>
                <a:latin typeface="Times New Roman" panose="02020603050405020304" pitchFamily="18" charset="0"/>
                <a:cs typeface="Times New Roman" panose="02020603050405020304" pitchFamily="18" charset="0"/>
              </a:rPr>
              <a:t> la</a:t>
            </a:r>
            <a:r>
              <a:rPr lang="en-US" sz="1400" b="1" dirty="0">
                <a:solidFill>
                  <a:schemeClr val="tx1"/>
                </a:solidFill>
                <a:latin typeface="Times New Roman" panose="02020603050405020304" pitchFamily="18" charset="0"/>
                <a:cs typeface="Times New Roman" panose="02020603050405020304" pitchFamily="18" charset="0"/>
              </a:rPr>
              <a:t> 17 </a:t>
            </a:r>
            <a:r>
              <a:rPr lang="en-US" sz="1400" b="1" dirty="0" err="1">
                <a:solidFill>
                  <a:schemeClr val="tx1"/>
                </a:solidFill>
                <a:latin typeface="Times New Roman" panose="02020603050405020304" pitchFamily="18" charset="0"/>
                <a:cs typeface="Times New Roman" panose="02020603050405020304" pitchFamily="18" charset="0"/>
              </a:rPr>
              <a:t>martie</a:t>
            </a:r>
            <a:r>
              <a:rPr lang="en-US" sz="1400" b="1" dirty="0">
                <a:solidFill>
                  <a:schemeClr val="tx1"/>
                </a:solidFill>
                <a:latin typeface="Times New Roman" panose="02020603050405020304" pitchFamily="18" charset="0"/>
                <a:cs typeface="Times New Roman" panose="02020603050405020304" pitchFamily="18" charset="0"/>
              </a:rPr>
              <a:t> 2023 </a:t>
            </a:r>
            <a:r>
              <a:rPr lang="ro-RO" sz="1400" b="1" dirty="0">
                <a:solidFill>
                  <a:schemeClr val="tx1"/>
                </a:solidFill>
                <a:latin typeface="Times New Roman" panose="02020603050405020304" pitchFamily="18" charset="0"/>
                <a:cs typeface="Times New Roman" panose="02020603050405020304" pitchFamily="18" charset="0"/>
              </a:rPr>
              <a:t>cu privire la Extragerea datelor din PIGD, calcularea indicatorilor de performanta, elaborarea prezentărilor pentru ședințele de monitorizare și evaluare. </a:t>
            </a:r>
          </a:p>
          <a:p>
            <a:pPr marL="229870" indent="-229870" algn="just">
              <a:spcAft>
                <a:spcPts val="0"/>
              </a:spcAft>
              <a:buFont typeface="Wingdings" panose="05000000000000000000" pitchFamily="2" charset="2"/>
              <a:buChar char="Ø"/>
              <a:defRPr/>
            </a:pPr>
            <a:r>
              <a:rPr kumimoji="0" lang="en-US" sz="1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Ateliere de </a:t>
            </a:r>
            <a:r>
              <a:rPr lang="en-US" sz="1400" b="1" dirty="0" err="1">
                <a:solidFill>
                  <a:schemeClr val="tx1"/>
                </a:solidFill>
                <a:latin typeface="Times New Roman" panose="02020603050405020304" pitchFamily="18" charset="0"/>
                <a:cs typeface="Times New Roman" panose="02020603050405020304" pitchFamily="18" charset="0"/>
              </a:rPr>
              <a:t>i</a:t>
            </a:r>
            <a:r>
              <a:rPr kumimoji="0" lang="ro-MD" sz="1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nstruire</a:t>
            </a:r>
            <a:r>
              <a:rPr kumimoji="0" lang="ro-MD" sz="1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a:t>
            </a:r>
            <a:r>
              <a:rPr lang="ro-MD" sz="1400" b="1" dirty="0">
                <a:solidFill>
                  <a:schemeClr val="tx1"/>
                </a:solidFill>
                <a:latin typeface="Times New Roman" panose="02020603050405020304" pitchFamily="18" charset="0"/>
                <a:cs typeface="Times New Roman" panose="02020603050405020304" pitchFamily="18" charset="0"/>
              </a:rPr>
              <a:t> </a:t>
            </a:r>
            <a:r>
              <a:rPr kumimoji="0" lang="ro-MD" sz="1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angajaților </a:t>
            </a:r>
            <a:r>
              <a:rPr kumimoji="0" lang="en-US" sz="1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privind</a:t>
            </a:r>
            <a:r>
              <a:rPr kumimoji="0" lang="en-US" sz="1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1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modificăril</a:t>
            </a:r>
            <a:r>
              <a:rPr kumimoji="0" lang="ro-MD" sz="1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e</a:t>
            </a:r>
            <a:r>
              <a:rPr kumimoji="0" lang="en-US" sz="1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ro-MD" sz="1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Programul</a:t>
            </a:r>
            <a:r>
              <a:rPr kumimoji="0" lang="en-US" sz="1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ui</a:t>
            </a:r>
            <a:r>
              <a:rPr kumimoji="0" lang="ro-MD" sz="1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Integrat de Gestionare a Dosarelor (PIGD) – </a:t>
            </a:r>
            <a:r>
              <a:rPr kumimoji="0" lang="en-US" sz="1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lang="en-US" sz="1400" b="1" dirty="0">
                <a:solidFill>
                  <a:schemeClr val="tx1"/>
                </a:solidFill>
                <a:latin typeface="Times New Roman" panose="02020603050405020304" pitchFamily="18" charset="0"/>
                <a:cs typeface="Times New Roman" panose="02020603050405020304" pitchFamily="18" charset="0"/>
              </a:rPr>
              <a:t>17  </a:t>
            </a:r>
            <a:r>
              <a:rPr lang="en-US" sz="1400" b="1" dirty="0" err="1">
                <a:solidFill>
                  <a:schemeClr val="tx1"/>
                </a:solidFill>
                <a:latin typeface="Times New Roman" panose="02020603050405020304" pitchFamily="18" charset="0"/>
                <a:cs typeface="Times New Roman" panose="02020603050405020304" pitchFamily="18" charset="0"/>
              </a:rPr>
              <a:t>martie</a:t>
            </a:r>
            <a:r>
              <a:rPr lang="en-US" sz="1400" b="1" dirty="0">
                <a:solidFill>
                  <a:schemeClr val="tx1"/>
                </a:solidFill>
                <a:latin typeface="Times New Roman" panose="02020603050405020304" pitchFamily="18" charset="0"/>
                <a:cs typeface="Times New Roman" panose="02020603050405020304" pitchFamily="18" charset="0"/>
              </a:rPr>
              <a:t> 2023</a:t>
            </a:r>
            <a:r>
              <a:rPr kumimoji="0" lang="en-US" sz="1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endParaRPr lang="ro-MD"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spcAft>
                <a:spcPts val="0"/>
              </a:spcAft>
              <a:buNone/>
              <a:defRPr/>
            </a:pPr>
            <a:r>
              <a:rPr lang="ro-MD" sz="14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Participanți</a:t>
            </a:r>
            <a:r>
              <a:rPr lang="en-US" sz="14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speciali</a:t>
            </a:r>
            <a:r>
              <a:rPr lang="ro-MD" sz="14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știi SEDP  și SSGMPJRP</a:t>
            </a:r>
          </a:p>
          <a:p>
            <a:pPr lvl="1" algn="just">
              <a:buFont typeface="Wingdings" panose="05000000000000000000" pitchFamily="2" charset="2"/>
              <a:buChar char="Ø"/>
            </a:pPr>
            <a:endParaRPr lang="ro-RO" sz="1400" b="1" i="1" dirty="0">
              <a:solidFill>
                <a:schemeClr val="tx1"/>
              </a:solidFill>
              <a:latin typeface="Times New Roman" panose="02020603050405020304" pitchFamily="18" charset="0"/>
              <a:cs typeface="Times New Roman" panose="02020603050405020304" pitchFamily="18" charset="0"/>
            </a:endParaRPr>
          </a:p>
          <a:p>
            <a:pPr lvl="1" algn="just">
              <a:buFont typeface="Wingdings" panose="05000000000000000000" pitchFamily="2" charset="2"/>
              <a:buChar char="Ø"/>
            </a:pPr>
            <a:r>
              <a:rPr lang="en-US" sz="1400" b="1" dirty="0">
                <a:solidFill>
                  <a:schemeClr val="tx1"/>
                </a:solidFill>
                <a:latin typeface="Times New Roman" panose="02020603050405020304" pitchFamily="18" charset="0"/>
                <a:cs typeface="Times New Roman" panose="02020603050405020304" pitchFamily="18" charset="0"/>
              </a:rPr>
              <a:t>Training </a:t>
            </a:r>
            <a:r>
              <a:rPr lang="en-US" sz="1400" b="1" dirty="0" err="1">
                <a:solidFill>
                  <a:schemeClr val="tx1"/>
                </a:solidFill>
                <a:latin typeface="Times New Roman" panose="02020603050405020304" pitchFamily="18" charset="0"/>
                <a:cs typeface="Times New Roman" panose="02020603050405020304" pitchFamily="18" charset="0"/>
              </a:rPr>
              <a:t>pentru</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conducerea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instanței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în</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utilizarea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procedurilor</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monitorizarea</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performanței</a:t>
            </a:r>
            <a:r>
              <a:rPr lang="ro-RO" sz="1400" b="1" dirty="0">
                <a:solidFill>
                  <a:schemeClr val="tx1"/>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 (21,22,24 </a:t>
            </a:r>
            <a:r>
              <a:rPr lang="en-US" sz="1400" b="1" dirty="0" err="1">
                <a:solidFill>
                  <a:schemeClr val="tx1"/>
                </a:solidFill>
                <a:latin typeface="Times New Roman" panose="02020603050405020304" pitchFamily="18" charset="0"/>
                <a:cs typeface="Times New Roman" panose="02020603050405020304" pitchFamily="18" charset="0"/>
              </a:rPr>
              <a:t>martie</a:t>
            </a:r>
            <a:r>
              <a:rPr lang="en-US" sz="1400" b="1" dirty="0">
                <a:solidFill>
                  <a:schemeClr val="tx1"/>
                </a:solidFill>
                <a:latin typeface="Times New Roman" panose="02020603050405020304" pitchFamily="18" charset="0"/>
                <a:cs typeface="Times New Roman" panose="02020603050405020304" pitchFamily="18" charset="0"/>
              </a:rPr>
              <a:t> 2023) </a:t>
            </a:r>
            <a:r>
              <a:rPr lang="en-US" sz="1400" b="1" dirty="0" err="1">
                <a:solidFill>
                  <a:schemeClr val="tx1"/>
                </a:solidFill>
                <a:latin typeface="Times New Roman" panose="02020603050405020304" pitchFamily="18" charset="0"/>
                <a:cs typeface="Times New Roman" panose="02020603050405020304" pitchFamily="18" charset="0"/>
              </a:rPr>
              <a:t>președinte</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vicepreședinte</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șefă</a:t>
            </a:r>
            <a:r>
              <a:rPr lang="en-US" sz="1400" b="1" dirty="0">
                <a:solidFill>
                  <a:schemeClr val="tx1"/>
                </a:solidFill>
                <a:latin typeface="Times New Roman" panose="02020603050405020304" pitchFamily="18" charset="0"/>
                <a:cs typeface="Times New Roman" panose="02020603050405020304" pitchFamily="18" charset="0"/>
              </a:rPr>
              <a:t> de secretariat</a:t>
            </a:r>
            <a:r>
              <a:rPr lang="ro-MD" sz="1400" b="1" dirty="0">
                <a:solidFill>
                  <a:schemeClr val="tx1"/>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en-US" sz="1400" b="1" dirty="0">
                <a:solidFill>
                  <a:schemeClr val="tx1"/>
                </a:solidFill>
                <a:latin typeface="Times New Roman" panose="02020603050405020304" pitchFamily="18" charset="0"/>
                <a:cs typeface="Times New Roman" panose="02020603050405020304" pitchFamily="18" charset="0"/>
              </a:rPr>
              <a:t>Evenimentul </a:t>
            </a:r>
            <a:r>
              <a:rPr lang="it-IT" sz="1400" b="1" dirty="0">
                <a:solidFill>
                  <a:schemeClr val="tx1"/>
                </a:solidFill>
                <a:latin typeface="Times New Roman" panose="02020603050405020304" pitchFamily="18" charset="0"/>
                <a:cs typeface="Times New Roman" panose="02020603050405020304" pitchFamily="18" charset="0"/>
              </a:rPr>
              <a:t>de instruire a angajaților privind utilizarea Programului Integrat de Gestionare a Dosarelor (PIGD) – 09 iunie 2023</a:t>
            </a:r>
          </a:p>
          <a:p>
            <a:pPr marL="0" indent="0">
              <a:buNone/>
            </a:pPr>
            <a:r>
              <a:rPr lang="it-IT" sz="1400" b="1" i="1" dirty="0">
                <a:solidFill>
                  <a:schemeClr val="tx1"/>
                </a:solidFill>
                <a:latin typeface="Times New Roman" panose="02020603050405020304" pitchFamily="18" charset="0"/>
                <a:cs typeface="Times New Roman" panose="02020603050405020304" pitchFamily="18" charset="0"/>
              </a:rPr>
              <a:t>Participanți: specialiștii SEDP, Sistematizare, grefieri, asistenți judiciari.</a:t>
            </a:r>
          </a:p>
          <a:p>
            <a:pPr lvl="1" algn="just">
              <a:buFont typeface="Wingdings" panose="05000000000000000000" pitchFamily="2" charset="2"/>
              <a:buChar char="Ø"/>
            </a:pPr>
            <a:endParaRPr lang="ro-RO" dirty="0">
              <a:solidFill>
                <a:schemeClr val="tx1"/>
              </a:solidFill>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B2D27D4F-DC20-E327-25AC-5321CE14DB98}"/>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9A9CEF92-0BE8-90C3-3358-F978B68C31AE}"/>
              </a:ext>
            </a:extLst>
          </p:cNvPr>
          <p:cNvSpPr>
            <a:spLocks noGrp="1"/>
          </p:cNvSpPr>
          <p:nvPr>
            <p:ph type="sldNum" sz="quarter" idx="12"/>
          </p:nvPr>
        </p:nvSpPr>
        <p:spPr/>
        <p:txBody>
          <a:bodyPr/>
          <a:lstStyle/>
          <a:p>
            <a:fld id="{42782948-4DBE-204D-AB9E-B65E067054AE}" type="slidenum">
              <a:rPr lang="en-US" smtClean="0"/>
              <a:pPr/>
              <a:t>43</a:t>
            </a:fld>
            <a:endParaRPr lang="en-US"/>
          </a:p>
        </p:txBody>
      </p:sp>
      <p:sp>
        <p:nvSpPr>
          <p:cNvPr id="7" name="Title 5">
            <a:extLst>
              <a:ext uri="{FF2B5EF4-FFF2-40B4-BE49-F238E27FC236}">
                <a16:creationId xmlns:a16="http://schemas.microsoft.com/office/drawing/2014/main" id="{82348ABB-4108-4125-84AC-7DCF4DEAC702}"/>
              </a:ext>
            </a:extLst>
          </p:cNvPr>
          <p:cNvSpPr>
            <a:spLocks noGrp="1"/>
          </p:cNvSpPr>
          <p:nvPr>
            <p:ph type="title"/>
          </p:nvPr>
        </p:nvSpPr>
        <p:spPr>
          <a:xfrm>
            <a:off x="152401" y="160338"/>
            <a:ext cx="8839200" cy="593342"/>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9" name="CasetăText 8">
            <a:extLst>
              <a:ext uri="{FF2B5EF4-FFF2-40B4-BE49-F238E27FC236}">
                <a16:creationId xmlns:a16="http://schemas.microsoft.com/office/drawing/2014/main" id="{45FD39E0-6438-2D3D-9C27-CBE102FC71B6}"/>
              </a:ext>
            </a:extLst>
          </p:cNvPr>
          <p:cNvSpPr txBox="1"/>
          <p:nvPr/>
        </p:nvSpPr>
        <p:spPr>
          <a:xfrm>
            <a:off x="152401" y="877552"/>
            <a:ext cx="8921749" cy="369332"/>
          </a:xfrm>
          <a:prstGeom prst="rect">
            <a:avLst/>
          </a:prstGeom>
          <a:noFill/>
        </p:spPr>
        <p:txBody>
          <a:bodyPr wrap="square">
            <a:spAutoFit/>
          </a:bodyPr>
          <a:lstStyle/>
          <a:p>
            <a:r>
              <a:rPr lang="ro-RO" sz="1800" dirty="0">
                <a:solidFill>
                  <a:schemeClr val="accent5">
                    <a:lumMod val="50000"/>
                  </a:schemeClr>
                </a:solidFill>
                <a:effectLst/>
                <a:latin typeface="Times New Roman" panose="02020603050405020304" pitchFamily="18" charset="0"/>
                <a:ea typeface="Calibri" panose="020F0502020204030204" pitchFamily="34" charset="0"/>
              </a:rPr>
              <a:t>Activitatea 3.2.2. Dezvoltarea personală și profesională a judecătorilor și personalului instanței </a:t>
            </a:r>
            <a:endParaRPr lang="ro-RO" dirty="0">
              <a:solidFill>
                <a:schemeClr val="accent5">
                  <a:lumMod val="50000"/>
                </a:schemeClr>
              </a:solidFill>
            </a:endParaRPr>
          </a:p>
        </p:txBody>
      </p:sp>
      <p:pic>
        <p:nvPicPr>
          <p:cNvPr id="3" name="Content Placeholder 8" descr="Free vector politician sitting at round table in boardroom. board of directors with ceo holding formal talk in office room flat vector illustration. business authority, corporate leader, planning strategy concept">
            <a:extLst>
              <a:ext uri="{FF2B5EF4-FFF2-40B4-BE49-F238E27FC236}">
                <a16:creationId xmlns:a16="http://schemas.microsoft.com/office/drawing/2014/main" id="{3549196A-966E-A1D8-59AE-79002884042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9816" r="19816"/>
          <a:stretch>
            <a:fillRect/>
          </a:stretch>
        </p:blipFill>
        <p:spPr bwMode="auto">
          <a:xfrm>
            <a:off x="5896778" y="1296987"/>
            <a:ext cx="290034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690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A850A5-AE48-7939-7DE8-827921ED0A87}"/>
              </a:ext>
            </a:extLst>
          </p:cNvPr>
          <p:cNvSpPr>
            <a:spLocks noGrp="1"/>
          </p:cNvSpPr>
          <p:nvPr>
            <p:ph sz="half" idx="2"/>
          </p:nvPr>
        </p:nvSpPr>
        <p:spPr>
          <a:xfrm>
            <a:off x="3244646" y="2247899"/>
            <a:ext cx="5781955" cy="2522537"/>
          </a:xfrm>
        </p:spPr>
        <p:txBody>
          <a:bodyPr>
            <a:normAutofit/>
          </a:bodyPr>
          <a:lstStyle/>
          <a:p>
            <a:r>
              <a:rPr lang="it-IT" sz="1400" b="1" dirty="0">
                <a:solidFill>
                  <a:schemeClr val="tx1"/>
                </a:solidFill>
                <a:latin typeface="Times New Roman" panose="02020603050405020304" pitchFamily="18" charset="0"/>
                <a:cs typeface="Times New Roman" panose="02020603050405020304" pitchFamily="18" charset="0"/>
              </a:rPr>
              <a:t>Desfășurarea celui de-al 17 seminar moldo-român -</a:t>
            </a:r>
            <a:r>
              <a:rPr lang="ro-RO" sz="1400" b="1" dirty="0">
                <a:solidFill>
                  <a:schemeClr val="tx1"/>
                </a:solidFill>
                <a:latin typeface="Times New Roman" panose="02020603050405020304" pitchFamily="18" charset="0"/>
                <a:cs typeface="Times New Roman" panose="02020603050405020304" pitchFamily="18" charset="0"/>
              </a:rPr>
              <a:t> </a:t>
            </a:r>
            <a:r>
              <a:rPr lang="it-IT" sz="1400" b="1" dirty="0">
                <a:solidFill>
                  <a:schemeClr val="tx1"/>
                </a:solidFill>
                <a:latin typeface="Times New Roman" panose="02020603050405020304" pitchFamily="18" charset="0"/>
                <a:cs typeface="Times New Roman" panose="02020603050405020304" pitchFamily="18" charset="0"/>
              </a:rPr>
              <a:t>09 iunie 2023</a:t>
            </a:r>
            <a:endParaRPr lang="ro-MD" sz="1400" b="1" dirty="0">
              <a:solidFill>
                <a:schemeClr val="tx1"/>
              </a:solidFill>
              <a:latin typeface="Times New Roman" panose="02020603050405020304" pitchFamily="18" charset="0"/>
              <a:cs typeface="Times New Roman" panose="02020603050405020304" pitchFamily="18" charset="0"/>
            </a:endParaRPr>
          </a:p>
          <a:p>
            <a:r>
              <a:rPr lang="it-IT" sz="1400" b="1" dirty="0">
                <a:solidFill>
                  <a:schemeClr val="tx1"/>
                </a:solidFill>
                <a:latin typeface="Times New Roman" panose="02020603050405020304" pitchFamily="18" charset="0"/>
                <a:cs typeface="Times New Roman" panose="02020603050405020304" pitchFamily="18" charset="0"/>
              </a:rPr>
              <a:t>Desfășurarea celui de-al 1</a:t>
            </a:r>
            <a:r>
              <a:rPr lang="ro-MD" sz="1400" b="1" dirty="0">
                <a:solidFill>
                  <a:schemeClr val="tx1"/>
                </a:solidFill>
                <a:latin typeface="Times New Roman" panose="02020603050405020304" pitchFamily="18" charset="0"/>
                <a:cs typeface="Times New Roman" panose="02020603050405020304" pitchFamily="18" charset="0"/>
              </a:rPr>
              <a:t>8</a:t>
            </a:r>
            <a:r>
              <a:rPr lang="it-IT" sz="1400" b="1" dirty="0">
                <a:solidFill>
                  <a:schemeClr val="tx1"/>
                </a:solidFill>
                <a:latin typeface="Times New Roman" panose="02020603050405020304" pitchFamily="18" charset="0"/>
                <a:cs typeface="Times New Roman" panose="02020603050405020304" pitchFamily="18" charset="0"/>
              </a:rPr>
              <a:t> seminar moldo-român -</a:t>
            </a:r>
            <a:r>
              <a:rPr lang="ro-RO" sz="1400" b="1" dirty="0">
                <a:solidFill>
                  <a:schemeClr val="tx1"/>
                </a:solidFill>
                <a:latin typeface="Times New Roman" panose="02020603050405020304" pitchFamily="18" charset="0"/>
                <a:cs typeface="Times New Roman" panose="02020603050405020304" pitchFamily="18" charset="0"/>
              </a:rPr>
              <a:t> </a:t>
            </a:r>
            <a:r>
              <a:rPr lang="ro-MD" sz="1400" b="1" dirty="0">
                <a:solidFill>
                  <a:schemeClr val="tx1"/>
                </a:solidFill>
                <a:latin typeface="Times New Roman" panose="02020603050405020304" pitchFamily="18" charset="0"/>
                <a:cs typeface="Times New Roman" panose="02020603050405020304" pitchFamily="18" charset="0"/>
              </a:rPr>
              <a:t>13</a:t>
            </a:r>
            <a:r>
              <a:rPr lang="it-IT" sz="1400" b="1" dirty="0">
                <a:solidFill>
                  <a:schemeClr val="tx1"/>
                </a:solidFill>
                <a:latin typeface="Times New Roman" panose="02020603050405020304" pitchFamily="18" charset="0"/>
                <a:cs typeface="Times New Roman" panose="02020603050405020304" pitchFamily="18" charset="0"/>
              </a:rPr>
              <a:t> </a:t>
            </a:r>
            <a:r>
              <a:rPr lang="ro-MD" sz="1400" b="1" dirty="0">
                <a:solidFill>
                  <a:schemeClr val="tx1"/>
                </a:solidFill>
                <a:latin typeface="Times New Roman" panose="02020603050405020304" pitchFamily="18" charset="0"/>
                <a:cs typeface="Times New Roman" panose="02020603050405020304" pitchFamily="18" charset="0"/>
              </a:rPr>
              <a:t>octombrie</a:t>
            </a:r>
            <a:r>
              <a:rPr lang="it-IT" sz="1400" b="1" dirty="0">
                <a:solidFill>
                  <a:schemeClr val="tx1"/>
                </a:solidFill>
                <a:latin typeface="Times New Roman" panose="02020603050405020304" pitchFamily="18" charset="0"/>
                <a:cs typeface="Times New Roman" panose="02020603050405020304" pitchFamily="18" charset="0"/>
              </a:rPr>
              <a:t> 2023</a:t>
            </a:r>
            <a:endParaRPr lang="ro-MD" sz="1400" b="1" dirty="0">
              <a:solidFill>
                <a:schemeClr val="tx1"/>
              </a:solidFill>
              <a:latin typeface="Times New Roman" panose="02020603050405020304" pitchFamily="18" charset="0"/>
              <a:cs typeface="Times New Roman" panose="02020603050405020304" pitchFamily="18" charset="0"/>
            </a:endParaRPr>
          </a:p>
          <a:p>
            <a:endParaRPr lang="ro-MD" sz="1400" b="1" dirty="0">
              <a:latin typeface="Arial" panose="020B0604020202020204" pitchFamily="34" charset="0"/>
              <a:cs typeface="Arial" panose="020B0604020202020204" pitchFamily="34" charset="0"/>
            </a:endParaRPr>
          </a:p>
          <a:p>
            <a:endParaRPr lang="ro-RO" sz="1400" b="1" dirty="0">
              <a:latin typeface="Arial" panose="020B0604020202020204" pitchFamily="34" charset="0"/>
              <a:cs typeface="Arial" panose="020B0604020202020204" pitchFamily="34" charset="0"/>
            </a:endParaRPr>
          </a:p>
          <a:p>
            <a:endParaRPr lang="en-US" b="1" dirty="0"/>
          </a:p>
        </p:txBody>
      </p:sp>
      <p:sp>
        <p:nvSpPr>
          <p:cNvPr id="4" name="Date Placeholder 3">
            <a:extLst>
              <a:ext uri="{FF2B5EF4-FFF2-40B4-BE49-F238E27FC236}">
                <a16:creationId xmlns:a16="http://schemas.microsoft.com/office/drawing/2014/main" id="{D48ECCEC-E99F-7D31-D625-2914D06807EF}"/>
              </a:ext>
            </a:extLst>
          </p:cNvPr>
          <p:cNvSpPr>
            <a:spLocks noGrp="1"/>
          </p:cNvSpPr>
          <p:nvPr>
            <p:ph type="dt" sz="half" idx="10"/>
          </p:nvPr>
        </p:nvSpPr>
        <p:spPr>
          <a:xfrm>
            <a:off x="152401" y="4844639"/>
            <a:ext cx="2133600" cy="186148"/>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D45063A1-27C1-5447-A2EF-82A9EC106839}"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600"/>
                </a:spcAft>
                <a:buClrTx/>
                <a:buSzTx/>
                <a:buFontTx/>
                <a:buNone/>
                <a:tabLst/>
                <a:defRPr/>
              </a:pPr>
              <a:t>3/15/2024</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Slide Number Placeholder 4">
            <a:extLst>
              <a:ext uri="{FF2B5EF4-FFF2-40B4-BE49-F238E27FC236}">
                <a16:creationId xmlns:a16="http://schemas.microsoft.com/office/drawing/2014/main" id="{BFEF2C4A-95F7-81E8-96ED-9FD4D9C7CFD0}"/>
              </a:ext>
            </a:extLst>
          </p:cNvPr>
          <p:cNvSpPr>
            <a:spLocks noGrp="1"/>
          </p:cNvSpPr>
          <p:nvPr>
            <p:ph type="sldNum" sz="quarter" idx="12"/>
          </p:nvPr>
        </p:nvSpPr>
        <p:spPr>
          <a:xfrm>
            <a:off x="6858001" y="4844639"/>
            <a:ext cx="2133600" cy="186148"/>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600"/>
                </a:spcAft>
                <a:buClrTx/>
                <a:buSzTx/>
                <a:buFontTx/>
                <a:buNone/>
                <a:tabLst/>
                <a:defRPr/>
              </a:pPr>
              <a:t>44</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6" name="Title 5">
            <a:extLst>
              <a:ext uri="{FF2B5EF4-FFF2-40B4-BE49-F238E27FC236}">
                <a16:creationId xmlns:a16="http://schemas.microsoft.com/office/drawing/2014/main" id="{FD875B64-4435-09F4-DBA4-277B8C4852C7}"/>
              </a:ext>
            </a:extLst>
          </p:cNvPr>
          <p:cNvSpPr>
            <a:spLocks noGrp="1"/>
          </p:cNvSpPr>
          <p:nvPr>
            <p:ph type="title"/>
          </p:nvPr>
        </p:nvSpPr>
        <p:spPr>
          <a:xfrm>
            <a:off x="152401" y="1586"/>
            <a:ext cx="8979206" cy="685801"/>
          </a:xfrm>
        </p:spPr>
        <p:txBody>
          <a:bodyPr anchor="b">
            <a:normAutofit fontScale="90000"/>
          </a:bodyPr>
          <a:lstStyle/>
          <a:p>
            <a:pPr>
              <a:lnSpc>
                <a:spcPct val="90000"/>
              </a:lnSpc>
            </a:pPr>
            <a:r>
              <a:rPr lang="en-US" sz="2200" b="1" dirty="0" err="1">
                <a:solidFill>
                  <a:srgbClr val="651D32"/>
                </a:solidFill>
                <a:latin typeface="Arial" panose="020B0604020202020204" pitchFamily="34" charset="0"/>
                <a:cs typeface="Arial" panose="020B0604020202020204" pitchFamily="34" charset="0"/>
              </a:rPr>
              <a:t>Direc</a:t>
            </a:r>
            <a:r>
              <a:rPr lang="ro-RO" sz="2200" b="1" dirty="0">
                <a:solidFill>
                  <a:srgbClr val="651D32"/>
                </a:solidFill>
                <a:latin typeface="Arial" panose="020B0604020202020204" pitchFamily="34" charset="0"/>
                <a:cs typeface="Arial" panose="020B0604020202020204" pitchFamily="34" charset="0"/>
              </a:rPr>
              <a:t>ția strategică 3: Dezvoltarea profesională și motivarea profesională</a:t>
            </a:r>
            <a:br>
              <a:rPr lang="ro-RO" sz="1100" dirty="0">
                <a:solidFill>
                  <a:srgbClr val="651D32"/>
                </a:solidFill>
              </a:rPr>
            </a:br>
            <a:r>
              <a:rPr lang="ro-RO" sz="1400" dirty="0">
                <a:solidFill>
                  <a:srgbClr val="651D32"/>
                </a:solidFill>
                <a:latin typeface="Arial" panose="020B0604020202020204" pitchFamily="34" charset="0"/>
                <a:cs typeface="Arial" panose="020B0604020202020204" pitchFamily="34" charset="0"/>
              </a:rPr>
              <a:t>Obiectivul 3.2 Asigurarea accesului judecătorilor și angajaților la oportunități extinse de dezvoltare profesională continuă</a:t>
            </a:r>
            <a:endParaRPr lang="en-US" sz="1400" dirty="0">
              <a:solidFill>
                <a:srgbClr val="651D32"/>
              </a:solidFill>
              <a:latin typeface="Arial" panose="020B0604020202020204" pitchFamily="34" charset="0"/>
              <a:cs typeface="Arial" panose="020B0604020202020204" pitchFamily="34" charset="0"/>
            </a:endParaRPr>
          </a:p>
        </p:txBody>
      </p:sp>
      <p:pic>
        <p:nvPicPr>
          <p:cNvPr id="12" name="Content Placeholder 11">
            <a:extLst>
              <a:ext uri="{FF2B5EF4-FFF2-40B4-BE49-F238E27FC236}">
                <a16:creationId xmlns:a16="http://schemas.microsoft.com/office/drawing/2014/main" id="{F06ED715-44E9-CA75-D1D1-45F5445D5F32}"/>
              </a:ext>
            </a:extLst>
          </p:cNvPr>
          <p:cNvPicPr>
            <a:picLocks noGrp="1" noChangeAspect="1"/>
          </p:cNvPicPr>
          <p:nvPr>
            <p:ph sz="half" idx="1"/>
          </p:nvPr>
        </p:nvPicPr>
        <p:blipFill>
          <a:blip r:embed="rId2"/>
          <a:stretch>
            <a:fillRect/>
          </a:stretch>
        </p:blipFill>
        <p:spPr>
          <a:xfrm>
            <a:off x="152401" y="1437761"/>
            <a:ext cx="3127248" cy="3333750"/>
          </a:xfrm>
          <a:prstGeom prst="rect">
            <a:avLst/>
          </a:prstGeom>
        </p:spPr>
      </p:pic>
      <p:sp>
        <p:nvSpPr>
          <p:cNvPr id="7" name="CasetăText 6">
            <a:extLst>
              <a:ext uri="{FF2B5EF4-FFF2-40B4-BE49-F238E27FC236}">
                <a16:creationId xmlns:a16="http://schemas.microsoft.com/office/drawing/2014/main" id="{BAD9D0C0-1A75-9EE7-399D-44744CCBE532}"/>
              </a:ext>
            </a:extLst>
          </p:cNvPr>
          <p:cNvSpPr txBox="1"/>
          <p:nvPr/>
        </p:nvSpPr>
        <p:spPr>
          <a:xfrm>
            <a:off x="117398" y="877908"/>
            <a:ext cx="8909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Calibri" panose="020F0502020204030204" pitchFamily="34" charset="0"/>
                <a:cs typeface="+mn-cs"/>
              </a:rPr>
              <a:t>Activitatea 3.2.2. Dezvoltarea personală și profesională a judecătorilor și personalului instanței </a:t>
            </a:r>
            <a:endParaRPr kumimoji="0" lang="ro-RO" sz="1800" b="0" i="0" u="none" strike="noStrike" kern="1200" cap="none" spc="0" normalizeH="0" baseline="0" noProof="0" dirty="0">
              <a:ln>
                <a:noFill/>
              </a:ln>
              <a:solidFill>
                <a:srgbClr val="CFCDC9">
                  <a:lumMod val="50000"/>
                </a:srgbClr>
              </a:solidFill>
              <a:effectLst/>
              <a:uLnTx/>
              <a:uFillTx/>
              <a:latin typeface="Gill Sans MT"/>
              <a:ea typeface="+mn-ea"/>
              <a:cs typeface="+mn-cs"/>
            </a:endParaRPr>
          </a:p>
        </p:txBody>
      </p:sp>
    </p:spTree>
    <p:extLst>
      <p:ext uri="{BB962C8B-B14F-4D97-AF65-F5344CB8AC3E}">
        <p14:creationId xmlns:p14="http://schemas.microsoft.com/office/powerpoint/2010/main" val="3221021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64BAC-D39E-921D-4D40-BAAC68E35F5F}"/>
              </a:ext>
            </a:extLst>
          </p:cNvPr>
          <p:cNvSpPr>
            <a:spLocks noGrp="1"/>
          </p:cNvSpPr>
          <p:nvPr>
            <p:ph sz="half" idx="1"/>
          </p:nvPr>
        </p:nvSpPr>
        <p:spPr>
          <a:xfrm>
            <a:off x="217735" y="1414362"/>
            <a:ext cx="8773866" cy="325538"/>
          </a:xfrm>
        </p:spPr>
        <p:txBody>
          <a:bodyPr vert="horz" lIns="91440" tIns="45720" rIns="91440" bIns="45720" rtlCol="0" anchor="t">
            <a:normAutofit/>
          </a:bodyPr>
          <a:lstStyle/>
          <a:p>
            <a:pPr marL="0" indent="0">
              <a:spcAft>
                <a:spcPts val="0"/>
              </a:spcAft>
              <a:buNone/>
              <a:defRPr/>
            </a:pPr>
            <a:endParaRPr lang="ro-RO" sz="1400" dirty="0">
              <a:latin typeface="Arial" panose="020B0604020202020204" pitchFamily="34" charset="0"/>
              <a:cs typeface="Arial" panose="020B0604020202020204" pitchFamily="34" charset="0"/>
            </a:endParaRPr>
          </a:p>
          <a:p>
            <a:pPr marL="0" indent="0">
              <a:spcAft>
                <a:spcPts val="0"/>
              </a:spcAft>
              <a:buNone/>
              <a:defRPr/>
            </a:pPr>
            <a:endParaRPr lang="ro-RO" sz="1200" b="1" dirty="0">
              <a:solidFill>
                <a:srgbClr val="C00000"/>
              </a:solidFill>
              <a:latin typeface="Arial"/>
              <a:cs typeface="Times New Roman" panose="02020603050405020304" pitchFamily="18" charset="0"/>
            </a:endParaRPr>
          </a:p>
        </p:txBody>
      </p:sp>
      <p:sp>
        <p:nvSpPr>
          <p:cNvPr id="4" name="Date Placeholder 3">
            <a:extLst>
              <a:ext uri="{FF2B5EF4-FFF2-40B4-BE49-F238E27FC236}">
                <a16:creationId xmlns:a16="http://schemas.microsoft.com/office/drawing/2014/main" id="{4BE58D35-E3B7-0ABC-BB9E-3BFCB5339A48}"/>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45063A1-27C1-5447-A2EF-82A9EC106839}"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0"/>
                </a:spcAft>
                <a:buClrTx/>
                <a:buSzTx/>
                <a:buFontTx/>
                <a:buNone/>
                <a:tabLst/>
                <a:defRPr/>
              </a:pPr>
              <a:t>3/15/2024</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Slide Number Placeholder 4">
            <a:extLst>
              <a:ext uri="{FF2B5EF4-FFF2-40B4-BE49-F238E27FC236}">
                <a16:creationId xmlns:a16="http://schemas.microsoft.com/office/drawing/2014/main" id="{45970E6A-A4AB-9E11-BDF9-8084D4B3BF7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7" name="CasetăText 6">
            <a:extLst>
              <a:ext uri="{FF2B5EF4-FFF2-40B4-BE49-F238E27FC236}">
                <a16:creationId xmlns:a16="http://schemas.microsoft.com/office/drawing/2014/main" id="{6631F4B9-30BC-6231-3FE5-C5A41643DC23}"/>
              </a:ext>
            </a:extLst>
          </p:cNvPr>
          <p:cNvSpPr txBox="1"/>
          <p:nvPr/>
        </p:nvSpPr>
        <p:spPr>
          <a:xfrm>
            <a:off x="3295533" y="1891668"/>
            <a:ext cx="5696068" cy="1600438"/>
          </a:xfrm>
          <a:prstGeom prst="rect">
            <a:avLst/>
          </a:prstGeom>
          <a:noFill/>
        </p:spPr>
        <p:txBody>
          <a:bodyPr wrap="square" lIns="91440" tIns="45720" rIns="91440" bIns="45720" anchor="t">
            <a:spAutoFit/>
          </a:bodyPr>
          <a:lstStyle/>
          <a:p>
            <a:pPr marL="229870" marR="0" lvl="0" indent="-229870" algn="l" defTabSz="457200" rtl="0" eaLnBrk="1" fontAlgn="auto" latinLnBrk="0" hangingPunct="1">
              <a:lnSpc>
                <a:spcPct val="100000"/>
              </a:lnSpc>
              <a:spcBef>
                <a:spcPts val="0"/>
              </a:spcBef>
              <a:spcAft>
                <a:spcPts val="0"/>
              </a:spcAft>
              <a:buClrTx/>
              <a:buSzTx/>
              <a:buFontTx/>
              <a:buNone/>
              <a:tabLst/>
              <a:defRPr/>
            </a:pPr>
            <a:r>
              <a:rPr lang="ro-RO" sz="1400" b="1" i="1" dirty="0">
                <a:solidFill>
                  <a:srgbClr val="6C6463"/>
                </a:solidFill>
                <a:highlight>
                  <a:srgbClr val="E7E7E5"/>
                </a:highlight>
                <a:latin typeface="Arial"/>
                <a:cs typeface="Arial"/>
              </a:rPr>
              <a:t>     </a:t>
            </a:r>
            <a:r>
              <a:rPr kumimoji="0" lang="it-IT" sz="1400" b="1" i="1" u="none" strike="noStrike" kern="1200" cap="none" spc="0" normalizeH="0" baseline="0" noProof="0" dirty="0">
                <a:ln>
                  <a:noFill/>
                </a:ln>
                <a:solidFill>
                  <a:srgbClr val="6C6463"/>
                </a:solidFill>
                <a:effectLst/>
                <a:highlight>
                  <a:srgbClr val="E7E7E5"/>
                </a:highlight>
                <a:uLnTx/>
                <a:uFillTx/>
                <a:latin typeface="Arial"/>
                <a:ea typeface="+mn-ea"/>
                <a:cs typeface="Arial"/>
              </a:rPr>
              <a:t>Creșterea încrederii populației în actul</a:t>
            </a:r>
            <a:r>
              <a:rPr kumimoji="0" lang="ro-RO" sz="1400" b="1" i="1" u="none" strike="noStrike" kern="1200" cap="none" spc="0" normalizeH="0" baseline="0" noProof="0" dirty="0">
                <a:ln>
                  <a:noFill/>
                </a:ln>
                <a:solidFill>
                  <a:srgbClr val="6C6463"/>
                </a:solidFill>
                <a:effectLst/>
                <a:highlight>
                  <a:srgbClr val="E7E7E5"/>
                </a:highlight>
                <a:uLnTx/>
                <a:uFillTx/>
                <a:latin typeface="Arial"/>
                <a:ea typeface="+mn-ea"/>
                <a:cs typeface="Arial"/>
              </a:rPr>
              <a:t> </a:t>
            </a:r>
            <a:r>
              <a:rPr kumimoji="0" lang="it-IT" sz="1400" b="1" i="1" u="none" strike="noStrike" kern="1200" cap="none" spc="0" normalizeH="0" baseline="0" noProof="0" dirty="0">
                <a:ln>
                  <a:noFill/>
                </a:ln>
                <a:solidFill>
                  <a:srgbClr val="6C6463"/>
                </a:solidFill>
                <a:effectLst/>
                <a:highlight>
                  <a:srgbClr val="E7E7E5"/>
                </a:highlight>
                <a:uLnTx/>
                <a:uFillTx/>
                <a:latin typeface="Arial"/>
                <a:ea typeface="+mn-ea"/>
                <a:cs typeface="Arial"/>
              </a:rPr>
              <a:t>de justiție prin informarea publicului larg despre activitatea instanțe</a:t>
            </a:r>
            <a:r>
              <a:rPr kumimoji="0" lang="ro-RO" sz="1400" b="1" i="1" u="none" strike="noStrike" kern="1200" cap="none" spc="0" normalizeH="0" baseline="0" noProof="0" dirty="0">
                <a:ln>
                  <a:noFill/>
                </a:ln>
                <a:solidFill>
                  <a:srgbClr val="6C6463"/>
                </a:solidFill>
                <a:effectLst/>
                <a:highlight>
                  <a:srgbClr val="E7E7E5"/>
                </a:highlight>
                <a:uLnTx/>
                <a:uFillTx/>
                <a:latin typeface="Arial"/>
                <a:ea typeface="+mn-ea"/>
                <a:cs typeface="Arial"/>
              </a:rPr>
              <a:t>i </a:t>
            </a:r>
            <a:r>
              <a:rPr kumimoji="0" lang="it-IT" sz="1400" b="1" i="1" u="none" strike="noStrike" kern="1200" cap="none" spc="0" normalizeH="0" baseline="0" noProof="0" dirty="0">
                <a:ln>
                  <a:noFill/>
                </a:ln>
                <a:solidFill>
                  <a:srgbClr val="6C6463"/>
                </a:solidFill>
                <a:effectLst/>
                <a:uLnTx/>
                <a:uFillTx/>
                <a:latin typeface="Arial"/>
                <a:ea typeface="+mn-ea"/>
                <a:cs typeface="Arial"/>
              </a:rPr>
              <a:t> </a:t>
            </a:r>
            <a:endParaRPr kumimoji="0" lang="ro-RO" sz="1400" b="1" i="1"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endParaRPr>
          </a:p>
          <a:p>
            <a:pPr marL="229870" marR="0" lvl="0" indent="-229870" algn="l" defTabSz="457200" rtl="0" eaLnBrk="1" fontAlgn="auto" latinLnBrk="0" hangingPunct="1">
              <a:lnSpc>
                <a:spcPct val="100000"/>
              </a:lnSpc>
              <a:spcBef>
                <a:spcPts val="0"/>
              </a:spcBef>
              <a:spcAft>
                <a:spcPts val="0"/>
              </a:spcAft>
              <a:buClrTx/>
              <a:buSzTx/>
              <a:buFontTx/>
              <a:buNone/>
              <a:tabLst/>
              <a:defRPr/>
            </a:pPr>
            <a:endParaRPr kumimoji="0" lang="ro-RO" sz="1400" b="0" i="0" u="none" strike="noStrike" kern="1200" cap="none" spc="0" normalizeH="0" baseline="0" noProof="0" dirty="0">
              <a:ln>
                <a:noFill/>
              </a:ln>
              <a:solidFill>
                <a:srgbClr val="6C6463"/>
              </a:solidFill>
              <a:effectLst/>
              <a:uLnTx/>
              <a:uFillTx/>
              <a:latin typeface="Arial"/>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 typeface="Calibri"/>
              <a:buChar char="-"/>
              <a:tabLst/>
              <a:defRPr/>
            </a:pPr>
            <a:r>
              <a:rPr kumimoji="0" lang="ro-RO" sz="1400" b="0" i="0" u="none" strike="noStrike" kern="1200" cap="none" spc="0" normalizeH="0" baseline="0" noProof="0" dirty="0">
                <a:ln>
                  <a:noFill/>
                </a:ln>
                <a:solidFill>
                  <a:srgbClr val="6C6463"/>
                </a:solidFill>
                <a:effectLst/>
                <a:uLnTx/>
                <a:uFillTx/>
                <a:latin typeface="Arial"/>
                <a:ea typeface="+mn-ea"/>
                <a:cs typeface="Arial"/>
              </a:rPr>
              <a:t>Delegația Misiunii USAID în Moldova în vizită la Judecătoria Ungheni – </a:t>
            </a:r>
            <a:r>
              <a:rPr kumimoji="0" lang="ro-RO" sz="1400" b="1" i="0" u="none" strike="noStrike" kern="1200" cap="none" spc="0" normalizeH="0" baseline="0" noProof="0" dirty="0">
                <a:ln>
                  <a:noFill/>
                </a:ln>
                <a:solidFill>
                  <a:srgbClr val="6C6463"/>
                </a:solidFill>
                <a:effectLst/>
                <a:uLnTx/>
                <a:uFillTx/>
                <a:latin typeface="Arial"/>
                <a:ea typeface="+mn-ea"/>
                <a:cs typeface="Arial"/>
              </a:rPr>
              <a:t>27 aprilie 2023</a:t>
            </a:r>
            <a:endParaRPr kumimoji="0" lang="it-IT" sz="1800" b="0" i="0" u="none" strike="noStrike" kern="1200" cap="none" spc="0" normalizeH="0" baseline="0" noProof="0" dirty="0">
              <a:ln>
                <a:noFill/>
              </a:ln>
              <a:solidFill>
                <a:prstClr val="black"/>
              </a:solidFill>
              <a:effectLst/>
              <a:uLnTx/>
              <a:uFillTx/>
              <a:latin typeface="Gill Sans MT"/>
              <a:ea typeface="+mn-ea"/>
              <a:cs typeface="+mn-cs"/>
            </a:endParaRPr>
          </a:p>
          <a:p>
            <a:pPr marL="229870" marR="0" lvl="0" indent="-229870" algn="just" defTabSz="457200" rtl="0" eaLnBrk="1" fontAlgn="auto" latinLnBrk="0" hangingPunct="1">
              <a:lnSpc>
                <a:spcPct val="100000"/>
              </a:lnSpc>
              <a:spcBef>
                <a:spcPts val="0"/>
              </a:spcBef>
              <a:spcAft>
                <a:spcPts val="0"/>
              </a:spcAft>
              <a:buClrTx/>
              <a:buSzTx/>
              <a:buFontTx/>
              <a:buNone/>
              <a:tabLst/>
              <a:defRPr/>
            </a:pPr>
            <a:endParaRPr kumimoji="0" lang="ro-RO" sz="1400" b="1" i="0" u="none" strike="noStrike" kern="1200" cap="none" spc="0" normalizeH="0" baseline="0" noProof="0" dirty="0">
              <a:ln>
                <a:noFill/>
              </a:ln>
              <a:solidFill>
                <a:srgbClr val="000000"/>
              </a:solidFill>
              <a:effectLst/>
              <a:highlight>
                <a:srgbClr val="E7E7E5"/>
              </a:highlight>
              <a:uLnTx/>
              <a:uFillTx/>
              <a:latin typeface="Arial"/>
              <a:ea typeface="+mn-ea"/>
              <a:cs typeface="Arial"/>
            </a:endParaRPr>
          </a:p>
          <a:p>
            <a:pPr marL="229870" marR="0" lvl="0" indent="-229870" algn="just" defTabSz="4572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6C6463"/>
                </a:solidFill>
                <a:effectLst/>
                <a:highlight>
                  <a:srgbClr val="E7E7E5"/>
                </a:highlight>
                <a:uLnTx/>
                <a:uFillTx/>
                <a:latin typeface="Arial"/>
                <a:ea typeface="+mn-ea"/>
                <a:cs typeface="Arial"/>
              </a:rPr>
              <a:t>	</a:t>
            </a:r>
            <a:endParaRPr kumimoji="0" lang="ro-MD" sz="1400" b="1" i="0" u="none" strike="noStrike" kern="1200" cap="none" spc="0" normalizeH="0" baseline="0" noProof="0" dirty="0">
              <a:ln>
                <a:noFill/>
              </a:ln>
              <a:solidFill>
                <a:srgbClr val="6C6463"/>
              </a:solidFill>
              <a:effectLst/>
              <a:highlight>
                <a:srgbClr val="E7E7E5"/>
              </a:highlight>
              <a:uLnTx/>
              <a:uFillTx/>
              <a:latin typeface="Arial" panose="020B0604020202020204" pitchFamily="34" charset="0"/>
              <a:ea typeface="+mn-ea"/>
              <a:cs typeface="Arial" panose="020B0604020202020204" pitchFamily="34" charset="0"/>
            </a:endParaRPr>
          </a:p>
        </p:txBody>
      </p:sp>
      <p:pic>
        <p:nvPicPr>
          <p:cNvPr id="3" name="Picture 7" descr="A group of people standing in front of a building&#10;&#10;Description automatically generated">
            <a:extLst>
              <a:ext uri="{FF2B5EF4-FFF2-40B4-BE49-F238E27FC236}">
                <a16:creationId xmlns:a16="http://schemas.microsoft.com/office/drawing/2014/main" id="{03F79284-96AD-C31E-83D9-B5AEEC62E53E}"/>
              </a:ext>
            </a:extLst>
          </p:cNvPr>
          <p:cNvPicPr>
            <a:picLocks noChangeAspect="1"/>
          </p:cNvPicPr>
          <p:nvPr/>
        </p:nvPicPr>
        <p:blipFill>
          <a:blip r:embed="rId2"/>
          <a:stretch>
            <a:fillRect/>
          </a:stretch>
        </p:blipFill>
        <p:spPr>
          <a:xfrm>
            <a:off x="552712" y="1621684"/>
            <a:ext cx="2742821" cy="3167149"/>
          </a:xfrm>
          <a:prstGeom prst="rect">
            <a:avLst/>
          </a:prstGeom>
        </p:spPr>
      </p:pic>
      <p:pic>
        <p:nvPicPr>
          <p:cNvPr id="8" name="Imagine 7">
            <a:extLst>
              <a:ext uri="{FF2B5EF4-FFF2-40B4-BE49-F238E27FC236}">
                <a16:creationId xmlns:a16="http://schemas.microsoft.com/office/drawing/2014/main" id="{ADA95323-33B1-E744-FCD8-0C2D9A0CED8F}"/>
              </a:ext>
            </a:extLst>
          </p:cNvPr>
          <p:cNvPicPr>
            <a:picLocks noChangeAspect="1"/>
          </p:cNvPicPr>
          <p:nvPr/>
        </p:nvPicPr>
        <p:blipFill>
          <a:blip r:embed="rId3"/>
          <a:stretch>
            <a:fillRect/>
          </a:stretch>
        </p:blipFill>
        <p:spPr>
          <a:xfrm>
            <a:off x="152401" y="153988"/>
            <a:ext cx="9041152" cy="743776"/>
          </a:xfrm>
          <a:prstGeom prst="rect">
            <a:avLst/>
          </a:prstGeom>
        </p:spPr>
      </p:pic>
      <p:sp>
        <p:nvSpPr>
          <p:cNvPr id="11" name="CasetăText 10">
            <a:extLst>
              <a:ext uri="{FF2B5EF4-FFF2-40B4-BE49-F238E27FC236}">
                <a16:creationId xmlns:a16="http://schemas.microsoft.com/office/drawing/2014/main" id="{F5FDE2F4-476F-A3D3-2192-BA8C478D1A0C}"/>
              </a:ext>
            </a:extLst>
          </p:cNvPr>
          <p:cNvSpPr txBox="1"/>
          <p:nvPr/>
        </p:nvSpPr>
        <p:spPr>
          <a:xfrm>
            <a:off x="152401" y="877908"/>
            <a:ext cx="88742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Calibri" panose="020F0502020204030204" pitchFamily="34" charset="0"/>
                <a:cs typeface="+mn-cs"/>
              </a:rPr>
              <a:t>Activitatea 3.2.2. Dezvoltarea personală și profesională a judecătorilor și personalului instanței </a:t>
            </a:r>
            <a:endParaRPr kumimoji="0" lang="ro-RO" sz="1800" b="0" i="0" u="none" strike="noStrike" kern="1200" cap="none" spc="0" normalizeH="0" baseline="0" noProof="0" dirty="0">
              <a:ln>
                <a:noFill/>
              </a:ln>
              <a:solidFill>
                <a:srgbClr val="CFCDC9">
                  <a:lumMod val="50000"/>
                </a:srgbClr>
              </a:solidFill>
              <a:effectLst/>
              <a:uLnTx/>
              <a:uFillTx/>
              <a:latin typeface="Gill Sans MT"/>
              <a:ea typeface="+mn-ea"/>
              <a:cs typeface="+mn-cs"/>
            </a:endParaRPr>
          </a:p>
        </p:txBody>
      </p:sp>
    </p:spTree>
    <p:extLst>
      <p:ext uri="{BB962C8B-B14F-4D97-AF65-F5344CB8AC3E}">
        <p14:creationId xmlns:p14="http://schemas.microsoft.com/office/powerpoint/2010/main" val="877806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308D1-54A0-8117-6AD0-0AB7A0069DF1}"/>
              </a:ext>
            </a:extLst>
          </p:cNvPr>
          <p:cNvSpPr>
            <a:spLocks noGrp="1"/>
          </p:cNvSpPr>
          <p:nvPr>
            <p:ph sz="half" idx="1"/>
          </p:nvPr>
        </p:nvSpPr>
        <p:spPr>
          <a:xfrm>
            <a:off x="203201" y="2472565"/>
            <a:ext cx="5663374" cy="1075736"/>
          </a:xfrm>
        </p:spPr>
        <p:txBody>
          <a:bodyPr>
            <a:normAutofit/>
          </a:bodyPr>
          <a:lstStyle/>
          <a:p>
            <a:pPr marL="0" indent="0">
              <a:buNone/>
            </a:pP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Dezvoltarea</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personală</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și</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profesională</a:t>
            </a:r>
            <a:r>
              <a:rPr lang="en-US" sz="1400" b="1" dirty="0">
                <a:latin typeface="Arial" panose="020B0604020202020204" pitchFamily="34" charset="0"/>
                <a:cs typeface="Arial" panose="020B0604020202020204" pitchFamily="34" charset="0"/>
              </a:rPr>
              <a:t> a </a:t>
            </a:r>
            <a:r>
              <a:rPr lang="en-US" sz="1400" b="1" dirty="0" err="1">
                <a:latin typeface="Arial" panose="020B0604020202020204" pitchFamily="34" charset="0"/>
                <a:cs typeface="Arial" panose="020B0604020202020204" pitchFamily="34" charset="0"/>
              </a:rPr>
              <a:t>judecătorilor</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și</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personalului</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instanței</a:t>
            </a:r>
            <a:endParaRPr lang="ro-RO" sz="1400" b="1" dirty="0">
              <a:latin typeface="Arial" panose="020B0604020202020204" pitchFamily="34" charset="0"/>
              <a:cs typeface="Arial" panose="020B0604020202020204" pitchFamily="34" charset="0"/>
            </a:endParaRPr>
          </a:p>
          <a:p>
            <a:pPr marL="0" indent="0">
              <a:buNone/>
            </a:pPr>
            <a:r>
              <a:rPr lang="ro-RO" sz="1400" b="1" dirty="0">
                <a:latin typeface="Arial" panose="020B0604020202020204" pitchFamily="34" charset="0"/>
                <a:cs typeface="Arial" panose="020B0604020202020204" pitchFamily="34" charset="0"/>
              </a:rPr>
              <a:t>- </a:t>
            </a:r>
            <a:r>
              <a:rPr lang="ro-RO" sz="1400" dirty="0">
                <a:latin typeface="Arial" panose="020B0604020202020204" pitchFamily="34" charset="0"/>
                <a:cs typeface="Arial" panose="020B0604020202020204" pitchFamily="34" charset="0"/>
              </a:rPr>
              <a:t>Exercițiu practic de simulare privind alertă cu bombă </a:t>
            </a:r>
            <a:r>
              <a:rPr lang="ro-RO" sz="1400" b="1" dirty="0">
                <a:latin typeface="Arial" panose="020B0604020202020204" pitchFamily="34" charset="0"/>
                <a:cs typeface="Arial" panose="020B0604020202020204" pitchFamily="34" charset="0"/>
              </a:rPr>
              <a:t>– 19 mai 2023;</a:t>
            </a:r>
            <a:endParaRPr lang="en-US" sz="14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6E182333-7AFD-768D-A465-1578BB88D3CB}"/>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lide Number Placeholder 4">
            <a:extLst>
              <a:ext uri="{FF2B5EF4-FFF2-40B4-BE49-F238E27FC236}">
                <a16:creationId xmlns:a16="http://schemas.microsoft.com/office/drawing/2014/main" id="{0E4DE4CC-051C-6814-F847-F0B9BAB0DECA}"/>
              </a:ext>
            </a:extLst>
          </p:cNvPr>
          <p:cNvSpPr>
            <a:spLocks noGrp="1"/>
          </p:cNvSpPr>
          <p:nvPr>
            <p:ph type="sldNum" sz="quarter" idx="12"/>
          </p:nvPr>
        </p:nvSpPr>
        <p:spPr/>
        <p:txBody>
          <a:bodyPr/>
          <a:lstStyle/>
          <a:p>
            <a:fld id="{42782948-4DBE-204D-AB9E-B65E067054AE}" type="slidenum">
              <a:rPr lang="en-US" smtClean="0"/>
              <a:pPr/>
              <a:t>46</a:t>
            </a:fld>
            <a:endParaRPr lang="en-US"/>
          </a:p>
        </p:txBody>
      </p:sp>
      <p:pic>
        <p:nvPicPr>
          <p:cNvPr id="8" name="Content Placeholder 7">
            <a:extLst>
              <a:ext uri="{FF2B5EF4-FFF2-40B4-BE49-F238E27FC236}">
                <a16:creationId xmlns:a16="http://schemas.microsoft.com/office/drawing/2014/main" id="{159BA0C4-4895-473C-C031-5AB8E61425E5}"/>
              </a:ext>
            </a:extLst>
          </p:cNvPr>
          <p:cNvPicPr>
            <a:picLocks noGrp="1" noChangeAspect="1"/>
          </p:cNvPicPr>
          <p:nvPr>
            <p:ph sz="half" idx="2"/>
          </p:nvPr>
        </p:nvPicPr>
        <p:blipFill>
          <a:blip r:embed="rId2"/>
          <a:stretch>
            <a:fillRect/>
          </a:stretch>
        </p:blipFill>
        <p:spPr>
          <a:xfrm>
            <a:off x="5866575" y="1737313"/>
            <a:ext cx="2808350" cy="3200400"/>
          </a:xfrm>
          <a:prstGeom prst="rect">
            <a:avLst/>
          </a:prstGeom>
        </p:spPr>
      </p:pic>
      <p:sp>
        <p:nvSpPr>
          <p:cNvPr id="3" name="CasetăText 2">
            <a:extLst>
              <a:ext uri="{FF2B5EF4-FFF2-40B4-BE49-F238E27FC236}">
                <a16:creationId xmlns:a16="http://schemas.microsoft.com/office/drawing/2014/main" id="{6B9C18C8-8071-BF07-2B2F-E0643719BBA1}"/>
              </a:ext>
            </a:extLst>
          </p:cNvPr>
          <p:cNvSpPr txBox="1"/>
          <p:nvPr/>
        </p:nvSpPr>
        <p:spPr>
          <a:xfrm>
            <a:off x="51424" y="1020562"/>
            <a:ext cx="88742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Calibri" panose="020F0502020204030204" pitchFamily="34" charset="0"/>
                <a:cs typeface="+mn-cs"/>
              </a:rPr>
              <a:t>Activitatea 3.2.2. Dezvoltarea personală și profesională a judecătorilor și personalului instanței </a:t>
            </a:r>
            <a:endParaRPr kumimoji="0" lang="ro-RO" sz="1800" b="0" i="0" u="none" strike="noStrike" kern="1200" cap="none" spc="0" normalizeH="0" baseline="0" noProof="0" dirty="0">
              <a:ln>
                <a:noFill/>
              </a:ln>
              <a:solidFill>
                <a:srgbClr val="CFCDC9">
                  <a:lumMod val="50000"/>
                </a:srgbClr>
              </a:solidFill>
              <a:effectLst/>
              <a:uLnTx/>
              <a:uFillTx/>
              <a:latin typeface="Gill Sans MT"/>
              <a:ea typeface="+mn-ea"/>
              <a:cs typeface="+mn-cs"/>
            </a:endParaRPr>
          </a:p>
        </p:txBody>
      </p:sp>
      <p:pic>
        <p:nvPicPr>
          <p:cNvPr id="7" name="Imagine 6">
            <a:extLst>
              <a:ext uri="{FF2B5EF4-FFF2-40B4-BE49-F238E27FC236}">
                <a16:creationId xmlns:a16="http://schemas.microsoft.com/office/drawing/2014/main" id="{AEAE7AEF-1576-CC6B-5410-3E145D489C36}"/>
              </a:ext>
            </a:extLst>
          </p:cNvPr>
          <p:cNvPicPr>
            <a:picLocks noChangeAspect="1"/>
          </p:cNvPicPr>
          <p:nvPr/>
        </p:nvPicPr>
        <p:blipFill>
          <a:blip r:embed="rId3"/>
          <a:stretch>
            <a:fillRect/>
          </a:stretch>
        </p:blipFill>
        <p:spPr>
          <a:xfrm>
            <a:off x="51424" y="264980"/>
            <a:ext cx="9041152" cy="743776"/>
          </a:xfrm>
          <a:prstGeom prst="rect">
            <a:avLst/>
          </a:prstGeom>
        </p:spPr>
      </p:pic>
    </p:spTree>
    <p:extLst>
      <p:ext uri="{BB962C8B-B14F-4D97-AF65-F5344CB8AC3E}">
        <p14:creationId xmlns:p14="http://schemas.microsoft.com/office/powerpoint/2010/main" val="2844563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308D1-54A0-8117-6AD0-0AB7A0069DF1}"/>
              </a:ext>
            </a:extLst>
          </p:cNvPr>
          <p:cNvSpPr>
            <a:spLocks noGrp="1"/>
          </p:cNvSpPr>
          <p:nvPr>
            <p:ph sz="half" idx="1"/>
          </p:nvPr>
        </p:nvSpPr>
        <p:spPr>
          <a:xfrm>
            <a:off x="222251" y="2514599"/>
            <a:ext cx="5613400" cy="635001"/>
          </a:xfrm>
        </p:spPr>
        <p:txBody>
          <a:bodyPr>
            <a:normAutofit fontScale="85000" lnSpcReduction="20000"/>
          </a:bodyPr>
          <a:lstStyle/>
          <a:p>
            <a:pPr marL="0" indent="0">
              <a:buNone/>
            </a:pPr>
            <a:r>
              <a:rPr lang="ro-RO" sz="1400" b="1" dirty="0">
                <a:latin typeface="Arial" panose="020B0604020202020204" pitchFamily="34" charset="0"/>
                <a:cs typeface="Arial" panose="020B0604020202020204" pitchFamily="34" charset="0"/>
              </a:rPr>
              <a:t>- </a:t>
            </a:r>
            <a:r>
              <a:rPr lang="ro-RO" sz="1400" dirty="0">
                <a:latin typeface="Arial" panose="020B0604020202020204" pitchFamily="34" charset="0"/>
                <a:cs typeface="Arial" panose="020B0604020202020204" pitchFamily="34" charset="0"/>
              </a:rPr>
              <a:t>La </a:t>
            </a:r>
            <a:r>
              <a:rPr lang="ro-RO" sz="1400" b="1" dirty="0">
                <a:latin typeface="Arial" panose="020B0604020202020204" pitchFamily="34" charset="0"/>
                <a:cs typeface="Arial" panose="020B0604020202020204" pitchFamily="34" charset="0"/>
              </a:rPr>
              <a:t>23 mai 2023</a:t>
            </a:r>
            <a:r>
              <a:rPr lang="ro-RO" sz="1400" dirty="0">
                <a:latin typeface="Arial" panose="020B0604020202020204" pitchFamily="34" charset="0"/>
                <a:cs typeface="Arial" panose="020B0604020202020204" pitchFamily="34" charset="0"/>
              </a:rPr>
              <a:t>, Avocatul Poporului, Ceslav Panico, cu </a:t>
            </a:r>
            <a:r>
              <a:rPr lang="en-US" sz="1400" dirty="0" err="1">
                <a:latin typeface="Arial" panose="020B0604020202020204" pitchFamily="34" charset="0"/>
                <a:cs typeface="Arial" panose="020B0604020202020204" pitchFamily="34" charset="0"/>
              </a:rPr>
              <a:t>membrii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echipei</a:t>
            </a:r>
            <a:r>
              <a:rPr lang="en-US" sz="1400" dirty="0">
                <a:latin typeface="Arial" panose="020B0604020202020204" pitchFamily="34" charset="0"/>
                <a:cs typeface="Arial" panose="020B0604020202020204" pitchFamily="34" charset="0"/>
              </a:rPr>
              <a:t> sale</a:t>
            </a:r>
            <a:r>
              <a:rPr lang="ro-RO" sz="1400" dirty="0">
                <a:latin typeface="Arial" panose="020B0604020202020204" pitchFamily="34" charset="0"/>
                <a:cs typeface="Arial" panose="020B0604020202020204" pitchFamily="34" charset="0"/>
              </a:rPr>
              <a:t>, s-a aflat într-o vizită documentară la mai multe instituții din raionul Ungheni,</a:t>
            </a:r>
            <a:r>
              <a:rPr lang="en-US" sz="1400" dirty="0">
                <a:latin typeface="Arial" panose="020B0604020202020204" pitchFamily="34" charset="0"/>
                <a:cs typeface="Arial" panose="020B0604020202020204" pitchFamily="34" charset="0"/>
              </a:rPr>
              <a:t> </a:t>
            </a:r>
            <a:r>
              <a:rPr lang="ro-RO" sz="1400" dirty="0">
                <a:latin typeface="Arial" panose="020B0604020202020204" pitchFamily="34" charset="0"/>
                <a:cs typeface="Arial" panose="020B0604020202020204" pitchFamily="34" charset="0"/>
              </a:rPr>
              <a:t>printre care și </a:t>
            </a:r>
            <a:r>
              <a:rPr lang="en-US" sz="1400" dirty="0">
                <a:latin typeface="Arial" panose="020B0604020202020204" pitchFamily="34" charset="0"/>
                <a:cs typeface="Arial" panose="020B0604020202020204" pitchFamily="34" charset="0"/>
              </a:rPr>
              <a:t>J</a:t>
            </a:r>
            <a:r>
              <a:rPr lang="ro-RO" sz="1400" dirty="0">
                <a:latin typeface="Arial" panose="020B0604020202020204" pitchFamily="34" charset="0"/>
                <a:cs typeface="Arial" panose="020B0604020202020204" pitchFamily="34" charset="0"/>
              </a:rPr>
              <a:t>udecătoria</a:t>
            </a:r>
            <a:r>
              <a:rPr lang="en-US" sz="1400" dirty="0">
                <a:latin typeface="Arial" panose="020B0604020202020204" pitchFamily="34" charset="0"/>
                <a:cs typeface="Arial" panose="020B0604020202020204" pitchFamily="34" charset="0"/>
              </a:rPr>
              <a:t> </a:t>
            </a:r>
            <a:r>
              <a:rPr lang="ro-RO" sz="1400" dirty="0">
                <a:latin typeface="Arial" panose="020B0604020202020204" pitchFamily="34" charset="0"/>
                <a:cs typeface="Arial" panose="020B0604020202020204" pitchFamily="34" charset="0"/>
              </a:rPr>
              <a:t>Ungheni.</a:t>
            </a:r>
          </a:p>
          <a:p>
            <a:pPr marL="0" indent="0">
              <a:buNone/>
            </a:pPr>
            <a:endParaRPr lang="en-US" sz="14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6E182333-7AFD-768D-A465-1578BB88D3CB}"/>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lide Number Placeholder 4">
            <a:extLst>
              <a:ext uri="{FF2B5EF4-FFF2-40B4-BE49-F238E27FC236}">
                <a16:creationId xmlns:a16="http://schemas.microsoft.com/office/drawing/2014/main" id="{0E4DE4CC-051C-6814-F847-F0B9BAB0DECA}"/>
              </a:ext>
            </a:extLst>
          </p:cNvPr>
          <p:cNvSpPr>
            <a:spLocks noGrp="1"/>
          </p:cNvSpPr>
          <p:nvPr>
            <p:ph type="sldNum" sz="quarter" idx="12"/>
          </p:nvPr>
        </p:nvSpPr>
        <p:spPr/>
        <p:txBody>
          <a:bodyPr/>
          <a:lstStyle/>
          <a:p>
            <a:fld id="{42782948-4DBE-204D-AB9E-B65E067054AE}" type="slidenum">
              <a:rPr lang="en-US" smtClean="0"/>
              <a:pPr/>
              <a:t>47</a:t>
            </a:fld>
            <a:endParaRPr lang="en-US"/>
          </a:p>
        </p:txBody>
      </p:sp>
      <p:pic>
        <p:nvPicPr>
          <p:cNvPr id="10" name="Content Placeholder 9">
            <a:extLst>
              <a:ext uri="{FF2B5EF4-FFF2-40B4-BE49-F238E27FC236}">
                <a16:creationId xmlns:a16="http://schemas.microsoft.com/office/drawing/2014/main" id="{3F3B93D6-6C21-B4AA-D850-E9DDD69C3CCD}"/>
              </a:ext>
            </a:extLst>
          </p:cNvPr>
          <p:cNvPicPr>
            <a:picLocks noGrp="1" noChangeAspect="1"/>
          </p:cNvPicPr>
          <p:nvPr>
            <p:ph sz="half" idx="2"/>
          </p:nvPr>
        </p:nvPicPr>
        <p:blipFill>
          <a:blip r:embed="rId2"/>
          <a:stretch>
            <a:fillRect/>
          </a:stretch>
        </p:blipFill>
        <p:spPr>
          <a:xfrm>
            <a:off x="5932927" y="1518411"/>
            <a:ext cx="2753873" cy="3244090"/>
          </a:xfrm>
          <a:prstGeom prst="rect">
            <a:avLst/>
          </a:prstGeom>
        </p:spPr>
      </p:pic>
      <p:sp>
        <p:nvSpPr>
          <p:cNvPr id="8" name="CasetăText 7">
            <a:extLst>
              <a:ext uri="{FF2B5EF4-FFF2-40B4-BE49-F238E27FC236}">
                <a16:creationId xmlns:a16="http://schemas.microsoft.com/office/drawing/2014/main" id="{AC0338CE-11BA-1099-CB26-D6F3590E4E7A}"/>
              </a:ext>
            </a:extLst>
          </p:cNvPr>
          <p:cNvSpPr txBox="1"/>
          <p:nvPr/>
        </p:nvSpPr>
        <p:spPr>
          <a:xfrm>
            <a:off x="152401" y="877552"/>
            <a:ext cx="8921749" cy="369332"/>
          </a:xfrm>
          <a:prstGeom prst="rect">
            <a:avLst/>
          </a:prstGeom>
          <a:noFill/>
        </p:spPr>
        <p:txBody>
          <a:bodyPr wrap="square">
            <a:spAutoFit/>
          </a:bodyPr>
          <a:lstStyle/>
          <a:p>
            <a:r>
              <a:rPr lang="ro-RO" sz="1800" dirty="0">
                <a:solidFill>
                  <a:schemeClr val="accent5">
                    <a:lumMod val="50000"/>
                  </a:schemeClr>
                </a:solidFill>
                <a:effectLst/>
                <a:latin typeface="Times New Roman" panose="02020603050405020304" pitchFamily="18" charset="0"/>
                <a:ea typeface="Calibri" panose="020F0502020204030204" pitchFamily="34" charset="0"/>
              </a:rPr>
              <a:t>Activitatea 3.2.2. Dezvoltarea personală și profesională a judecătorilor și personalului instanței </a:t>
            </a:r>
            <a:endParaRPr lang="ro-RO" dirty="0">
              <a:solidFill>
                <a:schemeClr val="accent5">
                  <a:lumMod val="50000"/>
                </a:schemeClr>
              </a:solidFill>
            </a:endParaRPr>
          </a:p>
        </p:txBody>
      </p:sp>
      <p:pic>
        <p:nvPicPr>
          <p:cNvPr id="9" name="Imagine 8">
            <a:extLst>
              <a:ext uri="{FF2B5EF4-FFF2-40B4-BE49-F238E27FC236}">
                <a16:creationId xmlns:a16="http://schemas.microsoft.com/office/drawing/2014/main" id="{8F775EA2-1A97-0DBA-84EB-47005AFA4D63}"/>
              </a:ext>
            </a:extLst>
          </p:cNvPr>
          <p:cNvPicPr>
            <a:picLocks noChangeAspect="1"/>
          </p:cNvPicPr>
          <p:nvPr/>
        </p:nvPicPr>
        <p:blipFill>
          <a:blip r:embed="rId3"/>
          <a:stretch>
            <a:fillRect/>
          </a:stretch>
        </p:blipFill>
        <p:spPr>
          <a:xfrm>
            <a:off x="152401" y="153988"/>
            <a:ext cx="9041152" cy="743776"/>
          </a:xfrm>
          <a:prstGeom prst="rect">
            <a:avLst/>
          </a:prstGeom>
        </p:spPr>
      </p:pic>
    </p:spTree>
    <p:extLst>
      <p:ext uri="{BB962C8B-B14F-4D97-AF65-F5344CB8AC3E}">
        <p14:creationId xmlns:p14="http://schemas.microsoft.com/office/powerpoint/2010/main" val="3650229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A850A5-AE48-7939-7DE8-827921ED0A87}"/>
              </a:ext>
            </a:extLst>
          </p:cNvPr>
          <p:cNvSpPr>
            <a:spLocks noGrp="1"/>
          </p:cNvSpPr>
          <p:nvPr>
            <p:ph sz="half" idx="2"/>
          </p:nvPr>
        </p:nvSpPr>
        <p:spPr>
          <a:xfrm>
            <a:off x="3412808" y="2514600"/>
            <a:ext cx="5578794" cy="1445698"/>
          </a:xfrm>
        </p:spPr>
        <p:txBody>
          <a:bodyPr>
            <a:normAutofit/>
          </a:bodyPr>
          <a:lstStyle/>
          <a:p>
            <a:pPr marL="0" indent="0">
              <a:buNone/>
            </a:pPr>
            <a:r>
              <a:rPr lang="ro-RO" sz="1400" b="1" dirty="0">
                <a:latin typeface="Arial" panose="020B0604020202020204" pitchFamily="34" charset="0"/>
                <a:cs typeface="Arial" panose="020B0604020202020204" pitchFamily="34" charset="0"/>
              </a:rPr>
              <a:t>- </a:t>
            </a:r>
            <a:r>
              <a:rPr lang="ro-RO" sz="1400" b="1" dirty="0">
                <a:solidFill>
                  <a:schemeClr val="tx1"/>
                </a:solidFill>
                <a:latin typeface="Times New Roman" panose="02020603050405020304" pitchFamily="18" charset="0"/>
                <a:cs typeface="Times New Roman" panose="02020603050405020304" pitchFamily="18" charset="0"/>
              </a:rPr>
              <a:t>Elaborarea și lansarea Ghidului privind activitatea organizatorică și administrativă a instanțelor judecătorești – </a:t>
            </a:r>
            <a:r>
              <a:rPr lang="en-US" sz="1400" b="1" dirty="0">
                <a:solidFill>
                  <a:schemeClr val="tx1"/>
                </a:solidFill>
                <a:latin typeface="Times New Roman" panose="02020603050405020304" pitchFamily="18" charset="0"/>
                <a:cs typeface="Times New Roman" panose="02020603050405020304" pitchFamily="18" charset="0"/>
              </a:rPr>
              <a:t>5 </a:t>
            </a:r>
            <a:r>
              <a:rPr lang="ro-RO" sz="1400" b="1" dirty="0">
                <a:solidFill>
                  <a:schemeClr val="tx1"/>
                </a:solidFill>
                <a:latin typeface="Times New Roman" panose="02020603050405020304" pitchFamily="18" charset="0"/>
                <a:cs typeface="Times New Roman" panose="02020603050405020304" pitchFamily="18" charset="0"/>
              </a:rPr>
              <a:t>mai 2023</a:t>
            </a:r>
          </a:p>
          <a:p>
            <a:endParaRPr lang="ro-MD" sz="1400" b="1" dirty="0">
              <a:latin typeface="Arial" panose="020B0604020202020204" pitchFamily="34" charset="0"/>
              <a:cs typeface="Arial" panose="020B0604020202020204" pitchFamily="34" charset="0"/>
            </a:endParaRPr>
          </a:p>
          <a:p>
            <a:endParaRPr lang="ro-RO" sz="1400" b="1" dirty="0">
              <a:latin typeface="Arial" panose="020B0604020202020204" pitchFamily="34" charset="0"/>
              <a:cs typeface="Arial" panose="020B0604020202020204" pitchFamily="34" charset="0"/>
            </a:endParaRPr>
          </a:p>
          <a:p>
            <a:endParaRPr lang="en-US" b="1" dirty="0"/>
          </a:p>
        </p:txBody>
      </p:sp>
      <p:sp>
        <p:nvSpPr>
          <p:cNvPr id="4" name="Date Placeholder 3">
            <a:extLst>
              <a:ext uri="{FF2B5EF4-FFF2-40B4-BE49-F238E27FC236}">
                <a16:creationId xmlns:a16="http://schemas.microsoft.com/office/drawing/2014/main" id="{D48ECCEC-E99F-7D31-D625-2914D06807EF}"/>
              </a:ext>
            </a:extLst>
          </p:cNvPr>
          <p:cNvSpPr>
            <a:spLocks noGrp="1"/>
          </p:cNvSpPr>
          <p:nvPr>
            <p:ph type="dt" sz="half" idx="10"/>
          </p:nvPr>
        </p:nvSpPr>
        <p:spPr>
          <a:xfrm>
            <a:off x="152401" y="4844639"/>
            <a:ext cx="2133600" cy="186148"/>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D45063A1-27C1-5447-A2EF-82A9EC106839}"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600"/>
                </a:spcAft>
                <a:buClrTx/>
                <a:buSzTx/>
                <a:buFontTx/>
                <a:buNone/>
                <a:tabLst/>
                <a:defRPr/>
              </a:pPr>
              <a:t>3/15/2024</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Slide Number Placeholder 4">
            <a:extLst>
              <a:ext uri="{FF2B5EF4-FFF2-40B4-BE49-F238E27FC236}">
                <a16:creationId xmlns:a16="http://schemas.microsoft.com/office/drawing/2014/main" id="{BFEF2C4A-95F7-81E8-96ED-9FD4D9C7CFD0}"/>
              </a:ext>
            </a:extLst>
          </p:cNvPr>
          <p:cNvSpPr>
            <a:spLocks noGrp="1"/>
          </p:cNvSpPr>
          <p:nvPr>
            <p:ph type="sldNum" sz="quarter" idx="12"/>
          </p:nvPr>
        </p:nvSpPr>
        <p:spPr>
          <a:xfrm>
            <a:off x="6858001" y="4844639"/>
            <a:ext cx="2133600" cy="186148"/>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600"/>
                </a:spcAft>
                <a:buClrTx/>
                <a:buSzTx/>
                <a:buFontTx/>
                <a:buNone/>
                <a:tabLst/>
                <a:defRPr/>
              </a:pPr>
              <a:t>48</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6" name="Title 5">
            <a:extLst>
              <a:ext uri="{FF2B5EF4-FFF2-40B4-BE49-F238E27FC236}">
                <a16:creationId xmlns:a16="http://schemas.microsoft.com/office/drawing/2014/main" id="{FD875B64-4435-09F4-DBA4-277B8C4852C7}"/>
              </a:ext>
            </a:extLst>
          </p:cNvPr>
          <p:cNvSpPr>
            <a:spLocks noGrp="1"/>
          </p:cNvSpPr>
          <p:nvPr>
            <p:ph type="title"/>
          </p:nvPr>
        </p:nvSpPr>
        <p:spPr>
          <a:xfrm>
            <a:off x="152401" y="1586"/>
            <a:ext cx="8979206" cy="685801"/>
          </a:xfrm>
        </p:spPr>
        <p:txBody>
          <a:bodyPr anchor="b">
            <a:normAutofit fontScale="90000"/>
          </a:bodyPr>
          <a:lstStyle/>
          <a:p>
            <a:pPr>
              <a:lnSpc>
                <a:spcPct val="90000"/>
              </a:lnSpc>
            </a:pPr>
            <a:r>
              <a:rPr lang="en-US" sz="2200" b="1" dirty="0" err="1">
                <a:solidFill>
                  <a:srgbClr val="651D32"/>
                </a:solidFill>
                <a:latin typeface="Arial" panose="020B0604020202020204" pitchFamily="34" charset="0"/>
                <a:cs typeface="Arial" panose="020B0604020202020204" pitchFamily="34" charset="0"/>
              </a:rPr>
              <a:t>Direc</a:t>
            </a:r>
            <a:r>
              <a:rPr lang="ro-RO" sz="2200" b="1" dirty="0">
                <a:solidFill>
                  <a:srgbClr val="651D32"/>
                </a:solidFill>
                <a:latin typeface="Arial" panose="020B0604020202020204" pitchFamily="34" charset="0"/>
                <a:cs typeface="Arial" panose="020B0604020202020204" pitchFamily="34" charset="0"/>
              </a:rPr>
              <a:t>ția strategică 3: Dezvoltarea profesională și motivarea profesională</a:t>
            </a:r>
            <a:br>
              <a:rPr lang="ro-RO" sz="1100" dirty="0">
                <a:solidFill>
                  <a:srgbClr val="651D32"/>
                </a:solidFill>
              </a:rPr>
            </a:br>
            <a:r>
              <a:rPr lang="ro-RO" sz="1400" dirty="0">
                <a:solidFill>
                  <a:srgbClr val="651D32"/>
                </a:solidFill>
                <a:latin typeface="Arial" panose="020B0604020202020204" pitchFamily="34" charset="0"/>
                <a:cs typeface="Arial" panose="020B0604020202020204" pitchFamily="34" charset="0"/>
              </a:rPr>
              <a:t>Obiectivul 3.2 Asigurarea accesului judecătorilor și angajaților la oportunități extinse de dezvoltare profesională continuă</a:t>
            </a:r>
            <a:endParaRPr lang="en-US" sz="1400" dirty="0">
              <a:solidFill>
                <a:srgbClr val="651D32"/>
              </a:solidFill>
              <a:latin typeface="Arial" panose="020B0604020202020204" pitchFamily="34" charset="0"/>
              <a:cs typeface="Arial" panose="020B0604020202020204" pitchFamily="34" charset="0"/>
            </a:endParaRPr>
          </a:p>
        </p:txBody>
      </p:sp>
      <p:sp>
        <p:nvSpPr>
          <p:cNvPr id="7" name="CasetăText 6">
            <a:extLst>
              <a:ext uri="{FF2B5EF4-FFF2-40B4-BE49-F238E27FC236}">
                <a16:creationId xmlns:a16="http://schemas.microsoft.com/office/drawing/2014/main" id="{BAD9D0C0-1A75-9EE7-399D-44744CCBE532}"/>
              </a:ext>
            </a:extLst>
          </p:cNvPr>
          <p:cNvSpPr txBox="1"/>
          <p:nvPr/>
        </p:nvSpPr>
        <p:spPr>
          <a:xfrm>
            <a:off x="117398" y="877908"/>
            <a:ext cx="8909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Calibri" panose="020F0502020204030204" pitchFamily="34" charset="0"/>
                <a:cs typeface="+mn-cs"/>
              </a:rPr>
              <a:t>Activitatea 3.2.2. Dezvoltarea personală și profesională a judecătorilor și personalului instanței </a:t>
            </a:r>
            <a:endParaRPr kumimoji="0" lang="ro-RO" sz="1800" b="0" i="0" u="none" strike="noStrike" kern="1200" cap="none" spc="0" normalizeH="0" baseline="0" noProof="0" dirty="0">
              <a:ln>
                <a:noFill/>
              </a:ln>
              <a:solidFill>
                <a:srgbClr val="CFCDC9">
                  <a:lumMod val="50000"/>
                </a:srgbClr>
              </a:solidFill>
              <a:effectLst/>
              <a:uLnTx/>
              <a:uFillTx/>
              <a:latin typeface="Gill Sans MT"/>
              <a:ea typeface="+mn-ea"/>
              <a:cs typeface="+mn-cs"/>
            </a:endParaRPr>
          </a:p>
        </p:txBody>
      </p:sp>
      <p:pic>
        <p:nvPicPr>
          <p:cNvPr id="14" name="Content Placeholder 9">
            <a:extLst>
              <a:ext uri="{FF2B5EF4-FFF2-40B4-BE49-F238E27FC236}">
                <a16:creationId xmlns:a16="http://schemas.microsoft.com/office/drawing/2014/main" id="{CEE3B0B0-8D11-AD54-5D82-BC02B6C8B839}"/>
              </a:ext>
            </a:extLst>
          </p:cNvPr>
          <p:cNvPicPr>
            <a:picLocks noGrp="1" noChangeAspect="1"/>
          </p:cNvPicPr>
          <p:nvPr>
            <p:ph sz="half" idx="1"/>
          </p:nvPr>
        </p:nvPicPr>
        <p:blipFill>
          <a:blip r:embed="rId2"/>
          <a:stretch>
            <a:fillRect/>
          </a:stretch>
        </p:blipFill>
        <p:spPr>
          <a:xfrm>
            <a:off x="152401" y="1385116"/>
            <a:ext cx="3260407" cy="3272911"/>
          </a:xfrm>
          <a:prstGeom prst="rect">
            <a:avLst/>
          </a:prstGeom>
        </p:spPr>
      </p:pic>
    </p:spTree>
    <p:extLst>
      <p:ext uri="{BB962C8B-B14F-4D97-AF65-F5344CB8AC3E}">
        <p14:creationId xmlns:p14="http://schemas.microsoft.com/office/powerpoint/2010/main" val="78733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A850A5-AE48-7939-7DE8-827921ED0A87}"/>
              </a:ext>
            </a:extLst>
          </p:cNvPr>
          <p:cNvSpPr>
            <a:spLocks noGrp="1"/>
          </p:cNvSpPr>
          <p:nvPr>
            <p:ph sz="half" idx="2"/>
          </p:nvPr>
        </p:nvSpPr>
        <p:spPr>
          <a:xfrm>
            <a:off x="4749800" y="2108200"/>
            <a:ext cx="4241802" cy="1852098"/>
          </a:xfrm>
        </p:spPr>
        <p:txBody>
          <a:bodyPr>
            <a:normAutofit/>
          </a:bodyPr>
          <a:lstStyle/>
          <a:p>
            <a:pPr marL="0" indent="0" algn="just">
              <a:buNone/>
            </a:pPr>
            <a:r>
              <a:rPr lang="ro-RO" sz="1400" b="1" dirty="0">
                <a:latin typeface="Arial" panose="020B0604020202020204" pitchFamily="34" charset="0"/>
                <a:cs typeface="Arial" panose="020B0604020202020204" pitchFamily="34" charset="0"/>
              </a:rPr>
              <a:t>- </a:t>
            </a:r>
            <a:r>
              <a:rPr lang="en-US" sz="1800" b="1" dirty="0">
                <a:solidFill>
                  <a:schemeClr val="tx1"/>
                </a:solidFill>
                <a:latin typeface="Times New Roman" panose="02020603050405020304" pitchFamily="18" charset="0"/>
                <a:cs typeface="Times New Roman" panose="02020603050405020304" pitchFamily="18" charset="0"/>
              </a:rPr>
              <a:t>Conferința </a:t>
            </a:r>
            <a:r>
              <a:rPr lang="en-US" sz="1800" b="1" dirty="0" err="1">
                <a:solidFill>
                  <a:schemeClr val="tx1"/>
                </a:solidFill>
                <a:latin typeface="Times New Roman" panose="02020603050405020304" pitchFamily="18" charset="0"/>
                <a:cs typeface="Times New Roman" panose="02020603050405020304" pitchFamily="18" charset="0"/>
              </a:rPr>
              <a:t>națională</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privind</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gestionarea</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fluxului</a:t>
            </a:r>
            <a:r>
              <a:rPr lang="en-US" sz="1800" b="1" dirty="0">
                <a:solidFill>
                  <a:schemeClr val="tx1"/>
                </a:solidFill>
                <a:latin typeface="Times New Roman" panose="02020603050405020304" pitchFamily="18" charset="0"/>
                <a:cs typeface="Times New Roman" panose="02020603050405020304" pitchFamily="18" charset="0"/>
              </a:rPr>
              <a:t> de </a:t>
            </a:r>
            <a:r>
              <a:rPr lang="en-US" sz="1800" b="1" dirty="0" err="1">
                <a:solidFill>
                  <a:schemeClr val="tx1"/>
                </a:solidFill>
                <a:latin typeface="Times New Roman" panose="02020603050405020304" pitchFamily="18" charset="0"/>
                <a:cs typeface="Times New Roman" panose="02020603050405020304" pitchFamily="18" charset="0"/>
              </a:rPr>
              <a:t>dosare</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și</a:t>
            </a:r>
            <a:r>
              <a:rPr lang="en-US" sz="1800" b="1" dirty="0">
                <a:solidFill>
                  <a:schemeClr val="tx1"/>
                </a:solidFill>
                <a:latin typeface="Times New Roman" panose="02020603050405020304" pitchFamily="18" charset="0"/>
                <a:cs typeface="Times New Roman" panose="02020603050405020304" pitchFamily="18" charset="0"/>
              </a:rPr>
              <a:t> a </a:t>
            </a:r>
            <a:r>
              <a:rPr lang="en-US" sz="1800" b="1" dirty="0" err="1">
                <a:solidFill>
                  <a:schemeClr val="tx1"/>
                </a:solidFill>
                <a:latin typeface="Times New Roman" panose="02020603050405020304" pitchFamily="18" charset="0"/>
                <a:cs typeface="Times New Roman" panose="02020603050405020304" pitchFamily="18" charset="0"/>
              </a:rPr>
              <a:t>volumului</a:t>
            </a:r>
            <a:r>
              <a:rPr lang="en-US" sz="1800" b="1" dirty="0">
                <a:solidFill>
                  <a:schemeClr val="tx1"/>
                </a:solidFill>
                <a:latin typeface="Times New Roman" panose="02020603050405020304" pitchFamily="18" charset="0"/>
                <a:cs typeface="Times New Roman" panose="02020603050405020304" pitchFamily="18" charset="0"/>
              </a:rPr>
              <a:t> de </a:t>
            </a:r>
            <a:r>
              <a:rPr lang="en-US" sz="1800" b="1" dirty="0" err="1">
                <a:solidFill>
                  <a:schemeClr val="tx1"/>
                </a:solidFill>
                <a:latin typeface="Times New Roman" panose="02020603050405020304" pitchFamily="18" charset="0"/>
                <a:cs typeface="Times New Roman" panose="02020603050405020304" pitchFamily="18" charset="0"/>
              </a:rPr>
              <a:t>muncă</a:t>
            </a:r>
            <a:r>
              <a:rPr lang="en-US" sz="1800" b="1" dirty="0">
                <a:solidFill>
                  <a:schemeClr val="tx1"/>
                </a:solidFill>
                <a:latin typeface="Times New Roman" panose="02020603050405020304" pitchFamily="18" charset="0"/>
                <a:cs typeface="Times New Roman" panose="02020603050405020304" pitchFamily="18" charset="0"/>
              </a:rPr>
              <a:t> a </a:t>
            </a:r>
            <a:r>
              <a:rPr lang="en-US" sz="1800" b="1" dirty="0" err="1">
                <a:solidFill>
                  <a:schemeClr val="tx1"/>
                </a:solidFill>
                <a:latin typeface="Times New Roman" panose="02020603050405020304" pitchFamily="18" charset="0"/>
                <a:cs typeface="Times New Roman" panose="02020603050405020304" pitchFamily="18" charset="0"/>
              </a:rPr>
              <a:t>judecătorilor</a:t>
            </a:r>
            <a:r>
              <a:rPr lang="ro-RO" sz="1800" b="1" dirty="0">
                <a:solidFill>
                  <a:schemeClr val="tx1"/>
                </a:solidFill>
                <a:latin typeface="Times New Roman" panose="02020603050405020304" pitchFamily="18" charset="0"/>
                <a:cs typeface="Times New Roman" panose="02020603050405020304" pitchFamily="18" charset="0"/>
              </a:rPr>
              <a:t> din </a:t>
            </a:r>
            <a:r>
              <a:rPr lang="en-US" sz="1800" b="1" dirty="0">
                <a:solidFill>
                  <a:schemeClr val="tx1"/>
                </a:solidFill>
                <a:latin typeface="Times New Roman" panose="02020603050405020304" pitchFamily="18" charset="0"/>
                <a:cs typeface="Times New Roman" panose="02020603050405020304" pitchFamily="18" charset="0"/>
              </a:rPr>
              <a:t>25 </a:t>
            </a:r>
            <a:r>
              <a:rPr lang="en-US" sz="1800" b="1" dirty="0" err="1">
                <a:solidFill>
                  <a:schemeClr val="tx1"/>
                </a:solidFill>
                <a:latin typeface="Times New Roman" panose="02020603050405020304" pitchFamily="18" charset="0"/>
                <a:cs typeface="Times New Roman" panose="02020603050405020304" pitchFamily="18" charset="0"/>
              </a:rPr>
              <a:t>mai</a:t>
            </a:r>
            <a:r>
              <a:rPr lang="en-US" sz="1800" b="1" dirty="0">
                <a:solidFill>
                  <a:schemeClr val="tx1"/>
                </a:solidFill>
                <a:latin typeface="Times New Roman" panose="02020603050405020304" pitchFamily="18" charset="0"/>
                <a:cs typeface="Times New Roman" panose="02020603050405020304" pitchFamily="18" charset="0"/>
              </a:rPr>
              <a:t> 2023 </a:t>
            </a:r>
            <a:endParaRPr lang="ro-RO" sz="1800" b="1" dirty="0">
              <a:solidFill>
                <a:schemeClr val="tx1"/>
              </a:solidFill>
              <a:latin typeface="Times New Roman" panose="02020603050405020304" pitchFamily="18" charset="0"/>
              <a:cs typeface="Times New Roman" panose="02020603050405020304" pitchFamily="18" charset="0"/>
            </a:endParaRPr>
          </a:p>
          <a:p>
            <a:endParaRPr lang="en-US" b="1" dirty="0"/>
          </a:p>
        </p:txBody>
      </p:sp>
      <p:sp>
        <p:nvSpPr>
          <p:cNvPr id="4" name="Date Placeholder 3">
            <a:extLst>
              <a:ext uri="{FF2B5EF4-FFF2-40B4-BE49-F238E27FC236}">
                <a16:creationId xmlns:a16="http://schemas.microsoft.com/office/drawing/2014/main" id="{D48ECCEC-E99F-7D31-D625-2914D06807EF}"/>
              </a:ext>
            </a:extLst>
          </p:cNvPr>
          <p:cNvSpPr>
            <a:spLocks noGrp="1"/>
          </p:cNvSpPr>
          <p:nvPr>
            <p:ph type="dt" sz="half" idx="10"/>
          </p:nvPr>
        </p:nvSpPr>
        <p:spPr>
          <a:xfrm>
            <a:off x="152401" y="4844639"/>
            <a:ext cx="2133600" cy="186148"/>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D45063A1-27C1-5447-A2EF-82A9EC106839}"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600"/>
                </a:spcAft>
                <a:buClrTx/>
                <a:buSzTx/>
                <a:buFontTx/>
                <a:buNone/>
                <a:tabLst/>
                <a:defRPr/>
              </a:pPr>
              <a:t>3/15/2024</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Slide Number Placeholder 4">
            <a:extLst>
              <a:ext uri="{FF2B5EF4-FFF2-40B4-BE49-F238E27FC236}">
                <a16:creationId xmlns:a16="http://schemas.microsoft.com/office/drawing/2014/main" id="{BFEF2C4A-95F7-81E8-96ED-9FD4D9C7CFD0}"/>
              </a:ext>
            </a:extLst>
          </p:cNvPr>
          <p:cNvSpPr>
            <a:spLocks noGrp="1"/>
          </p:cNvSpPr>
          <p:nvPr>
            <p:ph type="sldNum" sz="quarter" idx="12"/>
          </p:nvPr>
        </p:nvSpPr>
        <p:spPr>
          <a:xfrm>
            <a:off x="6858001" y="4844639"/>
            <a:ext cx="2133600" cy="186148"/>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600"/>
                </a:spcAft>
                <a:buClrTx/>
                <a:buSzTx/>
                <a:buFontTx/>
                <a:buNone/>
                <a:tabLst/>
                <a:defRPr/>
              </a:pPr>
              <a:t>49</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6" name="Title 5">
            <a:extLst>
              <a:ext uri="{FF2B5EF4-FFF2-40B4-BE49-F238E27FC236}">
                <a16:creationId xmlns:a16="http://schemas.microsoft.com/office/drawing/2014/main" id="{FD875B64-4435-09F4-DBA4-277B8C4852C7}"/>
              </a:ext>
            </a:extLst>
          </p:cNvPr>
          <p:cNvSpPr>
            <a:spLocks noGrp="1"/>
          </p:cNvSpPr>
          <p:nvPr>
            <p:ph type="title"/>
          </p:nvPr>
        </p:nvSpPr>
        <p:spPr>
          <a:xfrm>
            <a:off x="152401" y="1586"/>
            <a:ext cx="8979206" cy="685801"/>
          </a:xfrm>
        </p:spPr>
        <p:txBody>
          <a:bodyPr anchor="b">
            <a:normAutofit fontScale="90000"/>
          </a:bodyPr>
          <a:lstStyle/>
          <a:p>
            <a:pPr>
              <a:lnSpc>
                <a:spcPct val="90000"/>
              </a:lnSpc>
            </a:pPr>
            <a:r>
              <a:rPr lang="en-US" sz="2200" b="1" dirty="0" err="1">
                <a:solidFill>
                  <a:srgbClr val="651D32"/>
                </a:solidFill>
                <a:latin typeface="Arial" panose="020B0604020202020204" pitchFamily="34" charset="0"/>
                <a:cs typeface="Arial" panose="020B0604020202020204" pitchFamily="34" charset="0"/>
              </a:rPr>
              <a:t>Direc</a:t>
            </a:r>
            <a:r>
              <a:rPr lang="ro-RO" sz="2200" b="1" dirty="0">
                <a:solidFill>
                  <a:srgbClr val="651D32"/>
                </a:solidFill>
                <a:latin typeface="Arial" panose="020B0604020202020204" pitchFamily="34" charset="0"/>
                <a:cs typeface="Arial" panose="020B0604020202020204" pitchFamily="34" charset="0"/>
              </a:rPr>
              <a:t>ția strategică 3: Dezvoltarea profesională și motivarea profesională</a:t>
            </a:r>
            <a:br>
              <a:rPr lang="ro-RO" sz="1100" dirty="0">
                <a:solidFill>
                  <a:srgbClr val="651D32"/>
                </a:solidFill>
              </a:rPr>
            </a:br>
            <a:r>
              <a:rPr lang="ro-RO" sz="1400" dirty="0">
                <a:solidFill>
                  <a:srgbClr val="651D32"/>
                </a:solidFill>
                <a:latin typeface="Arial" panose="020B0604020202020204" pitchFamily="34" charset="0"/>
                <a:cs typeface="Arial" panose="020B0604020202020204" pitchFamily="34" charset="0"/>
              </a:rPr>
              <a:t>Obiectivul 3.2 Asigurarea accesului judecătorilor și angajaților la oportunități extinse de dezvoltare profesională continuă</a:t>
            </a:r>
            <a:endParaRPr lang="en-US" sz="1400" dirty="0">
              <a:solidFill>
                <a:srgbClr val="651D32"/>
              </a:solidFill>
              <a:latin typeface="Arial" panose="020B0604020202020204" pitchFamily="34" charset="0"/>
              <a:cs typeface="Arial" panose="020B0604020202020204" pitchFamily="34" charset="0"/>
            </a:endParaRPr>
          </a:p>
        </p:txBody>
      </p:sp>
      <p:sp>
        <p:nvSpPr>
          <p:cNvPr id="7" name="CasetăText 6">
            <a:extLst>
              <a:ext uri="{FF2B5EF4-FFF2-40B4-BE49-F238E27FC236}">
                <a16:creationId xmlns:a16="http://schemas.microsoft.com/office/drawing/2014/main" id="{BAD9D0C0-1A75-9EE7-399D-44744CCBE532}"/>
              </a:ext>
            </a:extLst>
          </p:cNvPr>
          <p:cNvSpPr txBox="1"/>
          <p:nvPr/>
        </p:nvSpPr>
        <p:spPr>
          <a:xfrm>
            <a:off x="117398" y="877908"/>
            <a:ext cx="8909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Calibri" panose="020F0502020204030204" pitchFamily="34" charset="0"/>
                <a:cs typeface="+mn-cs"/>
              </a:rPr>
              <a:t>Activitatea 3.2.2. Dezvoltarea personală și profesională a judecătorilor și personalului instanței </a:t>
            </a:r>
            <a:endParaRPr kumimoji="0" lang="ro-RO" sz="1800" b="0" i="0" u="none" strike="noStrike" kern="1200" cap="none" spc="0" normalizeH="0" baseline="0" noProof="0" dirty="0">
              <a:ln>
                <a:noFill/>
              </a:ln>
              <a:solidFill>
                <a:srgbClr val="CFCDC9">
                  <a:lumMod val="50000"/>
                </a:srgbClr>
              </a:solidFill>
              <a:effectLst/>
              <a:uLnTx/>
              <a:uFillTx/>
              <a:latin typeface="Gill Sans MT"/>
              <a:ea typeface="+mn-ea"/>
              <a:cs typeface="+mn-cs"/>
            </a:endParaRPr>
          </a:p>
        </p:txBody>
      </p:sp>
      <p:pic>
        <p:nvPicPr>
          <p:cNvPr id="9" name="Content Placeholder 6">
            <a:extLst>
              <a:ext uri="{FF2B5EF4-FFF2-40B4-BE49-F238E27FC236}">
                <a16:creationId xmlns:a16="http://schemas.microsoft.com/office/drawing/2014/main" id="{BDDAECBD-3756-9900-DDF4-CA6C415B3CEA}"/>
              </a:ext>
            </a:extLst>
          </p:cNvPr>
          <p:cNvPicPr>
            <a:picLocks noGrp="1" noChangeAspect="1"/>
          </p:cNvPicPr>
          <p:nvPr>
            <p:ph sz="half" idx="1"/>
          </p:nvPr>
        </p:nvPicPr>
        <p:blipFill>
          <a:blip r:embed="rId2"/>
          <a:stretch>
            <a:fillRect/>
          </a:stretch>
        </p:blipFill>
        <p:spPr>
          <a:xfrm>
            <a:off x="254000" y="1466603"/>
            <a:ext cx="4388004" cy="3135292"/>
          </a:xfrm>
          <a:prstGeom prst="rect">
            <a:avLst/>
          </a:prstGeom>
        </p:spPr>
      </p:pic>
    </p:spTree>
    <p:extLst>
      <p:ext uri="{BB962C8B-B14F-4D97-AF65-F5344CB8AC3E}">
        <p14:creationId xmlns:p14="http://schemas.microsoft.com/office/powerpoint/2010/main" val="255082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72A61-6365-0A80-5C34-C476CDF3C1D2}"/>
              </a:ext>
            </a:extLst>
          </p:cNvPr>
          <p:cNvSpPr>
            <a:spLocks noGrp="1"/>
          </p:cNvSpPr>
          <p:nvPr>
            <p:ph sz="half" idx="1"/>
          </p:nvPr>
        </p:nvSpPr>
        <p:spPr>
          <a:xfrm>
            <a:off x="152401" y="1293017"/>
            <a:ext cx="4895850" cy="3119437"/>
          </a:xfrm>
        </p:spPr>
        <p:txBody>
          <a:bodyPr vert="horz" lIns="91440" tIns="45720" rIns="91440" bIns="45720" rtlCol="0" anchor="t">
            <a:normAutofit/>
          </a:bodyPr>
          <a:lstStyle/>
          <a:p>
            <a:pPr marL="229870" indent="-229870"/>
            <a:r>
              <a:rPr lang="ro-RO" sz="1400" b="1" dirty="0">
                <a:latin typeface="Arial" panose="020B0604020202020204" pitchFamily="34" charset="0"/>
                <a:cs typeface="Arial" panose="020B0604020202020204" pitchFamily="34" charset="0"/>
              </a:rPr>
              <a:t> </a:t>
            </a:r>
            <a:r>
              <a:rPr lang="ro-RO" sz="1800" dirty="0">
                <a:solidFill>
                  <a:schemeClr val="accent4">
                    <a:lumMod val="50000"/>
                    <a:lumOff val="50000"/>
                  </a:schemeClr>
                </a:solidFill>
                <a:latin typeface="Times New Roman" panose="02020603050405020304" pitchFamily="18" charset="0"/>
                <a:cs typeface="Times New Roman" panose="02020603050405020304" pitchFamily="18" charset="0"/>
              </a:rPr>
              <a:t>Activitatea </a:t>
            </a:r>
            <a:r>
              <a:rPr lang="ro-MD" sz="1800" kern="0" dirty="0">
                <a:solidFill>
                  <a:schemeClr val="accent4">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1.1.2. Majorarea statelor de personal</a:t>
            </a:r>
          </a:p>
          <a:p>
            <a:pPr marL="0" indent="0">
              <a:buNone/>
            </a:pPr>
            <a:endParaRPr lang="ro-MD" sz="1800" kern="0" dirty="0">
              <a:solidFill>
                <a:schemeClr val="accent4">
                  <a:lumMod val="50000"/>
                  <a:lumOff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229870" indent="-229870"/>
            <a:endParaRPr lang="en-US" sz="1400" kern="100" dirty="0">
              <a:solidFill>
                <a:schemeClr val="accent4">
                  <a:lumMod val="50000"/>
                  <a:lumOff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83895" lvl="1" indent="-229870"/>
            <a:r>
              <a:rPr lang="ro-RO" sz="1400" b="1" dirty="0">
                <a:solidFill>
                  <a:schemeClr val="tx1"/>
                </a:solidFill>
                <a:latin typeface="Times New Roman" panose="02020603050405020304" pitchFamily="18" charset="0"/>
                <a:cs typeface="Times New Roman" panose="02020603050405020304" pitchFamily="18" charset="0"/>
              </a:rPr>
              <a:t>Demersul cu privire la majorarea statelor de personal </a:t>
            </a:r>
            <a:r>
              <a:rPr lang="en-US" sz="1400" b="1" dirty="0">
                <a:solidFill>
                  <a:schemeClr val="tx1"/>
                </a:solidFill>
                <a:latin typeface="Times New Roman" panose="02020603050405020304" pitchFamily="18" charset="0"/>
                <a:cs typeface="Times New Roman" panose="02020603050405020304" pitchFamily="18" charset="0"/>
              </a:rPr>
              <a:t>a </a:t>
            </a:r>
            <a:r>
              <a:rPr lang="en-US" sz="1400" b="1" dirty="0" err="1">
                <a:solidFill>
                  <a:schemeClr val="tx1"/>
                </a:solidFill>
                <a:latin typeface="Times New Roman" panose="02020603050405020304" pitchFamily="18" charset="0"/>
                <a:cs typeface="Times New Roman" panose="02020603050405020304" pitchFamily="18" charset="0"/>
              </a:rPr>
              <a:t>fost</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soluționat</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către</a:t>
            </a:r>
            <a:r>
              <a:rPr lang="en-US" sz="1400" b="1" dirty="0">
                <a:solidFill>
                  <a:schemeClr val="tx1"/>
                </a:solidFill>
                <a:latin typeface="Times New Roman" panose="02020603050405020304" pitchFamily="18" charset="0"/>
                <a:cs typeface="Times New Roman" panose="02020603050405020304" pitchFamily="18" charset="0"/>
              </a:rPr>
              <a:t> CSM, </a:t>
            </a:r>
            <a:r>
              <a:rPr lang="en-US" sz="1400" b="1" dirty="0" err="1">
                <a:solidFill>
                  <a:schemeClr val="tx1"/>
                </a:solidFill>
                <a:latin typeface="Times New Roman" panose="02020603050405020304" pitchFamily="18" charset="0"/>
                <a:cs typeface="Times New Roman" panose="02020603050405020304" pitchFamily="18" charset="0"/>
              </a:rPr>
              <a:t>fiind</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aprobate</a:t>
            </a:r>
            <a:r>
              <a:rPr lang="en-US" sz="1400" b="1" dirty="0">
                <a:solidFill>
                  <a:schemeClr val="tx1"/>
                </a:solidFill>
                <a:latin typeface="Times New Roman" panose="02020603050405020304" pitchFamily="18" charset="0"/>
                <a:cs typeface="Times New Roman" panose="02020603050405020304" pitchFamily="18" charset="0"/>
              </a:rPr>
              <a:t> 2 </a:t>
            </a:r>
            <a:r>
              <a:rPr lang="en-US" sz="1400" b="1" dirty="0" err="1">
                <a:solidFill>
                  <a:schemeClr val="tx1"/>
                </a:solidFill>
                <a:latin typeface="Times New Roman" panose="02020603050405020304" pitchFamily="18" charset="0"/>
                <a:cs typeface="Times New Roman" panose="02020603050405020304" pitchFamily="18" charset="0"/>
              </a:rPr>
              <a:t>unități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judecători</a:t>
            </a:r>
            <a:r>
              <a:rPr lang="en-US" sz="1400" b="1" dirty="0">
                <a:solidFill>
                  <a:schemeClr val="tx1"/>
                </a:solidFill>
                <a:latin typeface="Times New Roman" panose="02020603050405020304" pitchFamily="18" charset="0"/>
                <a:cs typeface="Times New Roman" panose="02020603050405020304" pitchFamily="18" charset="0"/>
              </a:rPr>
              <a:t>)</a:t>
            </a:r>
            <a:endParaRPr lang="ro-RO" sz="1400" b="1"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46797E8-B76A-3E46-9F32-F2A03F28821D}"/>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lide Number Placeholder 4">
            <a:extLst>
              <a:ext uri="{FF2B5EF4-FFF2-40B4-BE49-F238E27FC236}">
                <a16:creationId xmlns:a16="http://schemas.microsoft.com/office/drawing/2014/main" id="{5425C4DC-06A6-A4DA-CCB6-75E2E1068181}"/>
              </a:ext>
            </a:extLst>
          </p:cNvPr>
          <p:cNvSpPr>
            <a:spLocks noGrp="1"/>
          </p:cNvSpPr>
          <p:nvPr>
            <p:ph type="sldNum" sz="quarter" idx="12"/>
          </p:nvPr>
        </p:nvSpPr>
        <p:spPr/>
        <p:txBody>
          <a:bodyPr/>
          <a:lstStyle/>
          <a:p>
            <a:fld id="{42782948-4DBE-204D-AB9E-B65E067054AE}" type="slidenum">
              <a:rPr lang="en-US" smtClean="0"/>
              <a:pPr/>
              <a:t>5</a:t>
            </a:fld>
            <a:endParaRPr lang="en-US"/>
          </a:p>
        </p:txBody>
      </p:sp>
      <p:sp>
        <p:nvSpPr>
          <p:cNvPr id="6" name="Title 5">
            <a:extLst>
              <a:ext uri="{FF2B5EF4-FFF2-40B4-BE49-F238E27FC236}">
                <a16:creationId xmlns:a16="http://schemas.microsoft.com/office/drawing/2014/main" id="{D9FC288F-6045-3C92-5B44-72FAF3BB03E3}"/>
              </a:ext>
            </a:extLst>
          </p:cNvPr>
          <p:cNvSpPr>
            <a:spLocks noGrp="1"/>
          </p:cNvSpPr>
          <p:nvPr>
            <p:ph type="title"/>
          </p:nvPr>
        </p:nvSpPr>
        <p:spPr>
          <a:xfrm>
            <a:off x="152401" y="98147"/>
            <a:ext cx="8839199" cy="699188"/>
          </a:xfrm>
        </p:spPr>
        <p:txBody>
          <a:bodyPr/>
          <a:lstStyle/>
          <a:p>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1:Management și administrare judiciară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ro-MD" sz="14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Obiectivul strategic 1.1: Reducerea volumului de muncă și a sarcinii per judecător</a:t>
            </a:r>
            <a:endParaRPr lang="en-US" sz="1400" dirty="0">
              <a:solidFill>
                <a:srgbClr val="651D32"/>
              </a:solidFill>
              <a:latin typeface="Arial" panose="020B0604020202020204" pitchFamily="34" charset="0"/>
              <a:cs typeface="Arial" panose="020B0604020202020204" pitchFamily="34" charset="0"/>
            </a:endParaRPr>
          </a:p>
        </p:txBody>
      </p:sp>
      <p:pic>
        <p:nvPicPr>
          <p:cNvPr id="9" name="Substituent conținut 8">
            <a:extLst>
              <a:ext uri="{FF2B5EF4-FFF2-40B4-BE49-F238E27FC236}">
                <a16:creationId xmlns:a16="http://schemas.microsoft.com/office/drawing/2014/main" id="{C0304298-8956-3C96-FDA5-4466B247E91B}"/>
              </a:ext>
            </a:extLst>
          </p:cNvPr>
          <p:cNvPicPr>
            <a:picLocks noGrp="1" noChangeAspect="1"/>
          </p:cNvPicPr>
          <p:nvPr>
            <p:ph sz="half" idx="2"/>
          </p:nvPr>
        </p:nvPicPr>
        <p:blipFill>
          <a:blip r:embed="rId2"/>
          <a:stretch>
            <a:fillRect/>
          </a:stretch>
        </p:blipFill>
        <p:spPr>
          <a:xfrm>
            <a:off x="5111750" y="1377950"/>
            <a:ext cx="3752849" cy="2730500"/>
          </a:xfrm>
          <a:prstGeom prst="rect">
            <a:avLst/>
          </a:prstGeom>
        </p:spPr>
      </p:pic>
    </p:spTree>
    <p:extLst>
      <p:ext uri="{BB962C8B-B14F-4D97-AF65-F5344CB8AC3E}">
        <p14:creationId xmlns:p14="http://schemas.microsoft.com/office/powerpoint/2010/main" val="626693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2A7013-6EB7-D47C-8AF5-42254791832D}"/>
              </a:ext>
            </a:extLst>
          </p:cNvPr>
          <p:cNvSpPr>
            <a:spLocks noGrp="1"/>
          </p:cNvSpPr>
          <p:nvPr>
            <p:ph sz="half" idx="1"/>
          </p:nvPr>
        </p:nvSpPr>
        <p:spPr>
          <a:xfrm>
            <a:off x="203200" y="2598737"/>
            <a:ext cx="4629149" cy="1390650"/>
          </a:xfrm>
        </p:spPr>
        <p:txBody>
          <a:bodyPr/>
          <a:lstStyle/>
          <a:p>
            <a:pPr marL="0" indent="0">
              <a:buNone/>
            </a:pPr>
            <a:r>
              <a:rPr lang="ro-MD"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Sporirea</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coeziunii</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dintre</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angajații</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instanței</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prin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activități</a:t>
            </a:r>
            <a:r>
              <a:rPr lang="en-US" sz="1400" b="1" dirty="0">
                <a:latin typeface="Arial" panose="020B0604020202020204" pitchFamily="34" charset="0"/>
                <a:cs typeface="Arial" panose="020B0604020202020204" pitchFamily="34" charset="0"/>
              </a:rPr>
              <a:t> de team building </a:t>
            </a:r>
            <a:endParaRPr lang="ro-RO" sz="1400" b="1" dirty="0">
              <a:latin typeface="Arial" panose="020B0604020202020204" pitchFamily="34" charset="0"/>
              <a:cs typeface="Arial" panose="020B0604020202020204" pitchFamily="34" charset="0"/>
            </a:endParaRPr>
          </a:p>
          <a:p>
            <a:pPr marL="0" indent="0">
              <a:buNone/>
            </a:pPr>
            <a:r>
              <a:rPr lang="ro-RO" sz="1600" dirty="0">
                <a:latin typeface="Arial" panose="020B0604020202020204" pitchFamily="34" charset="0"/>
                <a:cs typeface="Arial" panose="020B0604020202020204" pitchFamily="34" charset="0"/>
              </a:rPr>
              <a:t>Evenimentul de consolidare a echipei Judecătoriei Ungheni – 16 iunie 2023</a:t>
            </a:r>
          </a:p>
          <a:p>
            <a:endParaRPr lang="en-US" dirty="0"/>
          </a:p>
        </p:txBody>
      </p:sp>
      <p:pic>
        <p:nvPicPr>
          <p:cNvPr id="7" name="Content Placeholder 6">
            <a:extLst>
              <a:ext uri="{FF2B5EF4-FFF2-40B4-BE49-F238E27FC236}">
                <a16:creationId xmlns:a16="http://schemas.microsoft.com/office/drawing/2014/main" id="{251833FA-FDC1-98F3-5F37-889426E440BC}"/>
              </a:ext>
            </a:extLst>
          </p:cNvPr>
          <p:cNvPicPr>
            <a:picLocks noGrp="1" noChangeAspect="1"/>
          </p:cNvPicPr>
          <p:nvPr>
            <p:ph sz="half" idx="2"/>
          </p:nvPr>
        </p:nvPicPr>
        <p:blipFill>
          <a:blip r:embed="rId2"/>
          <a:stretch>
            <a:fillRect/>
          </a:stretch>
        </p:blipFill>
        <p:spPr>
          <a:xfrm>
            <a:off x="4832350" y="1644239"/>
            <a:ext cx="3810304" cy="3200400"/>
          </a:xfrm>
          <a:prstGeom prst="rect">
            <a:avLst/>
          </a:prstGeom>
        </p:spPr>
      </p:pic>
      <p:sp>
        <p:nvSpPr>
          <p:cNvPr id="4" name="Date Placeholder 3">
            <a:extLst>
              <a:ext uri="{FF2B5EF4-FFF2-40B4-BE49-F238E27FC236}">
                <a16:creationId xmlns:a16="http://schemas.microsoft.com/office/drawing/2014/main" id="{74FA1E09-0EB1-B819-4A90-DEDB97F6715A}"/>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lide Number Placeholder 4">
            <a:extLst>
              <a:ext uri="{FF2B5EF4-FFF2-40B4-BE49-F238E27FC236}">
                <a16:creationId xmlns:a16="http://schemas.microsoft.com/office/drawing/2014/main" id="{794FCF73-558A-DA95-392A-A00DF3B2E87B}"/>
              </a:ext>
            </a:extLst>
          </p:cNvPr>
          <p:cNvSpPr>
            <a:spLocks noGrp="1"/>
          </p:cNvSpPr>
          <p:nvPr>
            <p:ph type="sldNum" sz="quarter" idx="12"/>
          </p:nvPr>
        </p:nvSpPr>
        <p:spPr/>
        <p:txBody>
          <a:bodyPr/>
          <a:lstStyle/>
          <a:p>
            <a:fld id="{42782948-4DBE-204D-AB9E-B65E067054AE}" type="slidenum">
              <a:rPr lang="en-US" smtClean="0"/>
              <a:pPr/>
              <a:t>50</a:t>
            </a:fld>
            <a:endParaRPr lang="en-US"/>
          </a:p>
        </p:txBody>
      </p:sp>
      <p:pic>
        <p:nvPicPr>
          <p:cNvPr id="3" name="Imagine 2">
            <a:extLst>
              <a:ext uri="{FF2B5EF4-FFF2-40B4-BE49-F238E27FC236}">
                <a16:creationId xmlns:a16="http://schemas.microsoft.com/office/drawing/2014/main" id="{78336034-06F6-46A1-D374-BAE5CE9824EB}"/>
              </a:ext>
            </a:extLst>
          </p:cNvPr>
          <p:cNvPicPr>
            <a:picLocks noChangeAspect="1"/>
          </p:cNvPicPr>
          <p:nvPr/>
        </p:nvPicPr>
        <p:blipFill>
          <a:blip r:embed="rId3"/>
          <a:stretch>
            <a:fillRect/>
          </a:stretch>
        </p:blipFill>
        <p:spPr>
          <a:xfrm>
            <a:off x="152401" y="153988"/>
            <a:ext cx="9041152" cy="743776"/>
          </a:xfrm>
          <a:prstGeom prst="rect">
            <a:avLst/>
          </a:prstGeom>
        </p:spPr>
      </p:pic>
      <p:sp>
        <p:nvSpPr>
          <p:cNvPr id="10" name="CasetăText 9">
            <a:extLst>
              <a:ext uri="{FF2B5EF4-FFF2-40B4-BE49-F238E27FC236}">
                <a16:creationId xmlns:a16="http://schemas.microsoft.com/office/drawing/2014/main" id="{BAAE9DC3-4A37-14F9-9947-5F82B3BA242E}"/>
              </a:ext>
            </a:extLst>
          </p:cNvPr>
          <p:cNvSpPr txBox="1"/>
          <p:nvPr/>
        </p:nvSpPr>
        <p:spPr>
          <a:xfrm>
            <a:off x="152401" y="877552"/>
            <a:ext cx="8921749" cy="369332"/>
          </a:xfrm>
          <a:prstGeom prst="rect">
            <a:avLst/>
          </a:prstGeom>
          <a:noFill/>
        </p:spPr>
        <p:txBody>
          <a:bodyPr wrap="square">
            <a:spAutoFit/>
          </a:bodyPr>
          <a:lstStyle/>
          <a:p>
            <a:r>
              <a:rPr lang="ro-RO" sz="1800" dirty="0">
                <a:solidFill>
                  <a:schemeClr val="accent5">
                    <a:lumMod val="50000"/>
                  </a:schemeClr>
                </a:solidFill>
                <a:effectLst/>
                <a:latin typeface="Times New Roman" panose="02020603050405020304" pitchFamily="18" charset="0"/>
                <a:ea typeface="Calibri" panose="020F0502020204030204" pitchFamily="34" charset="0"/>
              </a:rPr>
              <a:t>Activitatea 3.2.2. Dezvoltarea personală și profesională a judecătorilor și personalului instanței </a:t>
            </a:r>
            <a:endParaRPr lang="ro-RO" dirty="0">
              <a:solidFill>
                <a:schemeClr val="accent5">
                  <a:lumMod val="50000"/>
                </a:schemeClr>
              </a:solidFill>
            </a:endParaRPr>
          </a:p>
        </p:txBody>
      </p:sp>
    </p:spTree>
    <p:extLst>
      <p:ext uri="{BB962C8B-B14F-4D97-AF65-F5344CB8AC3E}">
        <p14:creationId xmlns:p14="http://schemas.microsoft.com/office/powerpoint/2010/main" val="249012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A850A5-AE48-7939-7DE8-827921ED0A87}"/>
              </a:ext>
            </a:extLst>
          </p:cNvPr>
          <p:cNvSpPr>
            <a:spLocks noGrp="1"/>
          </p:cNvSpPr>
          <p:nvPr>
            <p:ph sz="half" idx="2"/>
          </p:nvPr>
        </p:nvSpPr>
        <p:spPr>
          <a:xfrm>
            <a:off x="4438649" y="1456944"/>
            <a:ext cx="4552952" cy="2953408"/>
          </a:xfrm>
        </p:spPr>
        <p:txBody>
          <a:bodyPr>
            <a:normAutofit/>
          </a:bodyPr>
          <a:lstStyle/>
          <a:p>
            <a:pPr>
              <a:buFontTx/>
              <a:buChar char="-"/>
            </a:pPr>
            <a:r>
              <a:rPr lang="ro-RO" sz="1400" b="1" dirty="0">
                <a:solidFill>
                  <a:schemeClr val="tx1"/>
                </a:solidFill>
                <a:latin typeface="Times New Roman" panose="02020603050405020304" pitchFamily="18" charset="0"/>
                <a:cs typeface="Times New Roman" panose="02020603050405020304" pitchFamily="18" charset="0"/>
              </a:rPr>
              <a:t>- </a:t>
            </a:r>
            <a:r>
              <a:rPr lang="ro-MD" sz="1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Evenimentul de prezentare a Raportului privind monitorizarea utilizării extinse a sistemului de videoconferință în cadrul Judecătoriilor model-pilot Bălți, </a:t>
            </a:r>
            <a:r>
              <a:rPr lang="ro-MD" sz="1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Edineț</a:t>
            </a:r>
            <a:r>
              <a:rPr lang="ro-MD" sz="1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și Ungheni - </a:t>
            </a:r>
            <a:r>
              <a:rPr lang="ro-MD" sz="1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8 septembrie 2023</a:t>
            </a:r>
          </a:p>
          <a:p>
            <a:pPr marL="0" indent="0">
              <a:buNone/>
            </a:pPr>
            <a:endParaRPr lang="ro-MD" sz="1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buFontTx/>
              <a:buChar char="-"/>
            </a:pPr>
            <a:r>
              <a:rPr lang="ro-MD" sz="1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EVENIMENT DE ATRIBUIRE A STATUTULUI DE INSTANȚĂ MODEL - </a:t>
            </a:r>
            <a:r>
              <a:rPr lang="ro-MD" sz="1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21 septembrie 2023</a:t>
            </a:r>
          </a:p>
          <a:p>
            <a:endParaRPr lang="en-US" b="1" dirty="0"/>
          </a:p>
        </p:txBody>
      </p:sp>
      <p:sp>
        <p:nvSpPr>
          <p:cNvPr id="4" name="Date Placeholder 3">
            <a:extLst>
              <a:ext uri="{FF2B5EF4-FFF2-40B4-BE49-F238E27FC236}">
                <a16:creationId xmlns:a16="http://schemas.microsoft.com/office/drawing/2014/main" id="{D48ECCEC-E99F-7D31-D625-2914D06807EF}"/>
              </a:ext>
            </a:extLst>
          </p:cNvPr>
          <p:cNvSpPr>
            <a:spLocks noGrp="1"/>
          </p:cNvSpPr>
          <p:nvPr>
            <p:ph type="dt" sz="half" idx="10"/>
          </p:nvPr>
        </p:nvSpPr>
        <p:spPr>
          <a:xfrm>
            <a:off x="152401" y="4844639"/>
            <a:ext cx="2133600" cy="186148"/>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D45063A1-27C1-5447-A2EF-82A9EC106839}"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600"/>
                </a:spcAft>
                <a:buClrTx/>
                <a:buSzTx/>
                <a:buFontTx/>
                <a:buNone/>
                <a:tabLst/>
                <a:defRPr/>
              </a:pPr>
              <a:t>3/15/2024</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Slide Number Placeholder 4">
            <a:extLst>
              <a:ext uri="{FF2B5EF4-FFF2-40B4-BE49-F238E27FC236}">
                <a16:creationId xmlns:a16="http://schemas.microsoft.com/office/drawing/2014/main" id="{BFEF2C4A-95F7-81E8-96ED-9FD4D9C7CFD0}"/>
              </a:ext>
            </a:extLst>
          </p:cNvPr>
          <p:cNvSpPr>
            <a:spLocks noGrp="1"/>
          </p:cNvSpPr>
          <p:nvPr>
            <p:ph type="sldNum" sz="quarter" idx="12"/>
          </p:nvPr>
        </p:nvSpPr>
        <p:spPr>
          <a:xfrm>
            <a:off x="6858001" y="4844639"/>
            <a:ext cx="2133600" cy="186148"/>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600"/>
                </a:spcAft>
                <a:buClrTx/>
                <a:buSzTx/>
                <a:buFontTx/>
                <a:buNone/>
                <a:tabLst/>
                <a:defRPr/>
              </a:pPr>
              <a:t>51</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6" name="Title 5">
            <a:extLst>
              <a:ext uri="{FF2B5EF4-FFF2-40B4-BE49-F238E27FC236}">
                <a16:creationId xmlns:a16="http://schemas.microsoft.com/office/drawing/2014/main" id="{FD875B64-4435-09F4-DBA4-277B8C4852C7}"/>
              </a:ext>
            </a:extLst>
          </p:cNvPr>
          <p:cNvSpPr>
            <a:spLocks noGrp="1"/>
          </p:cNvSpPr>
          <p:nvPr>
            <p:ph type="title"/>
          </p:nvPr>
        </p:nvSpPr>
        <p:spPr>
          <a:xfrm>
            <a:off x="152401" y="1586"/>
            <a:ext cx="8979206" cy="685801"/>
          </a:xfrm>
        </p:spPr>
        <p:txBody>
          <a:bodyPr anchor="b">
            <a:normAutofit fontScale="90000"/>
          </a:bodyPr>
          <a:lstStyle/>
          <a:p>
            <a:pPr>
              <a:lnSpc>
                <a:spcPct val="90000"/>
              </a:lnSpc>
            </a:pPr>
            <a:r>
              <a:rPr lang="en-US" sz="2200" b="1" dirty="0" err="1">
                <a:solidFill>
                  <a:srgbClr val="651D32"/>
                </a:solidFill>
                <a:latin typeface="Arial" panose="020B0604020202020204" pitchFamily="34" charset="0"/>
                <a:cs typeface="Arial" panose="020B0604020202020204" pitchFamily="34" charset="0"/>
              </a:rPr>
              <a:t>Direc</a:t>
            </a:r>
            <a:r>
              <a:rPr lang="ro-RO" sz="2200" b="1" dirty="0">
                <a:solidFill>
                  <a:srgbClr val="651D32"/>
                </a:solidFill>
                <a:latin typeface="Arial" panose="020B0604020202020204" pitchFamily="34" charset="0"/>
                <a:cs typeface="Arial" panose="020B0604020202020204" pitchFamily="34" charset="0"/>
              </a:rPr>
              <a:t>ția strategică 3: Dezvoltarea profesională și motivarea profesională</a:t>
            </a:r>
            <a:br>
              <a:rPr lang="ro-RO" sz="1100" dirty="0">
                <a:solidFill>
                  <a:srgbClr val="651D32"/>
                </a:solidFill>
              </a:rPr>
            </a:br>
            <a:r>
              <a:rPr lang="ro-RO" sz="1400" dirty="0">
                <a:solidFill>
                  <a:srgbClr val="651D32"/>
                </a:solidFill>
                <a:latin typeface="Arial" panose="020B0604020202020204" pitchFamily="34" charset="0"/>
                <a:cs typeface="Arial" panose="020B0604020202020204" pitchFamily="34" charset="0"/>
              </a:rPr>
              <a:t>Obiectivul 3.2 Asigurarea accesului judecătorilor și angajaților la oportunități extinse de dezvoltare profesională continuă</a:t>
            </a:r>
            <a:endParaRPr lang="en-US" sz="1400" dirty="0">
              <a:solidFill>
                <a:srgbClr val="651D32"/>
              </a:solidFill>
              <a:latin typeface="Arial" panose="020B0604020202020204" pitchFamily="34" charset="0"/>
              <a:cs typeface="Arial" panose="020B0604020202020204" pitchFamily="34" charset="0"/>
            </a:endParaRPr>
          </a:p>
        </p:txBody>
      </p:sp>
      <p:sp>
        <p:nvSpPr>
          <p:cNvPr id="7" name="CasetăText 6">
            <a:extLst>
              <a:ext uri="{FF2B5EF4-FFF2-40B4-BE49-F238E27FC236}">
                <a16:creationId xmlns:a16="http://schemas.microsoft.com/office/drawing/2014/main" id="{BAD9D0C0-1A75-9EE7-399D-44744CCBE532}"/>
              </a:ext>
            </a:extLst>
          </p:cNvPr>
          <p:cNvSpPr txBox="1"/>
          <p:nvPr/>
        </p:nvSpPr>
        <p:spPr>
          <a:xfrm>
            <a:off x="117398" y="653325"/>
            <a:ext cx="8909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Calibri" panose="020F0502020204030204" pitchFamily="34" charset="0"/>
                <a:cs typeface="+mn-cs"/>
              </a:rPr>
              <a:t>Activitatea 3.2.2. Dezvoltarea personală și profesională a judecătorilor și personalului instanței </a:t>
            </a:r>
            <a:endParaRPr kumimoji="0" lang="ro-RO" sz="1800" b="0" i="0" u="none" strike="noStrike" kern="1200" cap="none" spc="0" normalizeH="0" baseline="0" noProof="0" dirty="0">
              <a:ln>
                <a:noFill/>
              </a:ln>
              <a:solidFill>
                <a:srgbClr val="CFCDC9">
                  <a:lumMod val="50000"/>
                </a:srgbClr>
              </a:solidFill>
              <a:effectLst/>
              <a:uLnTx/>
              <a:uFillTx/>
              <a:latin typeface="Gill Sans MT"/>
              <a:ea typeface="+mn-ea"/>
              <a:cs typeface="+mn-cs"/>
            </a:endParaRPr>
          </a:p>
        </p:txBody>
      </p:sp>
      <p:pic>
        <p:nvPicPr>
          <p:cNvPr id="13" name="Substituent conținut 12">
            <a:extLst>
              <a:ext uri="{FF2B5EF4-FFF2-40B4-BE49-F238E27FC236}">
                <a16:creationId xmlns:a16="http://schemas.microsoft.com/office/drawing/2014/main" id="{64CEFBA4-7AF3-B573-263D-F7CE6E13347E}"/>
              </a:ext>
            </a:extLst>
          </p:cNvPr>
          <p:cNvPicPr>
            <a:picLocks noGrp="1" noChangeAspect="1"/>
          </p:cNvPicPr>
          <p:nvPr>
            <p:ph sz="half" idx="1"/>
          </p:nvPr>
        </p:nvPicPr>
        <p:blipFill>
          <a:blip r:embed="rId2"/>
          <a:stretch>
            <a:fillRect/>
          </a:stretch>
        </p:blipFill>
        <p:spPr>
          <a:xfrm>
            <a:off x="330198" y="1551328"/>
            <a:ext cx="3994151" cy="2859024"/>
          </a:xfrm>
          <a:prstGeom prst="rect">
            <a:avLst/>
          </a:prstGeom>
        </p:spPr>
      </p:pic>
    </p:spTree>
    <p:extLst>
      <p:ext uri="{BB962C8B-B14F-4D97-AF65-F5344CB8AC3E}">
        <p14:creationId xmlns:p14="http://schemas.microsoft.com/office/powerpoint/2010/main" val="1191994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54A29ADF-4B32-D0DA-089A-59B6AC2033BB}"/>
              </a:ext>
            </a:extLst>
          </p:cNvPr>
          <p:cNvSpPr>
            <a:spLocks noGrp="1"/>
          </p:cNvSpPr>
          <p:nvPr>
            <p:ph sz="half" idx="1"/>
          </p:nvPr>
        </p:nvSpPr>
        <p:spPr>
          <a:xfrm>
            <a:off x="234951" y="1491232"/>
            <a:ext cx="4978400" cy="3098800"/>
          </a:xfrm>
        </p:spPr>
        <p:txBody>
          <a:bodyPr/>
          <a:lstStyle/>
          <a:p>
            <a:pPr algn="just"/>
            <a:endParaRPr lang="ro-RO" sz="1800" dirty="0">
              <a:latin typeface="Times New Roman" panose="02020603050405020304" pitchFamily="18" charset="0"/>
            </a:endParaRPr>
          </a:p>
          <a:p>
            <a:pPr algn="just"/>
            <a:r>
              <a:rPr lang="ro-RO" sz="1400" b="1" dirty="0">
                <a:solidFill>
                  <a:schemeClr val="tx1"/>
                </a:solidFill>
                <a:latin typeface="Times New Roman" panose="02020603050405020304" pitchFamily="18" charset="0"/>
              </a:rPr>
              <a:t>Seminare și instruiri anuale prestate de către Institutul Național al Justiției pentru angajații și judecătorii instanțelor de judecată</a:t>
            </a:r>
          </a:p>
          <a:p>
            <a:pPr algn="just"/>
            <a:r>
              <a:rPr lang="ro-RO" sz="1400" b="1" dirty="0">
                <a:solidFill>
                  <a:schemeClr val="tx1"/>
                </a:solidFill>
                <a:latin typeface="Times New Roman" panose="02020603050405020304" pitchFamily="18" charset="0"/>
              </a:rPr>
              <a:t>Seminare bilaterale între instanțele naționale și internaționale</a:t>
            </a:r>
            <a:endParaRPr lang="ro-RO" sz="1200" b="1" dirty="0">
              <a:solidFill>
                <a:schemeClr val="tx1"/>
              </a:solidFill>
            </a:endParaRPr>
          </a:p>
        </p:txBody>
      </p:sp>
      <p:sp>
        <p:nvSpPr>
          <p:cNvPr id="4" name="Substituent dată 3">
            <a:extLst>
              <a:ext uri="{FF2B5EF4-FFF2-40B4-BE49-F238E27FC236}">
                <a16:creationId xmlns:a16="http://schemas.microsoft.com/office/drawing/2014/main" id="{70F3CCA3-E51F-6302-587B-2798DCA5D051}"/>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97E0B953-26CA-9A6D-6107-C9A9B2BE57AF}"/>
              </a:ext>
            </a:extLst>
          </p:cNvPr>
          <p:cNvSpPr>
            <a:spLocks noGrp="1"/>
          </p:cNvSpPr>
          <p:nvPr>
            <p:ph type="sldNum" sz="quarter" idx="12"/>
          </p:nvPr>
        </p:nvSpPr>
        <p:spPr/>
        <p:txBody>
          <a:bodyPr/>
          <a:lstStyle/>
          <a:p>
            <a:fld id="{42782948-4DBE-204D-AB9E-B65E067054AE}" type="slidenum">
              <a:rPr lang="en-US" smtClean="0"/>
              <a:pPr/>
              <a:t>52</a:t>
            </a:fld>
            <a:endParaRPr lang="en-US"/>
          </a:p>
        </p:txBody>
      </p:sp>
      <p:sp>
        <p:nvSpPr>
          <p:cNvPr id="15" name="Title 5">
            <a:extLst>
              <a:ext uri="{FF2B5EF4-FFF2-40B4-BE49-F238E27FC236}">
                <a16:creationId xmlns:a16="http://schemas.microsoft.com/office/drawing/2014/main" id="{1751DE75-4476-A16A-0B3A-C76D5D0B1862}"/>
              </a:ext>
            </a:extLst>
          </p:cNvPr>
          <p:cNvSpPr>
            <a:spLocks noGrp="1"/>
          </p:cNvSpPr>
          <p:nvPr>
            <p:ph type="title"/>
          </p:nvPr>
        </p:nvSpPr>
        <p:spPr>
          <a:xfrm>
            <a:off x="152401" y="237655"/>
            <a:ext cx="8839200" cy="605743"/>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pic>
        <p:nvPicPr>
          <p:cNvPr id="9" name="Substituent conținut 8">
            <a:extLst>
              <a:ext uri="{FF2B5EF4-FFF2-40B4-BE49-F238E27FC236}">
                <a16:creationId xmlns:a16="http://schemas.microsoft.com/office/drawing/2014/main" id="{8BA4B8B7-1D3C-D51D-F03B-EA77B66FD9A3}"/>
              </a:ext>
            </a:extLst>
          </p:cNvPr>
          <p:cNvPicPr>
            <a:picLocks noGrp="1" noChangeAspect="1"/>
          </p:cNvPicPr>
          <p:nvPr>
            <p:ph sz="half" idx="2"/>
          </p:nvPr>
        </p:nvPicPr>
        <p:blipFill>
          <a:blip r:embed="rId2"/>
          <a:stretch>
            <a:fillRect/>
          </a:stretch>
        </p:blipFill>
        <p:spPr>
          <a:xfrm>
            <a:off x="5283203" y="1775218"/>
            <a:ext cx="3708398" cy="2137600"/>
          </a:xfrm>
        </p:spPr>
      </p:pic>
      <p:sp>
        <p:nvSpPr>
          <p:cNvPr id="6" name="CasetăText 5">
            <a:extLst>
              <a:ext uri="{FF2B5EF4-FFF2-40B4-BE49-F238E27FC236}">
                <a16:creationId xmlns:a16="http://schemas.microsoft.com/office/drawing/2014/main" id="{947D3C1E-0964-A999-5228-1F117BF4838F}"/>
              </a:ext>
            </a:extLst>
          </p:cNvPr>
          <p:cNvSpPr txBox="1"/>
          <p:nvPr/>
        </p:nvSpPr>
        <p:spPr>
          <a:xfrm>
            <a:off x="152401" y="985824"/>
            <a:ext cx="8839199" cy="369332"/>
          </a:xfrm>
          <a:prstGeom prst="rect">
            <a:avLst/>
          </a:prstGeom>
          <a:noFill/>
        </p:spPr>
        <p:txBody>
          <a:bodyPr wrap="square">
            <a:spAutoFit/>
          </a:body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ro-RO" sz="1800" b="0" i="0" u="none" strike="noStrike" kern="1200" cap="none" spc="0" normalizeH="0" baseline="0" noProof="0" dirty="0">
                <a:ln>
                  <a:noFill/>
                </a:ln>
                <a:solidFill>
                  <a:srgbClr val="6C6463"/>
                </a:solidFill>
                <a:effectLst/>
                <a:uLnTx/>
                <a:uFillTx/>
                <a:latin typeface="Times New Roman" panose="02020603050405020304" pitchFamily="18" charset="0"/>
                <a:ea typeface="Calibri" panose="020F0502020204030204" pitchFamily="34" charset="0"/>
              </a:rPr>
              <a:t>3.2.2. Dezvoltarea personală și profesională a judecătorilor și personalului instanței </a:t>
            </a:r>
          </a:p>
        </p:txBody>
      </p:sp>
    </p:spTree>
    <p:extLst>
      <p:ext uri="{BB962C8B-B14F-4D97-AF65-F5344CB8AC3E}">
        <p14:creationId xmlns:p14="http://schemas.microsoft.com/office/powerpoint/2010/main" val="2658524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54A29ADF-4B32-D0DA-089A-59B6AC2033BB}"/>
              </a:ext>
            </a:extLst>
          </p:cNvPr>
          <p:cNvSpPr>
            <a:spLocks noGrp="1"/>
          </p:cNvSpPr>
          <p:nvPr>
            <p:ph sz="half" idx="1"/>
          </p:nvPr>
        </p:nvSpPr>
        <p:spPr>
          <a:xfrm>
            <a:off x="234951" y="2139950"/>
            <a:ext cx="4978400" cy="1447800"/>
          </a:xfrm>
        </p:spPr>
        <p:txBody>
          <a:bodyPr/>
          <a:lstStyle/>
          <a:p>
            <a:pPr algn="just"/>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ro-RO"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 la instituirea Biroului informațional din 2022, doi angajați din cadrul Secției Sistematizare, Generalizare, Monitorizare a Practicii Judiciare și Relații Publice oferă zilnic informații și ghidează  justițiabilii, a doilea angajat(</a:t>
            </a:r>
            <a:r>
              <a:rPr kumimoji="0" lang="ro-RO" sz="1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supliant</a:t>
            </a:r>
            <a:r>
              <a:rPr kumimoji="0" lang="ro-RO"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fiind instruit periodic privind modalitatea de interacțiune cu justițiabilii și publicul larg</a:t>
            </a:r>
            <a:endParaRPr lang="ro-RO" sz="1800" dirty="0">
              <a:latin typeface="Times New Roman" panose="02020603050405020304" pitchFamily="18" charset="0"/>
            </a:endParaRPr>
          </a:p>
        </p:txBody>
      </p:sp>
      <p:sp>
        <p:nvSpPr>
          <p:cNvPr id="4" name="Substituent dată 3">
            <a:extLst>
              <a:ext uri="{FF2B5EF4-FFF2-40B4-BE49-F238E27FC236}">
                <a16:creationId xmlns:a16="http://schemas.microsoft.com/office/drawing/2014/main" id="{70F3CCA3-E51F-6302-587B-2798DCA5D051}"/>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97E0B953-26CA-9A6D-6107-C9A9B2BE57AF}"/>
              </a:ext>
            </a:extLst>
          </p:cNvPr>
          <p:cNvSpPr>
            <a:spLocks noGrp="1"/>
          </p:cNvSpPr>
          <p:nvPr>
            <p:ph type="sldNum" sz="quarter" idx="12"/>
          </p:nvPr>
        </p:nvSpPr>
        <p:spPr/>
        <p:txBody>
          <a:bodyPr/>
          <a:lstStyle/>
          <a:p>
            <a:fld id="{42782948-4DBE-204D-AB9E-B65E067054AE}" type="slidenum">
              <a:rPr lang="en-US" smtClean="0"/>
              <a:pPr/>
              <a:t>53</a:t>
            </a:fld>
            <a:endParaRPr lang="en-US"/>
          </a:p>
        </p:txBody>
      </p:sp>
      <p:sp>
        <p:nvSpPr>
          <p:cNvPr id="15" name="Title 5">
            <a:extLst>
              <a:ext uri="{FF2B5EF4-FFF2-40B4-BE49-F238E27FC236}">
                <a16:creationId xmlns:a16="http://schemas.microsoft.com/office/drawing/2014/main" id="{1751DE75-4476-A16A-0B3A-C76D5D0B1862}"/>
              </a:ext>
            </a:extLst>
          </p:cNvPr>
          <p:cNvSpPr>
            <a:spLocks noGrp="1"/>
          </p:cNvSpPr>
          <p:nvPr>
            <p:ph type="title"/>
          </p:nvPr>
        </p:nvSpPr>
        <p:spPr>
          <a:xfrm>
            <a:off x="152401" y="237655"/>
            <a:ext cx="8839200" cy="605743"/>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6" name="CasetăText 5">
            <a:extLst>
              <a:ext uri="{FF2B5EF4-FFF2-40B4-BE49-F238E27FC236}">
                <a16:creationId xmlns:a16="http://schemas.microsoft.com/office/drawing/2014/main" id="{947D3C1E-0964-A999-5228-1F117BF4838F}"/>
              </a:ext>
            </a:extLst>
          </p:cNvPr>
          <p:cNvSpPr txBox="1"/>
          <p:nvPr/>
        </p:nvSpPr>
        <p:spPr>
          <a:xfrm>
            <a:off x="152402" y="843397"/>
            <a:ext cx="8839199" cy="646331"/>
          </a:xfrm>
          <a:prstGeom prst="rect">
            <a:avLst/>
          </a:prstGeom>
          <a:noFill/>
        </p:spPr>
        <p:txBody>
          <a:bodyPr wrap="square">
            <a:spAutoFit/>
          </a:bodyPr>
          <a:lstStyle/>
          <a:p>
            <a:pPr>
              <a:spcBef>
                <a:spcPts val="500"/>
              </a:spcBef>
              <a:spcAft>
                <a:spcPts val="500"/>
              </a:spcAft>
            </a:pPr>
            <a:r>
              <a:rPr lang="ro-RO" dirty="0">
                <a:solidFill>
                  <a:schemeClr val="accent5">
                    <a:lumMod val="50000"/>
                  </a:schemeClr>
                </a:solidFill>
                <a:highlight>
                  <a:srgbClr val="E7E7E5"/>
                </a:highlight>
                <a:latin typeface="Times New Roman" panose="02020603050405020304" pitchFamily="18" charset="0"/>
                <a:ea typeface="Times New Roman" panose="02020603050405020304" pitchFamily="18" charset="0"/>
              </a:rPr>
              <a:t>Activitatea </a:t>
            </a:r>
            <a:r>
              <a:rPr lang="ro-RO" sz="1800"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3.2.3 Asigurarea instruirii continue a angaja</a:t>
            </a:r>
            <a:r>
              <a:rPr lang="ro-MD" sz="1800" dirty="0" err="1">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ților</a:t>
            </a:r>
            <a:r>
              <a:rPr lang="ro-MD" sz="1800"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 instanței în domeniul ghidării </a:t>
            </a:r>
            <a:r>
              <a:rPr lang="ro-RO" sz="1800"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justițiabililor privind serviciile judiciare</a:t>
            </a:r>
          </a:p>
        </p:txBody>
      </p:sp>
      <p:pic>
        <p:nvPicPr>
          <p:cNvPr id="8" name="Picture 2">
            <a:extLst>
              <a:ext uri="{FF2B5EF4-FFF2-40B4-BE49-F238E27FC236}">
                <a16:creationId xmlns:a16="http://schemas.microsoft.com/office/drawing/2014/main" id="{A2EA1F87-14C3-5BDE-CEE7-6A0456808D24}"/>
              </a:ext>
            </a:extLst>
          </p:cNvPr>
          <p:cNvPicPr>
            <a:picLocks noGrp="1" noChangeAspect="1"/>
          </p:cNvPicPr>
          <p:nvPr>
            <p:ph sz="half" idx="2"/>
          </p:nvPr>
        </p:nvPicPr>
        <p:blipFill>
          <a:blip r:embed="rId2"/>
          <a:stretch>
            <a:fillRect/>
          </a:stretch>
        </p:blipFill>
        <p:spPr>
          <a:xfrm>
            <a:off x="5295900" y="1572250"/>
            <a:ext cx="3404239" cy="3017782"/>
          </a:xfrm>
          <a:prstGeom prst="rect">
            <a:avLst/>
          </a:prstGeom>
        </p:spPr>
      </p:pic>
    </p:spTree>
    <p:extLst>
      <p:ext uri="{BB962C8B-B14F-4D97-AF65-F5344CB8AC3E}">
        <p14:creationId xmlns:p14="http://schemas.microsoft.com/office/powerpoint/2010/main" val="3707635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54A29ADF-4B32-D0DA-089A-59B6AC2033BB}"/>
              </a:ext>
            </a:extLst>
          </p:cNvPr>
          <p:cNvSpPr>
            <a:spLocks noGrp="1"/>
          </p:cNvSpPr>
          <p:nvPr>
            <p:ph sz="half" idx="1"/>
          </p:nvPr>
        </p:nvSpPr>
        <p:spPr>
          <a:xfrm>
            <a:off x="234950" y="2139950"/>
            <a:ext cx="5226758" cy="1447800"/>
          </a:xfrm>
        </p:spPr>
        <p:txBody>
          <a:bodyPr>
            <a:normAutofit/>
          </a:bodyPr>
          <a:lstStyle/>
          <a:p>
            <a:r>
              <a:rPr lang="ro-RO" sz="2000" b="1" i="0" dirty="0">
                <a:solidFill>
                  <a:srgbClr val="393F4C"/>
                </a:solidFill>
                <a:effectLst/>
                <a:latin typeface="Source Sans Pro" panose="020B0503030403020204" pitchFamily="34" charset="0"/>
              </a:rPr>
              <a:t> </a:t>
            </a:r>
            <a:r>
              <a:rPr kumimoji="0" lang="ro-RO" sz="1800" b="1" i="0"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rPr>
              <a:t> </a:t>
            </a:r>
            <a:r>
              <a:rPr kumimoji="0" lang="ro-RO"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Ședință </a:t>
            </a:r>
            <a:r>
              <a:rPr kumimoji="0" lang="en-US"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de </a:t>
            </a:r>
            <a:r>
              <a:rPr kumimoji="0" lang="en-US" sz="18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lucru</a:t>
            </a:r>
            <a:r>
              <a:rPr kumimoji="0" lang="en-US"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ro-RO"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cu participarea specialiștilor din cadrul secției SEDP, grefieri</a:t>
            </a:r>
            <a:r>
              <a:rPr kumimoji="0" lang="en-US"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lor</a:t>
            </a:r>
            <a:r>
              <a:rPr kumimoji="0" lang="ro-RO"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și asistenți</a:t>
            </a:r>
            <a:r>
              <a:rPr kumimoji="0" lang="en-US"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lor</a:t>
            </a:r>
            <a:r>
              <a:rPr kumimoji="0" lang="ro-RO"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judiciari, desfășurată la data de 20 iunie 2023</a:t>
            </a:r>
            <a:endParaRPr lang="ro-RO" sz="2000" b="1" i="0" dirty="0">
              <a:solidFill>
                <a:schemeClr val="tx1"/>
              </a:solidFill>
              <a:effectLst/>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70F3CCA3-E51F-6302-587B-2798DCA5D051}"/>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97E0B953-26CA-9A6D-6107-C9A9B2BE57AF}"/>
              </a:ext>
            </a:extLst>
          </p:cNvPr>
          <p:cNvSpPr>
            <a:spLocks noGrp="1"/>
          </p:cNvSpPr>
          <p:nvPr>
            <p:ph type="sldNum" sz="quarter" idx="12"/>
          </p:nvPr>
        </p:nvSpPr>
        <p:spPr/>
        <p:txBody>
          <a:bodyPr/>
          <a:lstStyle/>
          <a:p>
            <a:fld id="{42782948-4DBE-204D-AB9E-B65E067054AE}" type="slidenum">
              <a:rPr lang="en-US" smtClean="0"/>
              <a:pPr/>
              <a:t>54</a:t>
            </a:fld>
            <a:endParaRPr lang="en-US"/>
          </a:p>
        </p:txBody>
      </p:sp>
      <p:sp>
        <p:nvSpPr>
          <p:cNvPr id="15" name="Title 5">
            <a:extLst>
              <a:ext uri="{FF2B5EF4-FFF2-40B4-BE49-F238E27FC236}">
                <a16:creationId xmlns:a16="http://schemas.microsoft.com/office/drawing/2014/main" id="{1751DE75-4476-A16A-0B3A-C76D5D0B1862}"/>
              </a:ext>
            </a:extLst>
          </p:cNvPr>
          <p:cNvSpPr>
            <a:spLocks noGrp="1"/>
          </p:cNvSpPr>
          <p:nvPr>
            <p:ph type="title"/>
          </p:nvPr>
        </p:nvSpPr>
        <p:spPr>
          <a:xfrm>
            <a:off x="152401" y="237655"/>
            <a:ext cx="8839200" cy="605743"/>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6" name="CasetăText 5">
            <a:extLst>
              <a:ext uri="{FF2B5EF4-FFF2-40B4-BE49-F238E27FC236}">
                <a16:creationId xmlns:a16="http://schemas.microsoft.com/office/drawing/2014/main" id="{947D3C1E-0964-A999-5228-1F117BF4838F}"/>
              </a:ext>
            </a:extLst>
          </p:cNvPr>
          <p:cNvSpPr txBox="1"/>
          <p:nvPr/>
        </p:nvSpPr>
        <p:spPr>
          <a:xfrm>
            <a:off x="152402" y="843397"/>
            <a:ext cx="8839199" cy="646331"/>
          </a:xfrm>
          <a:prstGeom prst="rect">
            <a:avLst/>
          </a:prstGeom>
          <a:noFill/>
        </p:spPr>
        <p:txBody>
          <a:bodyPr wrap="square">
            <a:spAutoFit/>
          </a:bodyPr>
          <a:lstStyle/>
          <a:p>
            <a:pPr>
              <a:spcBef>
                <a:spcPts val="500"/>
              </a:spcBef>
              <a:spcAft>
                <a:spcPts val="500"/>
              </a:spcAft>
            </a:pPr>
            <a:r>
              <a:rPr lang="ro-RO" dirty="0">
                <a:solidFill>
                  <a:schemeClr val="accent5">
                    <a:lumMod val="50000"/>
                  </a:schemeClr>
                </a:solidFill>
                <a:highlight>
                  <a:srgbClr val="E7E7E5"/>
                </a:highlight>
                <a:latin typeface="Times New Roman" panose="02020603050405020304" pitchFamily="18" charset="0"/>
                <a:ea typeface="Calibri" panose="020F0502020204030204" pitchFamily="34" charset="0"/>
                <a:cs typeface="Times New Roman" panose="02020603050405020304" pitchFamily="18" charset="0"/>
              </a:rPr>
              <a:t>Activitatea </a:t>
            </a:r>
            <a:r>
              <a:rPr lang="ro-RO" sz="18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cs typeface="Times New Roman" panose="02020603050405020304" pitchFamily="18" charset="0"/>
              </a:rPr>
              <a:t>3.2.4 Instruirea internă periodică în domeniul delimitării atribuțiilor Secției de evidență documentară și procesuală și Grefei Secretariatului</a:t>
            </a:r>
            <a:endParaRPr lang="ro-RO" sz="1800" b="1"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Imagine 31">
            <a:extLst>
              <a:ext uri="{FF2B5EF4-FFF2-40B4-BE49-F238E27FC236}">
                <a16:creationId xmlns:a16="http://schemas.microsoft.com/office/drawing/2014/main" id="{52856EC6-3B50-EE68-2B5E-0E19CA879835}"/>
              </a:ext>
            </a:extLst>
          </p:cNvPr>
          <p:cNvPicPr>
            <a:picLocks noChangeAspect="1"/>
          </p:cNvPicPr>
          <p:nvPr/>
        </p:nvPicPr>
        <p:blipFill>
          <a:blip r:embed="rId2"/>
          <a:stretch>
            <a:fillRect/>
          </a:stretch>
        </p:blipFill>
        <p:spPr>
          <a:xfrm>
            <a:off x="5461708" y="1328846"/>
            <a:ext cx="3529890" cy="3206774"/>
          </a:xfrm>
          <a:prstGeom prst="rect">
            <a:avLst/>
          </a:prstGeom>
        </p:spPr>
      </p:pic>
    </p:spTree>
    <p:extLst>
      <p:ext uri="{BB962C8B-B14F-4D97-AF65-F5344CB8AC3E}">
        <p14:creationId xmlns:p14="http://schemas.microsoft.com/office/powerpoint/2010/main" val="2257703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BD5CB9-C1C0-73F7-5D1B-8F1CA58E80BA}"/>
              </a:ext>
            </a:extLst>
          </p:cNvPr>
          <p:cNvSpPr>
            <a:spLocks noGrp="1"/>
          </p:cNvSpPr>
          <p:nvPr>
            <p:ph type="dt" sz="half" idx="2"/>
          </p:nvPr>
        </p:nvSpPr>
        <p:spPr/>
        <p:txBody>
          <a:bodyPr/>
          <a:lstStyle/>
          <a:p>
            <a:fld id="{C6B2C6E5-FD71-0348-98A6-18EEFEEC5C35}" type="datetime1">
              <a:rPr lang="en-US" smtClean="0"/>
              <a:t>3/15/2024</a:t>
            </a:fld>
            <a:endParaRPr lang="en-US"/>
          </a:p>
        </p:txBody>
      </p:sp>
      <p:sp>
        <p:nvSpPr>
          <p:cNvPr id="3" name="Slide Number Placeholder 2">
            <a:extLst>
              <a:ext uri="{FF2B5EF4-FFF2-40B4-BE49-F238E27FC236}">
                <a16:creationId xmlns:a16="http://schemas.microsoft.com/office/drawing/2014/main" id="{B62905EB-692A-AE64-C948-6A238CBD8E5B}"/>
              </a:ext>
            </a:extLst>
          </p:cNvPr>
          <p:cNvSpPr>
            <a:spLocks noGrp="1"/>
          </p:cNvSpPr>
          <p:nvPr>
            <p:ph type="sldNum" sz="quarter" idx="4"/>
          </p:nvPr>
        </p:nvSpPr>
        <p:spPr/>
        <p:txBody>
          <a:bodyPr/>
          <a:lstStyle/>
          <a:p>
            <a:fld id="{42782948-4DBE-204D-AB9E-B65E067054AE}" type="slidenum">
              <a:rPr lang="en-US" smtClean="0"/>
              <a:pPr/>
              <a:t>55</a:t>
            </a:fld>
            <a:endParaRPr lang="en-US"/>
          </a:p>
        </p:txBody>
      </p:sp>
      <p:sp>
        <p:nvSpPr>
          <p:cNvPr id="4" name="Title 3">
            <a:extLst>
              <a:ext uri="{FF2B5EF4-FFF2-40B4-BE49-F238E27FC236}">
                <a16:creationId xmlns:a16="http://schemas.microsoft.com/office/drawing/2014/main" id="{1026EC1E-0D63-2593-C203-62A6DE7C217B}"/>
              </a:ext>
            </a:extLst>
          </p:cNvPr>
          <p:cNvSpPr>
            <a:spLocks noGrp="1"/>
          </p:cNvSpPr>
          <p:nvPr>
            <p:ph type="title"/>
          </p:nvPr>
        </p:nvSpPr>
        <p:spPr>
          <a:xfrm>
            <a:off x="293600" y="123358"/>
            <a:ext cx="8698001" cy="670440"/>
          </a:xfrm>
        </p:spPr>
        <p:txBody>
          <a:bodyPr/>
          <a:lstStyle/>
          <a:p>
            <a:pPr marL="0" marR="0" algn="ctr">
              <a:lnSpc>
                <a:spcPct val="107000"/>
              </a:lnSpc>
              <a:spcBef>
                <a:spcPts val="0"/>
              </a:spcBef>
              <a:spcAft>
                <a:spcPts val="800"/>
              </a:spcAft>
            </a:pPr>
            <a:r>
              <a:rPr lang="ro-MD" sz="1800" b="1" kern="100" dirty="0">
                <a:solidFill>
                  <a:srgbClr val="651D32"/>
                </a:solidFill>
                <a:effectLst/>
                <a:latin typeface="Times New Roman" panose="02020603050405020304" pitchFamily="18" charset="0"/>
                <a:ea typeface="Times New Roman" panose="02020603050405020304" pitchFamily="18" charset="0"/>
                <a:cs typeface="Times New Roman" panose="02020603050405020304" pitchFamily="18" charset="0"/>
              </a:rPr>
              <a:t>PLANUL DE DEZVOLTARE STRATEGICĂ AL </a:t>
            </a:r>
            <a:r>
              <a:rPr lang="ro-MD" sz="1800" b="1" u="sng" kern="100" dirty="0">
                <a:solidFill>
                  <a:srgbClr val="651D32"/>
                </a:solidFill>
                <a:effectLst/>
                <a:latin typeface="Times New Roman" panose="02020603050405020304" pitchFamily="18" charset="0"/>
                <a:ea typeface="Times New Roman" panose="02020603050405020304" pitchFamily="18" charset="0"/>
                <a:cs typeface="Times New Roman" panose="02020603050405020304" pitchFamily="18" charset="0"/>
              </a:rPr>
              <a:t>JUDECĂTORIEI UNGHENI</a:t>
            </a:r>
            <a:r>
              <a:rPr lang="ro-MD" sz="1800" b="1" kern="100" dirty="0">
                <a:solidFill>
                  <a:srgbClr val="651D32"/>
                </a:solidFill>
                <a:effectLst/>
                <a:latin typeface="Times New Roman" panose="02020603050405020304" pitchFamily="18" charset="0"/>
                <a:ea typeface="Times New Roman" panose="02020603050405020304" pitchFamily="18" charset="0"/>
                <a:cs typeface="Times New Roman" panose="02020603050405020304" pitchFamily="18" charset="0"/>
              </a:rPr>
              <a:t> PENTRU ANII 2023-2027</a:t>
            </a:r>
            <a:endParaRPr lang="en-US" sz="1800" kern="100" dirty="0">
              <a:solidFill>
                <a:srgbClr val="651D32"/>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Content Placeholder 14">
            <a:extLst>
              <a:ext uri="{FF2B5EF4-FFF2-40B4-BE49-F238E27FC236}">
                <a16:creationId xmlns:a16="http://schemas.microsoft.com/office/drawing/2014/main" id="{E250E402-B3E5-404F-A6D5-C12C41F562BE}"/>
              </a:ext>
            </a:extLst>
          </p:cNvPr>
          <p:cNvGraphicFramePr>
            <a:graphicFrameLocks noGrp="1"/>
          </p:cNvGraphicFramePr>
          <p:nvPr>
            <p:ph idx="1"/>
            <p:extLst>
              <p:ext uri="{D42A27DB-BD31-4B8C-83A1-F6EECF244321}">
                <p14:modId xmlns:p14="http://schemas.microsoft.com/office/powerpoint/2010/main" val="954559654"/>
              </p:ext>
            </p:extLst>
          </p:nvPr>
        </p:nvGraphicFramePr>
        <p:xfrm>
          <a:off x="416019" y="437932"/>
          <a:ext cx="8046029" cy="4644078"/>
        </p:xfrm>
        <a:graphic>
          <a:graphicData uri="http://schemas.openxmlformats.org/drawingml/2006/table">
            <a:tbl>
              <a:tblPr firstRow="1" firstCol="1" bandRow="1"/>
              <a:tblGrid>
                <a:gridCol w="852872">
                  <a:extLst>
                    <a:ext uri="{9D8B030D-6E8A-4147-A177-3AD203B41FA5}">
                      <a16:colId xmlns:a16="http://schemas.microsoft.com/office/drawing/2014/main" val="895281761"/>
                    </a:ext>
                  </a:extLst>
                </a:gridCol>
                <a:gridCol w="2584421">
                  <a:extLst>
                    <a:ext uri="{9D8B030D-6E8A-4147-A177-3AD203B41FA5}">
                      <a16:colId xmlns:a16="http://schemas.microsoft.com/office/drawing/2014/main" val="913470407"/>
                    </a:ext>
                  </a:extLst>
                </a:gridCol>
                <a:gridCol w="209488">
                  <a:extLst>
                    <a:ext uri="{9D8B030D-6E8A-4147-A177-3AD203B41FA5}">
                      <a16:colId xmlns:a16="http://schemas.microsoft.com/office/drawing/2014/main" val="2309961202"/>
                    </a:ext>
                  </a:extLst>
                </a:gridCol>
                <a:gridCol w="209488">
                  <a:extLst>
                    <a:ext uri="{9D8B030D-6E8A-4147-A177-3AD203B41FA5}">
                      <a16:colId xmlns:a16="http://schemas.microsoft.com/office/drawing/2014/main" val="4120953803"/>
                    </a:ext>
                  </a:extLst>
                </a:gridCol>
                <a:gridCol w="209488">
                  <a:extLst>
                    <a:ext uri="{9D8B030D-6E8A-4147-A177-3AD203B41FA5}">
                      <a16:colId xmlns:a16="http://schemas.microsoft.com/office/drawing/2014/main" val="2369200304"/>
                    </a:ext>
                  </a:extLst>
                </a:gridCol>
                <a:gridCol w="209488">
                  <a:extLst>
                    <a:ext uri="{9D8B030D-6E8A-4147-A177-3AD203B41FA5}">
                      <a16:colId xmlns:a16="http://schemas.microsoft.com/office/drawing/2014/main" val="1853813887"/>
                    </a:ext>
                  </a:extLst>
                </a:gridCol>
                <a:gridCol w="209488">
                  <a:extLst>
                    <a:ext uri="{9D8B030D-6E8A-4147-A177-3AD203B41FA5}">
                      <a16:colId xmlns:a16="http://schemas.microsoft.com/office/drawing/2014/main" val="1922233853"/>
                    </a:ext>
                  </a:extLst>
                </a:gridCol>
                <a:gridCol w="209488">
                  <a:extLst>
                    <a:ext uri="{9D8B030D-6E8A-4147-A177-3AD203B41FA5}">
                      <a16:colId xmlns:a16="http://schemas.microsoft.com/office/drawing/2014/main" val="2191483506"/>
                    </a:ext>
                  </a:extLst>
                </a:gridCol>
                <a:gridCol w="209488">
                  <a:extLst>
                    <a:ext uri="{9D8B030D-6E8A-4147-A177-3AD203B41FA5}">
                      <a16:colId xmlns:a16="http://schemas.microsoft.com/office/drawing/2014/main" val="1090297496"/>
                    </a:ext>
                  </a:extLst>
                </a:gridCol>
                <a:gridCol w="209488">
                  <a:extLst>
                    <a:ext uri="{9D8B030D-6E8A-4147-A177-3AD203B41FA5}">
                      <a16:colId xmlns:a16="http://schemas.microsoft.com/office/drawing/2014/main" val="927614674"/>
                    </a:ext>
                  </a:extLst>
                </a:gridCol>
                <a:gridCol w="209488">
                  <a:extLst>
                    <a:ext uri="{9D8B030D-6E8A-4147-A177-3AD203B41FA5}">
                      <a16:colId xmlns:a16="http://schemas.microsoft.com/office/drawing/2014/main" val="3056089091"/>
                    </a:ext>
                  </a:extLst>
                </a:gridCol>
                <a:gridCol w="209488">
                  <a:extLst>
                    <a:ext uri="{9D8B030D-6E8A-4147-A177-3AD203B41FA5}">
                      <a16:colId xmlns:a16="http://schemas.microsoft.com/office/drawing/2014/main" val="397791984"/>
                    </a:ext>
                  </a:extLst>
                </a:gridCol>
                <a:gridCol w="209488">
                  <a:extLst>
                    <a:ext uri="{9D8B030D-6E8A-4147-A177-3AD203B41FA5}">
                      <a16:colId xmlns:a16="http://schemas.microsoft.com/office/drawing/2014/main" val="975747267"/>
                    </a:ext>
                  </a:extLst>
                </a:gridCol>
                <a:gridCol w="209488">
                  <a:extLst>
                    <a:ext uri="{9D8B030D-6E8A-4147-A177-3AD203B41FA5}">
                      <a16:colId xmlns:a16="http://schemas.microsoft.com/office/drawing/2014/main" val="1257901269"/>
                    </a:ext>
                  </a:extLst>
                </a:gridCol>
                <a:gridCol w="209488">
                  <a:extLst>
                    <a:ext uri="{9D8B030D-6E8A-4147-A177-3AD203B41FA5}">
                      <a16:colId xmlns:a16="http://schemas.microsoft.com/office/drawing/2014/main" val="2921701623"/>
                    </a:ext>
                  </a:extLst>
                </a:gridCol>
                <a:gridCol w="209488">
                  <a:extLst>
                    <a:ext uri="{9D8B030D-6E8A-4147-A177-3AD203B41FA5}">
                      <a16:colId xmlns:a16="http://schemas.microsoft.com/office/drawing/2014/main" val="1623241205"/>
                    </a:ext>
                  </a:extLst>
                </a:gridCol>
                <a:gridCol w="209488">
                  <a:extLst>
                    <a:ext uri="{9D8B030D-6E8A-4147-A177-3AD203B41FA5}">
                      <a16:colId xmlns:a16="http://schemas.microsoft.com/office/drawing/2014/main" val="2555407809"/>
                    </a:ext>
                  </a:extLst>
                </a:gridCol>
                <a:gridCol w="209488">
                  <a:extLst>
                    <a:ext uri="{9D8B030D-6E8A-4147-A177-3AD203B41FA5}">
                      <a16:colId xmlns:a16="http://schemas.microsoft.com/office/drawing/2014/main" val="1679429859"/>
                    </a:ext>
                  </a:extLst>
                </a:gridCol>
                <a:gridCol w="209488">
                  <a:extLst>
                    <a:ext uri="{9D8B030D-6E8A-4147-A177-3AD203B41FA5}">
                      <a16:colId xmlns:a16="http://schemas.microsoft.com/office/drawing/2014/main" val="3370715490"/>
                    </a:ext>
                  </a:extLst>
                </a:gridCol>
                <a:gridCol w="209488">
                  <a:extLst>
                    <a:ext uri="{9D8B030D-6E8A-4147-A177-3AD203B41FA5}">
                      <a16:colId xmlns:a16="http://schemas.microsoft.com/office/drawing/2014/main" val="3326655358"/>
                    </a:ext>
                  </a:extLst>
                </a:gridCol>
                <a:gridCol w="209488">
                  <a:extLst>
                    <a:ext uri="{9D8B030D-6E8A-4147-A177-3AD203B41FA5}">
                      <a16:colId xmlns:a16="http://schemas.microsoft.com/office/drawing/2014/main" val="3143351496"/>
                    </a:ext>
                  </a:extLst>
                </a:gridCol>
                <a:gridCol w="209488">
                  <a:extLst>
                    <a:ext uri="{9D8B030D-6E8A-4147-A177-3AD203B41FA5}">
                      <a16:colId xmlns:a16="http://schemas.microsoft.com/office/drawing/2014/main" val="4230065448"/>
                    </a:ext>
                  </a:extLst>
                </a:gridCol>
                <a:gridCol w="209488">
                  <a:extLst>
                    <a:ext uri="{9D8B030D-6E8A-4147-A177-3AD203B41FA5}">
                      <a16:colId xmlns:a16="http://schemas.microsoft.com/office/drawing/2014/main" val="4222817056"/>
                    </a:ext>
                  </a:extLst>
                </a:gridCol>
                <a:gridCol w="209488">
                  <a:extLst>
                    <a:ext uri="{9D8B030D-6E8A-4147-A177-3AD203B41FA5}">
                      <a16:colId xmlns:a16="http://schemas.microsoft.com/office/drawing/2014/main" val="2887402557"/>
                    </a:ext>
                  </a:extLst>
                </a:gridCol>
              </a:tblGrid>
              <a:tr h="176606">
                <a:tc rowSpan="12">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1:</a:t>
                      </a:r>
                      <a:b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Management și administrare judiciară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2">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Perioada de realizare a acțiunii</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8738420"/>
                  </a:ext>
                </a:extLst>
              </a:tr>
              <a:tr h="176606">
                <a:tc vMerge="1">
                  <a:txBody>
                    <a:bodyPr/>
                    <a:lstStyle/>
                    <a:p>
                      <a:endParaRPr lang="en-US"/>
                    </a:p>
                  </a:txBody>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Acțiuni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2024</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2026</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2027</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913797"/>
                  </a:ext>
                </a:extLst>
              </a:tr>
              <a:tr h="176606">
                <a:tc vMerge="1">
                  <a:txBody>
                    <a:bodyPr/>
                    <a:lstStyle/>
                    <a:p>
                      <a:endParaRPr lang="en-US"/>
                    </a:p>
                  </a:txBody>
                  <a:tcPr/>
                </a:tc>
                <a:tc gridSpan="23">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1.1: Reducerea volumului de muncă și a sarcinii per judecător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6079231"/>
                  </a:ext>
                </a:extLst>
              </a:tr>
              <a:tr h="733718">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A.1.1.1.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Adoptarea modificărilor de ordin administrativ și legal pentru a eficientiza și fluidiza volumul de lucru al instanței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0125375"/>
                  </a:ext>
                </a:extLst>
              </a:tr>
              <a:tr h="176606">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A.1.1.2.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Majorarea statelor de personal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5"/>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700" kern="100" dirty="0">
                        <a:effectLst/>
                        <a:latin typeface="Times New Roman"/>
                        <a:ea typeface="Calibri" panose="020F0502020204030204" pitchFamily="34" charset="0"/>
                        <a:cs typeface="Times New Roman"/>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4553509"/>
                  </a:ext>
                </a:extLst>
              </a:tr>
              <a:tr h="176606">
                <a:tc vMerge="1">
                  <a:txBody>
                    <a:bodyPr/>
                    <a:lstStyle/>
                    <a:p>
                      <a:endParaRPr lang="en-US"/>
                    </a:p>
                  </a:txBody>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2">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Perioada de realizare a acțiunii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8400888"/>
                  </a:ext>
                </a:extLst>
              </a:tr>
              <a:tr h="176606">
                <a:tc vMerge="1">
                  <a:txBody>
                    <a:bodyPr/>
                    <a:lstStyle/>
                    <a:p>
                      <a:endParaRPr lang="en-US"/>
                    </a:p>
                  </a:txBody>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Acțiuni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2023</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2024</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2025</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2026</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46556894"/>
                  </a:ext>
                </a:extLst>
              </a:tr>
              <a:tr h="176606">
                <a:tc vMerge="1">
                  <a:txBody>
                    <a:bodyPr/>
                    <a:lstStyle/>
                    <a:p>
                      <a:endParaRPr lang="en-US"/>
                    </a:p>
                  </a:txBody>
                  <a:tcPr/>
                </a:tc>
                <a:tc gridSpan="23">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1.2: Creșterea performanței judecătoriei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2766824"/>
                  </a:ext>
                </a:extLst>
              </a:tr>
              <a:tr h="358875">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a:ea typeface="Times New Roman" panose="02020603050405020304" pitchFamily="18" charset="0"/>
                          <a:cs typeface="Times New Roman"/>
                        </a:rPr>
                        <a:t>A.1.2.1. </a:t>
                      </a:r>
                      <a:r>
                        <a:rPr lang="ro-MD" sz="1200" kern="0" dirty="0">
                          <a:effectLst/>
                          <a:latin typeface="Times New Roman"/>
                          <a:ea typeface="Times New Roman" panose="02020603050405020304" pitchFamily="18" charset="0"/>
                          <a:cs typeface="Times New Roman"/>
                        </a:rPr>
                        <a:t>Colectarea și analiza datelor despre performanța judecătoriei</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5807192"/>
                  </a:ext>
                </a:extLst>
              </a:tr>
              <a:tr h="548014">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A.1.2.2.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Gestionarea performanței instanței pentru asigurarea atingerii țintelor anuale stabilite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600"/>
                        </a:spcBef>
                        <a:spcAft>
                          <a:spcPts val="600"/>
                        </a:spcAft>
                      </a:pPr>
                      <a:endParaRPr lang="en-US" sz="700" kern="100" dirty="0">
                        <a:effectLst/>
                        <a:latin typeface="Times New Roman"/>
                        <a:ea typeface="Calibri" panose="020F0502020204030204" pitchFamily="34" charset="0"/>
                        <a:cs typeface="Times New Roman"/>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1877048"/>
                  </a:ext>
                </a:extLst>
              </a:tr>
              <a:tr h="506920">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A.1.2.3.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Realizarea sondajelor anuale în rândul justițiabililor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5971897"/>
                  </a:ext>
                </a:extLst>
              </a:tr>
              <a:tr h="1022939">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A.1.2.4.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Desfășurarea ședințelor Consiliului consultativ</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0312240"/>
                  </a:ext>
                </a:extLst>
              </a:tr>
            </a:tbl>
          </a:graphicData>
        </a:graphic>
      </p:graphicFrame>
    </p:spTree>
    <p:extLst>
      <p:ext uri="{BB962C8B-B14F-4D97-AF65-F5344CB8AC3E}">
        <p14:creationId xmlns:p14="http://schemas.microsoft.com/office/powerpoint/2010/main" val="1129953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4C9A69-0EA8-E1FB-6F3C-4EC9E5F31916}"/>
              </a:ext>
            </a:extLst>
          </p:cNvPr>
          <p:cNvSpPr>
            <a:spLocks noGrp="1"/>
          </p:cNvSpPr>
          <p:nvPr>
            <p:ph type="dt" sz="half" idx="2"/>
          </p:nvPr>
        </p:nvSpPr>
        <p:spPr/>
        <p:txBody>
          <a:bodyPr/>
          <a:lstStyle/>
          <a:p>
            <a:fld id="{C6B2C6E5-FD71-0348-98A6-18EEFEEC5C35}" type="datetime1">
              <a:rPr lang="en-US" smtClean="0"/>
              <a:t>3/15/2024</a:t>
            </a:fld>
            <a:endParaRPr lang="en-US"/>
          </a:p>
        </p:txBody>
      </p:sp>
      <p:sp>
        <p:nvSpPr>
          <p:cNvPr id="3" name="Slide Number Placeholder 2">
            <a:extLst>
              <a:ext uri="{FF2B5EF4-FFF2-40B4-BE49-F238E27FC236}">
                <a16:creationId xmlns:a16="http://schemas.microsoft.com/office/drawing/2014/main" id="{2ACD8772-BAF6-29A6-D5A6-D65C25DB1BB3}"/>
              </a:ext>
            </a:extLst>
          </p:cNvPr>
          <p:cNvSpPr>
            <a:spLocks noGrp="1"/>
          </p:cNvSpPr>
          <p:nvPr>
            <p:ph type="sldNum" sz="quarter" idx="4"/>
          </p:nvPr>
        </p:nvSpPr>
        <p:spPr/>
        <p:txBody>
          <a:bodyPr/>
          <a:lstStyle/>
          <a:p>
            <a:fld id="{42782948-4DBE-204D-AB9E-B65E067054AE}" type="slidenum">
              <a:rPr lang="en-US" smtClean="0"/>
              <a:pPr/>
              <a:t>56</a:t>
            </a:fld>
            <a:endParaRPr lang="en-US"/>
          </a:p>
        </p:txBody>
      </p:sp>
      <p:graphicFrame>
        <p:nvGraphicFramePr>
          <p:cNvPr id="19" name="Object 18">
            <a:extLst>
              <a:ext uri="{FF2B5EF4-FFF2-40B4-BE49-F238E27FC236}">
                <a16:creationId xmlns:a16="http://schemas.microsoft.com/office/drawing/2014/main" id="{CE0984E5-F7EB-7A49-529B-15FCD90E9BC6}"/>
              </a:ext>
            </a:extLst>
          </p:cNvPr>
          <p:cNvGraphicFramePr>
            <a:graphicFrameLocks noChangeAspect="1"/>
          </p:cNvGraphicFramePr>
          <p:nvPr>
            <p:extLst>
              <p:ext uri="{D42A27DB-BD31-4B8C-83A1-F6EECF244321}">
                <p14:modId xmlns:p14="http://schemas.microsoft.com/office/powerpoint/2010/main" val="1442487336"/>
              </p:ext>
            </p:extLst>
          </p:nvPr>
        </p:nvGraphicFramePr>
        <p:xfrm>
          <a:off x="211138" y="677863"/>
          <a:ext cx="8721725" cy="3081337"/>
        </p:xfrm>
        <a:graphic>
          <a:graphicData uri="http://schemas.openxmlformats.org/presentationml/2006/ole">
            <mc:AlternateContent xmlns:mc="http://schemas.openxmlformats.org/markup-compatibility/2006">
              <mc:Choice xmlns:v="urn:schemas-microsoft-com:vml" Requires="v">
                <p:oleObj name="Document" r:id="rId2" imgW="8226259" imgH="2909701" progId="Word.Document.12">
                  <p:embed/>
                </p:oleObj>
              </mc:Choice>
              <mc:Fallback>
                <p:oleObj name="Document" r:id="rId2" imgW="8226259" imgH="2909701" progId="Word.Document.12">
                  <p:embed/>
                  <p:pic>
                    <p:nvPicPr>
                      <p:cNvPr id="19" name="Object 18">
                        <a:extLst>
                          <a:ext uri="{FF2B5EF4-FFF2-40B4-BE49-F238E27FC236}">
                            <a16:creationId xmlns:a16="http://schemas.microsoft.com/office/drawing/2014/main" id="{CE0984E5-F7EB-7A49-529B-15FCD90E9BC6}"/>
                          </a:ext>
                        </a:extLst>
                      </p:cNvPr>
                      <p:cNvPicPr/>
                      <p:nvPr/>
                    </p:nvPicPr>
                    <p:blipFill>
                      <a:blip r:embed="rId3"/>
                      <a:stretch>
                        <a:fillRect/>
                      </a:stretch>
                    </p:blipFill>
                    <p:spPr>
                      <a:xfrm>
                        <a:off x="211138" y="677863"/>
                        <a:ext cx="8721725" cy="3081337"/>
                      </a:xfrm>
                      <a:prstGeom prst="rect">
                        <a:avLst/>
                      </a:prstGeom>
                    </p:spPr>
                  </p:pic>
                </p:oleObj>
              </mc:Fallback>
            </mc:AlternateContent>
          </a:graphicData>
        </a:graphic>
      </p:graphicFrame>
    </p:spTree>
    <p:extLst>
      <p:ext uri="{BB962C8B-B14F-4D97-AF65-F5344CB8AC3E}">
        <p14:creationId xmlns:p14="http://schemas.microsoft.com/office/powerpoint/2010/main" val="3161402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C67983-5BB1-D677-5BF9-8C612CC76E49}"/>
              </a:ext>
            </a:extLst>
          </p:cNvPr>
          <p:cNvSpPr>
            <a:spLocks noGrp="1"/>
          </p:cNvSpPr>
          <p:nvPr>
            <p:ph type="dt" sz="half" idx="2"/>
          </p:nvPr>
        </p:nvSpPr>
        <p:spPr/>
        <p:txBody>
          <a:bodyPr/>
          <a:lstStyle/>
          <a:p>
            <a:fld id="{C6B2C6E5-FD71-0348-98A6-18EEFEEC5C35}" type="datetime1">
              <a:rPr lang="en-US" smtClean="0"/>
              <a:t>3/15/2024</a:t>
            </a:fld>
            <a:endParaRPr lang="en-US"/>
          </a:p>
        </p:txBody>
      </p:sp>
      <p:sp>
        <p:nvSpPr>
          <p:cNvPr id="3" name="Slide Number Placeholder 2">
            <a:extLst>
              <a:ext uri="{FF2B5EF4-FFF2-40B4-BE49-F238E27FC236}">
                <a16:creationId xmlns:a16="http://schemas.microsoft.com/office/drawing/2014/main" id="{28036CD4-3A00-5BDF-25E9-53FDE0E90951}"/>
              </a:ext>
            </a:extLst>
          </p:cNvPr>
          <p:cNvSpPr>
            <a:spLocks noGrp="1"/>
          </p:cNvSpPr>
          <p:nvPr>
            <p:ph type="sldNum" sz="quarter" idx="4"/>
          </p:nvPr>
        </p:nvSpPr>
        <p:spPr/>
        <p:txBody>
          <a:bodyPr/>
          <a:lstStyle/>
          <a:p>
            <a:fld id="{42782948-4DBE-204D-AB9E-B65E067054AE}" type="slidenum">
              <a:rPr lang="en-US" smtClean="0"/>
              <a:pPr/>
              <a:t>57</a:t>
            </a:fld>
            <a:endParaRPr lang="en-US"/>
          </a:p>
        </p:txBody>
      </p:sp>
      <p:graphicFrame>
        <p:nvGraphicFramePr>
          <p:cNvPr id="10" name="Table 9">
            <a:extLst>
              <a:ext uri="{FF2B5EF4-FFF2-40B4-BE49-F238E27FC236}">
                <a16:creationId xmlns:a16="http://schemas.microsoft.com/office/drawing/2014/main" id="{52D596DB-CA40-23D9-4110-F365F5B38F6C}"/>
              </a:ext>
            </a:extLst>
          </p:cNvPr>
          <p:cNvGraphicFramePr>
            <a:graphicFrameLocks noGrp="1"/>
          </p:cNvGraphicFramePr>
          <p:nvPr>
            <p:extLst>
              <p:ext uri="{D42A27DB-BD31-4B8C-83A1-F6EECF244321}">
                <p14:modId xmlns:p14="http://schemas.microsoft.com/office/powerpoint/2010/main" val="3530890867"/>
              </p:ext>
            </p:extLst>
          </p:nvPr>
        </p:nvGraphicFramePr>
        <p:xfrm>
          <a:off x="358865" y="669450"/>
          <a:ext cx="8488338" cy="3838254"/>
        </p:xfrm>
        <a:graphic>
          <a:graphicData uri="http://schemas.openxmlformats.org/drawingml/2006/table">
            <a:tbl>
              <a:tblPr firstRow="1" firstCol="1" bandRow="1"/>
              <a:tblGrid>
                <a:gridCol w="1807122">
                  <a:extLst>
                    <a:ext uri="{9D8B030D-6E8A-4147-A177-3AD203B41FA5}">
                      <a16:colId xmlns:a16="http://schemas.microsoft.com/office/drawing/2014/main" val="293943395"/>
                    </a:ext>
                  </a:extLst>
                </a:gridCol>
                <a:gridCol w="3344145">
                  <a:extLst>
                    <a:ext uri="{9D8B030D-6E8A-4147-A177-3AD203B41FA5}">
                      <a16:colId xmlns:a16="http://schemas.microsoft.com/office/drawing/2014/main" val="2392279283"/>
                    </a:ext>
                  </a:extLst>
                </a:gridCol>
                <a:gridCol w="152980">
                  <a:extLst>
                    <a:ext uri="{9D8B030D-6E8A-4147-A177-3AD203B41FA5}">
                      <a16:colId xmlns:a16="http://schemas.microsoft.com/office/drawing/2014/main" val="3923455979"/>
                    </a:ext>
                  </a:extLst>
                </a:gridCol>
                <a:gridCol w="163285">
                  <a:extLst>
                    <a:ext uri="{9D8B030D-6E8A-4147-A177-3AD203B41FA5}">
                      <a16:colId xmlns:a16="http://schemas.microsoft.com/office/drawing/2014/main" val="843991457"/>
                    </a:ext>
                  </a:extLst>
                </a:gridCol>
                <a:gridCol w="163286">
                  <a:extLst>
                    <a:ext uri="{9D8B030D-6E8A-4147-A177-3AD203B41FA5}">
                      <a16:colId xmlns:a16="http://schemas.microsoft.com/office/drawing/2014/main" val="3853245607"/>
                    </a:ext>
                  </a:extLst>
                </a:gridCol>
                <a:gridCol w="212835">
                  <a:extLst>
                    <a:ext uri="{9D8B030D-6E8A-4147-A177-3AD203B41FA5}">
                      <a16:colId xmlns:a16="http://schemas.microsoft.com/office/drawing/2014/main" val="3711374490"/>
                    </a:ext>
                  </a:extLst>
                </a:gridCol>
                <a:gridCol w="724445">
                  <a:extLst>
                    <a:ext uri="{9D8B030D-6E8A-4147-A177-3AD203B41FA5}">
                      <a16:colId xmlns:a16="http://schemas.microsoft.com/office/drawing/2014/main" val="2304720906"/>
                    </a:ext>
                  </a:extLst>
                </a:gridCol>
                <a:gridCol w="627017">
                  <a:extLst>
                    <a:ext uri="{9D8B030D-6E8A-4147-A177-3AD203B41FA5}">
                      <a16:colId xmlns:a16="http://schemas.microsoft.com/office/drawing/2014/main" val="3212640818"/>
                    </a:ext>
                  </a:extLst>
                </a:gridCol>
                <a:gridCol w="620485">
                  <a:extLst>
                    <a:ext uri="{9D8B030D-6E8A-4147-A177-3AD203B41FA5}">
                      <a16:colId xmlns:a16="http://schemas.microsoft.com/office/drawing/2014/main" val="268878490"/>
                    </a:ext>
                  </a:extLst>
                </a:gridCol>
                <a:gridCol w="672738">
                  <a:extLst>
                    <a:ext uri="{9D8B030D-6E8A-4147-A177-3AD203B41FA5}">
                      <a16:colId xmlns:a16="http://schemas.microsoft.com/office/drawing/2014/main" val="2098756688"/>
                    </a:ext>
                  </a:extLst>
                </a:gridCol>
              </a:tblGrid>
              <a:tr h="213504">
                <a:tc rowSpan="8">
                  <a:txBody>
                    <a:bodyPr/>
                    <a:lstStyle/>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Direcția strategică 2: </a:t>
                      </a:r>
                      <a:endParaRPr lang="en-US" sz="13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Accesibilitatea judecătoriei și informarea justițiabililor	</a:t>
                      </a: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8">
                  <a:txBody>
                    <a:bodyPr/>
                    <a:lstStyle/>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Perioada de realizare a acțiunii</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ro-RO"/>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pPr marL="0" marR="0">
                        <a:lnSpc>
                          <a:spcPct val="107000"/>
                        </a:lnSpc>
                        <a:spcBef>
                          <a:spcPts val="0"/>
                        </a:spcBef>
                        <a:spcAft>
                          <a:spcPts val="800"/>
                        </a:spcAft>
                      </a:pP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473333632"/>
                  </a:ext>
                </a:extLst>
              </a:tr>
              <a:tr h="642099">
                <a:tc vMerge="1">
                  <a:txBody>
                    <a:bodyPr/>
                    <a:lstStyle/>
                    <a:p>
                      <a:endParaRPr lang="en-US"/>
                    </a:p>
                  </a:txBody>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Acțiuni</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2023</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pPr marL="0" marR="0">
                        <a:lnSpc>
                          <a:spcPct val="107000"/>
                        </a:lnSpc>
                        <a:spcBef>
                          <a:spcPts val="0"/>
                        </a:spcBef>
                        <a:spcAft>
                          <a:spcPts val="800"/>
                        </a:spcAft>
                      </a:pP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2024</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2025</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2026</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2027</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926197376"/>
                  </a:ext>
                </a:extLst>
              </a:tr>
              <a:tr h="317077">
                <a:tc vMerge="1">
                  <a:txBody>
                    <a:bodyPr/>
                    <a:lstStyle/>
                    <a:p>
                      <a:endParaRPr lang="en-US"/>
                    </a:p>
                  </a:txBody>
                  <a:tcPr/>
                </a:tc>
                <a:tc gridSpan="9">
                  <a:txBody>
                    <a:bodyPr/>
                    <a:lstStyle/>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Obiectivul strategic 2.1: Creșterea accesului publicului și mass-media la informația despre activitatea judecătoriei</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ro-R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nSpc>
                          <a:spcPct val="107000"/>
                        </a:lnSpc>
                        <a:spcBef>
                          <a:spcPts val="0"/>
                        </a:spcBef>
                        <a:spcAft>
                          <a:spcPts val="800"/>
                        </a:spcAft>
                      </a:pP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3953004018"/>
                  </a:ext>
                </a:extLst>
              </a:tr>
              <a:tr h="475808">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a:ea typeface="Calibri" panose="020F0502020204030204" pitchFamily="34" charset="0"/>
                          <a:cs typeface="Times New Roman"/>
                        </a:rPr>
                        <a:t>A.2.1.1. </a:t>
                      </a:r>
                      <a:r>
                        <a:rPr lang="ro-MD" sz="1300" kern="100" dirty="0">
                          <a:effectLst/>
                          <a:latin typeface="Times New Roman"/>
                          <a:ea typeface="Calibri" panose="020F0502020204030204" pitchFamily="34" charset="0"/>
                          <a:cs typeface="Times New Roman"/>
                        </a:rPr>
                        <a:t>Desemnarea unei persoane responsabile pentru oferirea consultațiilor juridice</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3479447"/>
                  </a:ext>
                </a:extLst>
              </a:tr>
              <a:tr h="637058">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A.2.1.2.</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Informarea cetățenilor pe pagina instanței despre modul de înaintare a unei cereri, pregătirea modelelor de cerere</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8738740"/>
                  </a:ext>
                </a:extLst>
              </a:tr>
              <a:tr h="317077">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2.1.3.</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Elaborarea și expedierea comunicatelor de presă către mass-media</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6917994"/>
                  </a:ext>
                </a:extLst>
              </a:tr>
              <a:tr h="317077">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a:ea typeface="Calibri" panose="020F0502020204030204" pitchFamily="34" charset="0"/>
                          <a:cs typeface="Times New Roman"/>
                        </a:rPr>
                        <a:t>A.2.1.4. </a:t>
                      </a:r>
                      <a:r>
                        <a:rPr lang="ro-MD" sz="1300" kern="100" dirty="0">
                          <a:effectLst/>
                          <a:latin typeface="Times New Roman"/>
                          <a:ea typeface="Calibri" panose="020F0502020204030204" pitchFamily="34" charset="0"/>
                          <a:cs typeface="Times New Roman"/>
                        </a:rPr>
                        <a:t>Organizarea evenimentelor de educație juridică</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9383165"/>
                  </a:ext>
                </a:extLst>
              </a:tr>
              <a:tr h="637058">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A.2.1.5. </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Asigurarea instruirii  continuă a angajațiilor  instanței în domeniul  ghidării justițiabililor  privind serviciile judiciare primare</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8936470"/>
                  </a:ext>
                </a:extLst>
              </a:tr>
            </a:tbl>
          </a:graphicData>
        </a:graphic>
      </p:graphicFrame>
    </p:spTree>
    <p:extLst>
      <p:ext uri="{BB962C8B-B14F-4D97-AF65-F5344CB8AC3E}">
        <p14:creationId xmlns:p14="http://schemas.microsoft.com/office/powerpoint/2010/main" val="759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FFAB085-CA28-E44B-5BA7-315438F2C3D7}"/>
              </a:ext>
            </a:extLst>
          </p:cNvPr>
          <p:cNvSpPr>
            <a:spLocks noGrp="1"/>
          </p:cNvSpPr>
          <p:nvPr>
            <p:ph type="dt" sz="half" idx="10"/>
          </p:nvPr>
        </p:nvSpPr>
        <p:spPr/>
        <p:txBody>
          <a:bodyPr/>
          <a:lstStyle/>
          <a:p>
            <a:fld id="{B0A6E98C-416E-AC4F-B548-FC0EB092CC1C}" type="datetime1">
              <a:rPr lang="en-US" smtClean="0"/>
              <a:t>3/15/2024</a:t>
            </a:fld>
            <a:endParaRPr lang="en-US"/>
          </a:p>
        </p:txBody>
      </p:sp>
      <p:sp>
        <p:nvSpPr>
          <p:cNvPr id="4" name="Slide Number Placeholder 3">
            <a:extLst>
              <a:ext uri="{FF2B5EF4-FFF2-40B4-BE49-F238E27FC236}">
                <a16:creationId xmlns:a16="http://schemas.microsoft.com/office/drawing/2014/main" id="{7D146202-5AFA-7EBC-F191-919177A5E4CD}"/>
              </a:ext>
            </a:extLst>
          </p:cNvPr>
          <p:cNvSpPr>
            <a:spLocks noGrp="1"/>
          </p:cNvSpPr>
          <p:nvPr>
            <p:ph type="sldNum" sz="quarter" idx="12"/>
          </p:nvPr>
        </p:nvSpPr>
        <p:spPr/>
        <p:txBody>
          <a:bodyPr/>
          <a:lstStyle/>
          <a:p>
            <a:fld id="{42782948-4DBE-204D-AB9E-B65E067054AE}" type="slidenum">
              <a:rPr lang="en-US" smtClean="0"/>
              <a:pPr/>
              <a:t>58</a:t>
            </a:fld>
            <a:endParaRPr lang="en-US"/>
          </a:p>
        </p:txBody>
      </p:sp>
      <p:graphicFrame>
        <p:nvGraphicFramePr>
          <p:cNvPr id="9" name="Table 8">
            <a:extLst>
              <a:ext uri="{FF2B5EF4-FFF2-40B4-BE49-F238E27FC236}">
                <a16:creationId xmlns:a16="http://schemas.microsoft.com/office/drawing/2014/main" id="{AF0096D5-1518-8D0F-04E5-146F4DE5677B}"/>
              </a:ext>
            </a:extLst>
          </p:cNvPr>
          <p:cNvGraphicFramePr>
            <a:graphicFrameLocks noGrp="1"/>
          </p:cNvGraphicFramePr>
          <p:nvPr>
            <p:extLst>
              <p:ext uri="{D42A27DB-BD31-4B8C-83A1-F6EECF244321}">
                <p14:modId xmlns:p14="http://schemas.microsoft.com/office/powerpoint/2010/main" val="148984987"/>
              </p:ext>
            </p:extLst>
          </p:nvPr>
        </p:nvGraphicFramePr>
        <p:xfrm>
          <a:off x="213361" y="745348"/>
          <a:ext cx="8786787" cy="3432231"/>
        </p:xfrm>
        <a:graphic>
          <a:graphicData uri="http://schemas.openxmlformats.org/drawingml/2006/table">
            <a:tbl>
              <a:tblPr firstRow="1" firstCol="1" bandRow="1"/>
              <a:tblGrid>
                <a:gridCol w="1723343">
                  <a:extLst>
                    <a:ext uri="{9D8B030D-6E8A-4147-A177-3AD203B41FA5}">
                      <a16:colId xmlns:a16="http://schemas.microsoft.com/office/drawing/2014/main" val="1753156979"/>
                    </a:ext>
                  </a:extLst>
                </a:gridCol>
                <a:gridCol w="3114475">
                  <a:extLst>
                    <a:ext uri="{9D8B030D-6E8A-4147-A177-3AD203B41FA5}">
                      <a16:colId xmlns:a16="http://schemas.microsoft.com/office/drawing/2014/main" val="361832890"/>
                    </a:ext>
                  </a:extLst>
                </a:gridCol>
                <a:gridCol w="193096">
                  <a:extLst>
                    <a:ext uri="{9D8B030D-6E8A-4147-A177-3AD203B41FA5}">
                      <a16:colId xmlns:a16="http://schemas.microsoft.com/office/drawing/2014/main" val="706835199"/>
                    </a:ext>
                  </a:extLst>
                </a:gridCol>
                <a:gridCol w="87537">
                  <a:extLst>
                    <a:ext uri="{9D8B030D-6E8A-4147-A177-3AD203B41FA5}">
                      <a16:colId xmlns:a16="http://schemas.microsoft.com/office/drawing/2014/main" val="231068561"/>
                    </a:ext>
                  </a:extLst>
                </a:gridCol>
                <a:gridCol w="114845">
                  <a:extLst>
                    <a:ext uri="{9D8B030D-6E8A-4147-A177-3AD203B41FA5}">
                      <a16:colId xmlns:a16="http://schemas.microsoft.com/office/drawing/2014/main" val="1008038824"/>
                    </a:ext>
                  </a:extLst>
                </a:gridCol>
                <a:gridCol w="80411">
                  <a:extLst>
                    <a:ext uri="{9D8B030D-6E8A-4147-A177-3AD203B41FA5}">
                      <a16:colId xmlns:a16="http://schemas.microsoft.com/office/drawing/2014/main" val="1093869998"/>
                    </a:ext>
                  </a:extLst>
                </a:gridCol>
                <a:gridCol w="221189">
                  <a:extLst>
                    <a:ext uri="{9D8B030D-6E8A-4147-A177-3AD203B41FA5}">
                      <a16:colId xmlns:a16="http://schemas.microsoft.com/office/drawing/2014/main" val="843975637"/>
                    </a:ext>
                  </a:extLst>
                </a:gridCol>
                <a:gridCol w="235098">
                  <a:extLst>
                    <a:ext uri="{9D8B030D-6E8A-4147-A177-3AD203B41FA5}">
                      <a16:colId xmlns:a16="http://schemas.microsoft.com/office/drawing/2014/main" val="619832804"/>
                    </a:ext>
                  </a:extLst>
                </a:gridCol>
                <a:gridCol w="880809">
                  <a:extLst>
                    <a:ext uri="{9D8B030D-6E8A-4147-A177-3AD203B41FA5}">
                      <a16:colId xmlns:a16="http://schemas.microsoft.com/office/drawing/2014/main" val="3584290097"/>
                    </a:ext>
                  </a:extLst>
                </a:gridCol>
                <a:gridCol w="754426">
                  <a:extLst>
                    <a:ext uri="{9D8B030D-6E8A-4147-A177-3AD203B41FA5}">
                      <a16:colId xmlns:a16="http://schemas.microsoft.com/office/drawing/2014/main" val="1291689725"/>
                    </a:ext>
                  </a:extLst>
                </a:gridCol>
                <a:gridCol w="735082">
                  <a:extLst>
                    <a:ext uri="{9D8B030D-6E8A-4147-A177-3AD203B41FA5}">
                      <a16:colId xmlns:a16="http://schemas.microsoft.com/office/drawing/2014/main" val="3212829970"/>
                    </a:ext>
                  </a:extLst>
                </a:gridCol>
                <a:gridCol w="646476">
                  <a:extLst>
                    <a:ext uri="{9D8B030D-6E8A-4147-A177-3AD203B41FA5}">
                      <a16:colId xmlns:a16="http://schemas.microsoft.com/office/drawing/2014/main" val="1374514335"/>
                    </a:ext>
                  </a:extLst>
                </a:gridCol>
              </a:tblGrid>
              <a:tr h="250048">
                <a:tc row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2:</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Accesibilitatea judecătoriei și informarea justițiabililor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0">
                  <a:txBody>
                    <a:bodyPr/>
                    <a:lstStyle/>
                    <a:p>
                      <a:pPr marL="0" marR="0" algn="ctr">
                        <a:lnSpc>
                          <a:spcPct val="107000"/>
                        </a:lnSpc>
                        <a:spcBef>
                          <a:spcPts val="600"/>
                        </a:spcBef>
                        <a:spcAft>
                          <a:spcPts val="600"/>
                        </a:spcAft>
                      </a:pPr>
                      <a:r>
                        <a:rPr lang="ro-MD" sz="1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Perioada de realizare a acțiunii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8450495"/>
                  </a:ext>
                </a:extLst>
              </a:tr>
              <a:tr h="503322">
                <a:tc vMerge="1">
                  <a:txBody>
                    <a:bodyPr/>
                    <a:lstStyle/>
                    <a:p>
                      <a:endParaRPr lang="en-US"/>
                    </a:p>
                  </a:txBody>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Acțiuni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6">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2026</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45251259"/>
                  </a:ext>
                </a:extLst>
              </a:tr>
              <a:tr h="250048">
                <a:tc vMerge="1">
                  <a:txBody>
                    <a:bodyPr/>
                    <a:lstStyle/>
                    <a:p>
                      <a:endParaRPr lang="en-US"/>
                    </a:p>
                  </a:txBody>
                  <a:tcPr/>
                </a:tc>
                <a:tc gridSpan="11">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2.2: Consolidarea accesului grupurilor vulnerabile la sediul judecătoriei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1081885"/>
                  </a:ext>
                </a:extLst>
              </a:tr>
              <a:tr h="371903">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A.2.2.1.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Identificarea problemelor privind accesul grupurilor vulnerabile la sediul judecătoriei</a:t>
                      </a: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4447882"/>
                  </a:ext>
                </a:extLst>
              </a:tr>
              <a:tr h="562524">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A.2.2.2.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Asigurarea dotării instanței cu echipament performant pentru persoane cu deficiențe de auz (aparat auditiv)</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77410"/>
                  </a:ext>
                </a:extLst>
              </a:tr>
              <a:tr h="383011">
                <a:tc rowSpan="3">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Dezvoltarea profesională și motivarea angajaților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1">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3.1: Creșterea gradului de satisfacție a personalului și a judecătorilor la locul de muncă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o-R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8667186"/>
                  </a:ext>
                </a:extLst>
              </a:tr>
              <a:tr h="371903">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A.3.1.1.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Realizarea sondajelor anuale privind satisfacția judecătorilor și a personalului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hMerge="1">
                  <a:txBody>
                    <a:bodyPr/>
                    <a:lstStyle/>
                    <a:p>
                      <a:pPr marL="0" marR="0" algn="just">
                        <a:lnSpc>
                          <a:spcPct val="107000"/>
                        </a:lnSpc>
                        <a:spcBef>
                          <a:spcPts val="600"/>
                        </a:spcBef>
                        <a:spcAft>
                          <a:spcPts val="600"/>
                        </a:spcAft>
                      </a:pPr>
                      <a:endParaRPr lang="en-US"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nSpc>
                          <a:spcPct val="107000"/>
                        </a:lnSpc>
                        <a:spcBef>
                          <a:spcPts val="600"/>
                        </a:spcBef>
                        <a:spcAft>
                          <a:spcPts val="600"/>
                        </a:spcAft>
                      </a:pPr>
                      <a:endParaRPr lang="en-US"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7562828"/>
                  </a:ext>
                </a:extLst>
              </a:tr>
              <a:tr h="480748">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ro-MD"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3.1.2.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Stabilirea sporurilor de performanță în dependență de timpul efectiv lucrat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nSpc>
                          <a:spcPct val="107000"/>
                        </a:lnSpc>
                        <a:spcBef>
                          <a:spcPts val="600"/>
                        </a:spcBef>
                        <a:spcAft>
                          <a:spcPts val="600"/>
                        </a:spcAft>
                      </a:pPr>
                      <a:endParaRPr lang="en-US"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273893"/>
                  </a:ext>
                </a:extLst>
              </a:tr>
            </a:tbl>
          </a:graphicData>
        </a:graphic>
      </p:graphicFrame>
    </p:spTree>
    <p:extLst>
      <p:ext uri="{BB962C8B-B14F-4D97-AF65-F5344CB8AC3E}">
        <p14:creationId xmlns:p14="http://schemas.microsoft.com/office/powerpoint/2010/main" val="647021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FFAB085-CA28-E44B-5BA7-315438F2C3D7}"/>
              </a:ext>
            </a:extLst>
          </p:cNvPr>
          <p:cNvSpPr>
            <a:spLocks noGrp="1"/>
          </p:cNvSpPr>
          <p:nvPr>
            <p:ph type="dt" sz="half" idx="10"/>
          </p:nvPr>
        </p:nvSpPr>
        <p:spPr/>
        <p:txBody>
          <a:bodyPr/>
          <a:lstStyle/>
          <a:p>
            <a:fld id="{B0A6E98C-416E-AC4F-B548-FC0EB092CC1C}" type="datetime1">
              <a:rPr lang="en-US" smtClean="0"/>
              <a:t>3/15/2024</a:t>
            </a:fld>
            <a:endParaRPr lang="en-US"/>
          </a:p>
        </p:txBody>
      </p:sp>
      <p:sp>
        <p:nvSpPr>
          <p:cNvPr id="4" name="Slide Number Placeholder 3">
            <a:extLst>
              <a:ext uri="{FF2B5EF4-FFF2-40B4-BE49-F238E27FC236}">
                <a16:creationId xmlns:a16="http://schemas.microsoft.com/office/drawing/2014/main" id="{7D146202-5AFA-7EBC-F191-919177A5E4CD}"/>
              </a:ext>
            </a:extLst>
          </p:cNvPr>
          <p:cNvSpPr>
            <a:spLocks noGrp="1"/>
          </p:cNvSpPr>
          <p:nvPr>
            <p:ph type="sldNum" sz="quarter" idx="12"/>
          </p:nvPr>
        </p:nvSpPr>
        <p:spPr/>
        <p:txBody>
          <a:bodyPr/>
          <a:lstStyle/>
          <a:p>
            <a:fld id="{42782948-4DBE-204D-AB9E-B65E067054AE}" type="slidenum">
              <a:rPr lang="en-US" smtClean="0"/>
              <a:pPr/>
              <a:t>59</a:t>
            </a:fld>
            <a:endParaRPr lang="en-US"/>
          </a:p>
        </p:txBody>
      </p:sp>
      <p:graphicFrame>
        <p:nvGraphicFramePr>
          <p:cNvPr id="9" name="Table 8">
            <a:extLst>
              <a:ext uri="{FF2B5EF4-FFF2-40B4-BE49-F238E27FC236}">
                <a16:creationId xmlns:a16="http://schemas.microsoft.com/office/drawing/2014/main" id="{AF0096D5-1518-8D0F-04E5-146F4DE5677B}"/>
              </a:ext>
            </a:extLst>
          </p:cNvPr>
          <p:cNvGraphicFramePr>
            <a:graphicFrameLocks noGrp="1"/>
          </p:cNvGraphicFramePr>
          <p:nvPr>
            <p:extLst>
              <p:ext uri="{D42A27DB-BD31-4B8C-83A1-F6EECF244321}">
                <p14:modId xmlns:p14="http://schemas.microsoft.com/office/powerpoint/2010/main" val="488039006"/>
              </p:ext>
            </p:extLst>
          </p:nvPr>
        </p:nvGraphicFramePr>
        <p:xfrm>
          <a:off x="196850" y="745348"/>
          <a:ext cx="8797579" cy="3069097"/>
        </p:xfrm>
        <a:graphic>
          <a:graphicData uri="http://schemas.openxmlformats.org/drawingml/2006/table">
            <a:tbl>
              <a:tblPr firstRow="1" firstCol="1" bandRow="1"/>
              <a:tblGrid>
                <a:gridCol w="1697114">
                  <a:extLst>
                    <a:ext uri="{9D8B030D-6E8A-4147-A177-3AD203B41FA5}">
                      <a16:colId xmlns:a16="http://schemas.microsoft.com/office/drawing/2014/main" val="1753156979"/>
                    </a:ext>
                  </a:extLst>
                </a:gridCol>
                <a:gridCol w="2986561">
                  <a:extLst>
                    <a:ext uri="{9D8B030D-6E8A-4147-A177-3AD203B41FA5}">
                      <a16:colId xmlns:a16="http://schemas.microsoft.com/office/drawing/2014/main" val="361832890"/>
                    </a:ext>
                  </a:extLst>
                </a:gridCol>
                <a:gridCol w="270768">
                  <a:extLst>
                    <a:ext uri="{9D8B030D-6E8A-4147-A177-3AD203B41FA5}">
                      <a16:colId xmlns:a16="http://schemas.microsoft.com/office/drawing/2014/main" val="706835199"/>
                    </a:ext>
                  </a:extLst>
                </a:gridCol>
                <a:gridCol w="191219">
                  <a:extLst>
                    <a:ext uri="{9D8B030D-6E8A-4147-A177-3AD203B41FA5}">
                      <a16:colId xmlns:a16="http://schemas.microsoft.com/office/drawing/2014/main" val="1008038824"/>
                    </a:ext>
                  </a:extLst>
                </a:gridCol>
                <a:gridCol w="290997">
                  <a:extLst>
                    <a:ext uri="{9D8B030D-6E8A-4147-A177-3AD203B41FA5}">
                      <a16:colId xmlns:a16="http://schemas.microsoft.com/office/drawing/2014/main" val="4087649563"/>
                    </a:ext>
                  </a:extLst>
                </a:gridCol>
                <a:gridCol w="264061">
                  <a:extLst>
                    <a:ext uri="{9D8B030D-6E8A-4147-A177-3AD203B41FA5}">
                      <a16:colId xmlns:a16="http://schemas.microsoft.com/office/drawing/2014/main" val="619832804"/>
                    </a:ext>
                  </a:extLst>
                </a:gridCol>
                <a:gridCol w="1087101">
                  <a:extLst>
                    <a:ext uri="{9D8B030D-6E8A-4147-A177-3AD203B41FA5}">
                      <a16:colId xmlns:a16="http://schemas.microsoft.com/office/drawing/2014/main" val="106613923"/>
                    </a:ext>
                  </a:extLst>
                </a:gridCol>
                <a:gridCol w="727904">
                  <a:extLst>
                    <a:ext uri="{9D8B030D-6E8A-4147-A177-3AD203B41FA5}">
                      <a16:colId xmlns:a16="http://schemas.microsoft.com/office/drawing/2014/main" val="1291689725"/>
                    </a:ext>
                  </a:extLst>
                </a:gridCol>
                <a:gridCol w="709240">
                  <a:extLst>
                    <a:ext uri="{9D8B030D-6E8A-4147-A177-3AD203B41FA5}">
                      <a16:colId xmlns:a16="http://schemas.microsoft.com/office/drawing/2014/main" val="3212829970"/>
                    </a:ext>
                  </a:extLst>
                </a:gridCol>
                <a:gridCol w="572614">
                  <a:extLst>
                    <a:ext uri="{9D8B030D-6E8A-4147-A177-3AD203B41FA5}">
                      <a16:colId xmlns:a16="http://schemas.microsoft.com/office/drawing/2014/main" val="1374514335"/>
                    </a:ext>
                  </a:extLst>
                </a:gridCol>
              </a:tblGrid>
              <a:tr h="250048">
                <a:tc rowSpan="3">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Dezvoltarea profesională și motivarea angajaților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9">
                  <a:txBody>
                    <a:bodyPr/>
                    <a:lstStyle/>
                    <a:p>
                      <a:pPr marL="0" marR="0">
                        <a:lnSpc>
                          <a:spcPct val="107000"/>
                        </a:lnSpc>
                        <a:spcBef>
                          <a:spcPts val="600"/>
                        </a:spcBef>
                        <a:spcAft>
                          <a:spcPts val="600"/>
                        </a:spcAft>
                      </a:pPr>
                      <a:r>
                        <a:rPr lang="ro-RO" sz="1200" b="1" kern="1200" dirty="0">
                          <a:solidFill>
                            <a:schemeClr val="tx1"/>
                          </a:solidFill>
                          <a:effectLst/>
                          <a:latin typeface="Times New Roman" panose="02020603050405020304" pitchFamily="18" charset="0"/>
                          <a:ea typeface="+mn-ea"/>
                          <a:cs typeface="Times New Roman" panose="02020603050405020304" pitchFamily="18" charset="0"/>
                        </a:rPr>
                        <a:t>Obiectivul strategic 3.2: Asigurarea accesului judecătorilor și angajaților la oportunități extinse de dezvoltare profesională continuă</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8450495"/>
                  </a:ext>
                </a:extLst>
              </a:tr>
              <a:tr h="503322">
                <a:tc vMerge="1">
                  <a:txBody>
                    <a:bodyPr/>
                    <a:lstStyle/>
                    <a:p>
                      <a:endParaRPr lang="en-US"/>
                    </a:p>
                  </a:txBody>
                  <a:tcPr/>
                </a:tc>
                <a:tc>
                  <a:txBody>
                    <a:bodyPr/>
                    <a:lstStyle/>
                    <a:p>
                      <a:pPr marL="0" marR="0" indent="0" algn="just">
                        <a:lnSpc>
                          <a:spcPct val="107000"/>
                        </a:lnSpc>
                        <a:spcBef>
                          <a:spcPts val="600"/>
                        </a:spcBef>
                        <a:spcAft>
                          <a:spcPts val="600"/>
                        </a:spcAft>
                        <a:buNone/>
                      </a:pPr>
                      <a:r>
                        <a:rPr lang="ro-RO" sz="1200" b="1" kern="1200" dirty="0">
                          <a:solidFill>
                            <a:schemeClr val="tx1"/>
                          </a:solidFill>
                          <a:effectLst/>
                          <a:latin typeface="Times New Roman" panose="02020603050405020304" pitchFamily="18" charset="0"/>
                          <a:ea typeface="+mn-ea"/>
                          <a:cs typeface="Times New Roman" panose="02020603050405020304" pitchFamily="18" charset="0"/>
                        </a:rPr>
                        <a:t>A.3.2.1.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Identificarea anuală a necesităților de instruire a judecătorilor și personalului </a:t>
                      </a: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solidFill>
                      <a:srgbClr val="00B050"/>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solidFill>
                      <a:schemeClr val="accent3">
                        <a:lumMod val="20000"/>
                        <a:lumOff val="80000"/>
                      </a:schemeClr>
                    </a:solidFill>
                  </a:tcPr>
                </a:tc>
                <a:tc>
                  <a:txBody>
                    <a:bodyPr/>
                    <a:lstStyle/>
                    <a:p>
                      <a:pPr marL="0" marR="0">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45251259"/>
                  </a:ext>
                </a:extLst>
              </a:tr>
              <a:tr h="462274">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A.3.1.2. </a:t>
                      </a:r>
                      <a:r>
                        <a:rPr lang="ro-RO" sz="1200" b="1" kern="1200" dirty="0">
                          <a:solidFill>
                            <a:schemeClr val="tx1"/>
                          </a:solidFill>
                          <a:effectLst/>
                          <a:latin typeface="Times New Roman" panose="02020603050405020304" pitchFamily="18" charset="0"/>
                          <a:ea typeface="+mn-ea"/>
                          <a:cs typeface="Times New Roman" panose="02020603050405020304" pitchFamily="18" charset="0"/>
                        </a:rPr>
                        <a:t> </a:t>
                      </a:r>
                      <a:r>
                        <a:rPr lang="ro-RO" sz="1200" b="0" kern="1200" dirty="0">
                          <a:solidFill>
                            <a:schemeClr val="tx1"/>
                          </a:solidFill>
                          <a:effectLst/>
                          <a:latin typeface="Times New Roman" panose="02020603050405020304" pitchFamily="18" charset="0"/>
                          <a:ea typeface="+mn-ea"/>
                          <a:cs typeface="Times New Roman" panose="02020603050405020304" pitchFamily="18" charset="0"/>
                        </a:rPr>
                        <a:t>Dezvoltarea personală și profesională a judecătorilor și personalului instanței </a:t>
                      </a:r>
                      <a:endParaRPr lang="en-US" sz="12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solidFill>
                      <a:srgbClr val="00B050"/>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T w="12700" cap="flat" cmpd="sng" algn="ctr">
                      <a:solidFill>
                        <a:srgbClr val="000000"/>
                      </a:solidFill>
                      <a:prstDash val="solid"/>
                      <a:round/>
                      <a:headEnd type="none" w="med" len="med"/>
                      <a:tailEnd type="none" w="med" len="med"/>
                    </a:lnT>
                    <a:solidFill>
                      <a:schemeClr val="accent3">
                        <a:lumMod val="20000"/>
                        <a:lumOff val="80000"/>
                      </a:schemeClr>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T w="12700" cap="flat" cmpd="sng" algn="ctr">
                      <a:solidFill>
                        <a:srgbClr val="000000"/>
                      </a:solidFill>
                      <a:prstDash val="solid"/>
                      <a:round/>
                      <a:headEnd type="none" w="med" len="med"/>
                      <a:tailEnd type="none" w="med" len="med"/>
                    </a:lnT>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T w="12700" cap="flat" cmpd="sng" algn="ctr">
                      <a:solidFill>
                        <a:srgbClr val="000000"/>
                      </a:solidFill>
                      <a:prstDash val="solid"/>
                      <a:round/>
                      <a:headEnd type="none" w="med" len="med"/>
                      <a:tailEnd type="none" w="med" len="med"/>
                    </a:lnT>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401081885"/>
                  </a:ext>
                </a:extLst>
              </a:tr>
              <a:tr h="0">
                <a:tc rowSpan="2">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Dezvoltarea profesională și motivarea angajaților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txBody>
                  <a:tcPr>
                    <a:lnT w="12700" cap="flat" cmpd="sng" algn="ctr">
                      <a:solidFill>
                        <a:srgbClr val="000000"/>
                      </a:solidFill>
                      <a:prstDash val="solid"/>
                      <a:round/>
                      <a:headEnd type="none" w="med" len="med"/>
                      <a:tailEnd type="none" w="med" len="med"/>
                    </a:lnT>
                  </a:tcPr>
                </a:tc>
                <a:tc>
                  <a: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ro-RO" sz="1200" b="1" kern="1200" dirty="0">
                          <a:solidFill>
                            <a:schemeClr val="tx1"/>
                          </a:solidFill>
                          <a:effectLst/>
                          <a:latin typeface="Times New Roman" panose="02020603050405020304" pitchFamily="18" charset="0"/>
                          <a:ea typeface="+mn-ea"/>
                          <a:cs typeface="Times New Roman" panose="02020603050405020304" pitchFamily="18" charset="0"/>
                        </a:rPr>
                        <a:t>3.2.3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Asigurarea instruirii continue a angaja</a:t>
                      </a:r>
                      <a:r>
                        <a:rPr lang="ro-MD" sz="1200" kern="1200" dirty="0" err="1">
                          <a:solidFill>
                            <a:schemeClr val="tx1"/>
                          </a:solidFill>
                          <a:effectLst/>
                          <a:latin typeface="Times New Roman" panose="02020603050405020304" pitchFamily="18" charset="0"/>
                          <a:ea typeface="+mn-ea"/>
                          <a:cs typeface="Times New Roman" panose="02020603050405020304" pitchFamily="18" charset="0"/>
                        </a:rPr>
                        <a:t>ților</a:t>
                      </a:r>
                      <a:r>
                        <a:rPr lang="ro-MD" sz="1200" kern="1200" dirty="0">
                          <a:solidFill>
                            <a:schemeClr val="tx1"/>
                          </a:solidFill>
                          <a:effectLst/>
                          <a:latin typeface="Times New Roman" panose="02020603050405020304" pitchFamily="18" charset="0"/>
                          <a:ea typeface="+mn-ea"/>
                          <a:cs typeface="Times New Roman" panose="02020603050405020304" pitchFamily="18" charset="0"/>
                        </a:rPr>
                        <a:t> instanței în domeniul ghidării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justițiabililor privind serviciile judiciare</a:t>
                      </a:r>
                    </a:p>
                  </a:txBody>
                  <a:tcPr marL="55011" marR="550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4447882"/>
                  </a:ext>
                </a:extLst>
              </a:tr>
              <a:tr h="562524">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A.2.2.4.</a:t>
                      </a:r>
                      <a:r>
                        <a:rPr lang="ro-RO" sz="1200" b="1" kern="1200" dirty="0">
                          <a:solidFill>
                            <a:schemeClr val="tx1"/>
                          </a:solidFill>
                          <a:effectLst/>
                          <a:latin typeface="Times New Roman" panose="02020603050405020304" pitchFamily="18" charset="0"/>
                          <a:ea typeface="+mn-ea"/>
                          <a:cs typeface="Times New Roman" panose="02020603050405020304" pitchFamily="18" charset="0"/>
                        </a:rPr>
                        <a:t>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Instruirea internă periodică în domeniul delimitării atribuțiilor Secției de evidență documentară și procesuală și Grefei Secretariatului</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77410"/>
                  </a:ext>
                </a:extLst>
              </a:tr>
            </a:tbl>
          </a:graphicData>
        </a:graphic>
      </p:graphicFrame>
    </p:spTree>
    <p:extLst>
      <p:ext uri="{BB962C8B-B14F-4D97-AF65-F5344CB8AC3E}">
        <p14:creationId xmlns:p14="http://schemas.microsoft.com/office/powerpoint/2010/main" val="2712061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72A61-6365-0A80-5C34-C476CDF3C1D2}"/>
              </a:ext>
            </a:extLst>
          </p:cNvPr>
          <p:cNvSpPr>
            <a:spLocks noGrp="1"/>
          </p:cNvSpPr>
          <p:nvPr>
            <p:ph sz="half" idx="1"/>
          </p:nvPr>
        </p:nvSpPr>
        <p:spPr>
          <a:xfrm>
            <a:off x="152402" y="1075058"/>
            <a:ext cx="5740398" cy="3644257"/>
          </a:xfrm>
        </p:spPr>
        <p:txBody>
          <a:bodyPr vert="horz" lIns="91440" tIns="45720" rIns="91440" bIns="45720" rtlCol="0" anchor="t">
            <a:normAutofit/>
          </a:bodyPr>
          <a:lstStyle/>
          <a:p>
            <a:pPr marL="229870" indent="-229870"/>
            <a:r>
              <a:rPr lang="ro-RO" sz="1800" dirty="0">
                <a:latin typeface="Times New Roman" panose="02020603050405020304" pitchFamily="18" charset="0"/>
                <a:cs typeface="Times New Roman" panose="02020603050405020304" pitchFamily="18" charset="0"/>
              </a:rPr>
              <a:t>Activitatea </a:t>
            </a:r>
            <a:r>
              <a:rPr lang="en-US" sz="1800" dirty="0">
                <a:latin typeface="Times New Roman" panose="02020603050405020304" pitchFamily="18" charset="0"/>
                <a:cs typeface="Times New Roman" panose="02020603050405020304" pitchFamily="18" charset="0"/>
              </a:rPr>
              <a:t>1.2.1. </a:t>
            </a:r>
            <a:r>
              <a:rPr lang="en-US" sz="1800" dirty="0" err="1">
                <a:latin typeface="Times New Roman" panose="02020603050405020304" pitchFamily="18" charset="0"/>
                <a:cs typeface="Times New Roman" panose="02020603050405020304" pitchFamily="18" charset="0"/>
              </a:rPr>
              <a:t>Colectarea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și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analiza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datelor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despre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performanța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judecătoriei</a:t>
            </a:r>
            <a:endParaRPr lang="ro-MD" sz="1800" dirty="0">
              <a:latin typeface="Times New Roman" panose="02020603050405020304" pitchFamily="18" charset="0"/>
              <a:cs typeface="Times New Roman" panose="02020603050405020304" pitchFamily="18" charset="0"/>
            </a:endParaRPr>
          </a:p>
          <a:p>
            <a:pPr marL="229870" indent="-229870"/>
            <a:endParaRPr lang="ro-RO" sz="1800" dirty="0">
              <a:latin typeface="Times New Roman" panose="02020603050405020304" pitchFamily="18" charset="0"/>
              <a:cs typeface="Times New Roman" panose="02020603050405020304" pitchFamily="18" charset="0"/>
            </a:endParaRPr>
          </a:p>
          <a:p>
            <a:pPr marL="683895" lvl="1" indent="-229870">
              <a:buFontTx/>
              <a:buChar char="-"/>
            </a:pPr>
            <a:r>
              <a:rPr lang="ro-RO" sz="1400" b="1" dirty="0">
                <a:solidFill>
                  <a:schemeClr val="tx1"/>
                </a:solidFill>
                <a:latin typeface="Times New Roman" panose="02020603050405020304" pitchFamily="18" charset="0"/>
                <a:cs typeface="Times New Roman" panose="02020603050405020304" pitchFamily="18" charset="0"/>
              </a:rPr>
              <a:t>Datele au fost extrase din PIGD pentru toate cele patru trimestre de activitate ale anului 2023, iar rezultatele au fost analizate în cadrul ședințelor de monitorizare și evaluare</a:t>
            </a:r>
          </a:p>
          <a:p>
            <a:pPr marL="683895" lvl="1" indent="-229870">
              <a:buFontTx/>
              <a:buChar char="-"/>
            </a:pPr>
            <a:endParaRPr lang="ro-RO" sz="1400" i="1" dirty="0">
              <a:solidFill>
                <a:schemeClr val="tx1"/>
              </a:solidFill>
              <a:latin typeface="Times New Roman" panose="02020603050405020304" pitchFamily="18" charset="0"/>
              <a:cs typeface="Times New Roman" panose="02020603050405020304" pitchFamily="18" charset="0"/>
            </a:endParaRPr>
          </a:p>
          <a:p>
            <a:pPr marL="683895" lvl="1" indent="-229870">
              <a:buFontTx/>
              <a:buChar char="-"/>
            </a:pPr>
            <a:r>
              <a:rPr kumimoji="0" lang="ro-MD" sz="1400" i="1"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Detalii </a:t>
            </a:r>
            <a:r>
              <a:rPr lang="ro-MD" sz="1400" i="1" kern="0" dirty="0">
                <a:solidFill>
                  <a:schemeClr val="bg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în prezentarea următorului raportor privind performanța </a:t>
            </a:r>
            <a:endParaRPr kumimoji="0" lang="ro-MD" sz="1400" i="1"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683895" lvl="1" indent="-229870">
              <a:buFontTx/>
              <a:buChar char="-"/>
            </a:pPr>
            <a:endParaRPr lang="ro-RO" sz="1400" dirty="0">
              <a:solidFill>
                <a:schemeClr val="tx1"/>
              </a:solidFill>
              <a:latin typeface="Times New Roman" panose="02020603050405020304" pitchFamily="18" charset="0"/>
              <a:cs typeface="Times New Roman" panose="02020603050405020304" pitchFamily="18" charset="0"/>
            </a:endParaRPr>
          </a:p>
          <a:p>
            <a:pPr marL="0" indent="0">
              <a:buNone/>
            </a:pPr>
            <a:r>
              <a:rPr lang="ro-RO" sz="1400" dirty="0">
                <a:latin typeface="Times New Roman" panose="02020603050405020304" pitchFamily="18" charset="0"/>
                <a:cs typeface="Times New Roman" panose="02020603050405020304" pitchFamily="18" charset="0"/>
              </a:rPr>
              <a:t>        </a:t>
            </a:r>
            <a:endParaRPr lang="ro-RO" sz="1400"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46797E8-B76A-3E46-9F32-F2A03F28821D}"/>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lide Number Placeholder 4">
            <a:extLst>
              <a:ext uri="{FF2B5EF4-FFF2-40B4-BE49-F238E27FC236}">
                <a16:creationId xmlns:a16="http://schemas.microsoft.com/office/drawing/2014/main" id="{5425C4DC-06A6-A4DA-CCB6-75E2E1068181}"/>
              </a:ext>
            </a:extLst>
          </p:cNvPr>
          <p:cNvSpPr>
            <a:spLocks noGrp="1"/>
          </p:cNvSpPr>
          <p:nvPr>
            <p:ph type="sldNum" sz="quarter" idx="12"/>
          </p:nvPr>
        </p:nvSpPr>
        <p:spPr/>
        <p:txBody>
          <a:bodyPr/>
          <a:lstStyle/>
          <a:p>
            <a:fld id="{42782948-4DBE-204D-AB9E-B65E067054AE}" type="slidenum">
              <a:rPr lang="en-US" smtClean="0"/>
              <a:pPr/>
              <a:t>6</a:t>
            </a:fld>
            <a:endParaRPr lang="en-US"/>
          </a:p>
        </p:txBody>
      </p:sp>
      <p:sp>
        <p:nvSpPr>
          <p:cNvPr id="6" name="Title 5">
            <a:extLst>
              <a:ext uri="{FF2B5EF4-FFF2-40B4-BE49-F238E27FC236}">
                <a16:creationId xmlns:a16="http://schemas.microsoft.com/office/drawing/2014/main" id="{D9FC288F-6045-3C92-5B44-72FAF3BB03E3}"/>
              </a:ext>
            </a:extLst>
          </p:cNvPr>
          <p:cNvSpPr>
            <a:spLocks noGrp="1"/>
          </p:cNvSpPr>
          <p:nvPr>
            <p:ph type="title"/>
          </p:nvPr>
        </p:nvSpPr>
        <p:spPr>
          <a:xfrm>
            <a:off x="234950" y="220072"/>
            <a:ext cx="8549049" cy="615553"/>
          </a:xfrm>
        </p:spPr>
        <p:txBody>
          <a:bodyPr/>
          <a:lstStyle/>
          <a:p>
            <a:r>
              <a:rPr lang="ro-MD" sz="20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a:t>
            </a:r>
            <a:r>
              <a:rPr lang="en-US" sz="20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 </a:t>
            </a:r>
            <a:r>
              <a:rPr lang="ro-MD" sz="20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Management și administrare judiciară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p>
        </p:txBody>
      </p:sp>
      <p:pic>
        <p:nvPicPr>
          <p:cNvPr id="7" name="Content Placeholder 6" descr="A person standing next to a checklist&#10;&#10;Description automatically generated with low confidence">
            <a:extLst>
              <a:ext uri="{FF2B5EF4-FFF2-40B4-BE49-F238E27FC236}">
                <a16:creationId xmlns:a16="http://schemas.microsoft.com/office/drawing/2014/main" id="{3B7D6A9B-7451-157E-9B89-F45BB98F0C31}"/>
              </a:ext>
            </a:extLst>
          </p:cNvPr>
          <p:cNvPicPr>
            <a:picLocks noGrp="1" noChangeAspect="1"/>
          </p:cNvPicPr>
          <p:nvPr>
            <p:ph sz="half" idx="2"/>
          </p:nvPr>
        </p:nvPicPr>
        <p:blipFill>
          <a:blip r:embed="rId2"/>
          <a:stretch>
            <a:fillRect/>
          </a:stretch>
        </p:blipFill>
        <p:spPr>
          <a:xfrm>
            <a:off x="5892800" y="1075058"/>
            <a:ext cx="3014451" cy="3644257"/>
          </a:xfrm>
          <a:prstGeom prst="rect">
            <a:avLst/>
          </a:prstGeom>
        </p:spPr>
      </p:pic>
    </p:spTree>
    <p:extLst>
      <p:ext uri="{BB962C8B-B14F-4D97-AF65-F5344CB8AC3E}">
        <p14:creationId xmlns:p14="http://schemas.microsoft.com/office/powerpoint/2010/main" val="1858788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18">
            <a:extLst>
              <a:ext uri="{FF2B5EF4-FFF2-40B4-BE49-F238E27FC236}">
                <a16:creationId xmlns:a16="http://schemas.microsoft.com/office/drawing/2014/main" id="{30ED5BB8-EB32-7545-9F68-019F5563B1C2}"/>
              </a:ext>
            </a:extLst>
          </p:cNvPr>
          <p:cNvSpPr>
            <a:spLocks noGrp="1"/>
          </p:cNvSpPr>
          <p:nvPr>
            <p:ph type="dt" sz="half" idx="10"/>
          </p:nvPr>
        </p:nvSpPr>
        <p:spPr>
          <a:xfrm>
            <a:off x="152400" y="4844639"/>
            <a:ext cx="2133600" cy="186148"/>
          </a:xfrm>
        </p:spPr>
        <p:txBody>
          <a:bodyPr anchor="ctr">
            <a:normAutofit/>
          </a:bodyPr>
          <a:lstStyle/>
          <a:p>
            <a:pPr>
              <a:spcAft>
                <a:spcPts val="600"/>
              </a:spcAft>
            </a:pPr>
            <a:fld id="{3EC7CFCF-786F-4AE8-BD4A-96AAD2E69998}" type="datetime1">
              <a:rPr lang="en-US" smtClean="0"/>
              <a:t>3/15/2024</a:t>
            </a:fld>
            <a:endParaRPr lang="en-US"/>
          </a:p>
        </p:txBody>
      </p:sp>
      <p:sp>
        <p:nvSpPr>
          <p:cNvPr id="20" name="Slide Number Placeholder 19">
            <a:extLst>
              <a:ext uri="{FF2B5EF4-FFF2-40B4-BE49-F238E27FC236}">
                <a16:creationId xmlns:a16="http://schemas.microsoft.com/office/drawing/2014/main" id="{B9F8995E-F945-D842-A922-EA80C6BF0F84}"/>
              </a:ext>
            </a:extLst>
          </p:cNvPr>
          <p:cNvSpPr>
            <a:spLocks noGrp="1"/>
          </p:cNvSpPr>
          <p:nvPr>
            <p:ph type="sldNum" sz="quarter" idx="12"/>
          </p:nvPr>
        </p:nvSpPr>
        <p:spPr>
          <a:xfrm>
            <a:off x="6858000" y="4844639"/>
            <a:ext cx="2133600" cy="186148"/>
          </a:xfrm>
        </p:spPr>
        <p:txBody>
          <a:bodyPr anchor="ctr">
            <a:normAutofit/>
          </a:bodyPr>
          <a:lstStyle/>
          <a:p>
            <a:pPr>
              <a:spcAft>
                <a:spcPts val="600"/>
              </a:spcAft>
            </a:pPr>
            <a:fld id="{42782948-4DBE-204D-AB9E-B65E067054AE}" type="slidenum">
              <a:rPr lang="en-US" smtClean="0"/>
              <a:pPr>
                <a:spcAft>
                  <a:spcPts val="600"/>
                </a:spcAft>
              </a:pPr>
              <a:t>60</a:t>
            </a:fld>
            <a:endParaRPr lang="en-US"/>
          </a:p>
        </p:txBody>
      </p:sp>
      <p:pic>
        <p:nvPicPr>
          <p:cNvPr id="4" name="Picture 3">
            <a:extLst>
              <a:ext uri="{FF2B5EF4-FFF2-40B4-BE49-F238E27FC236}">
                <a16:creationId xmlns:a16="http://schemas.microsoft.com/office/drawing/2014/main" id="{91498CDC-A21F-4DCE-A82C-4A98642FC7E5}"/>
              </a:ext>
            </a:extLst>
          </p:cNvPr>
          <p:cNvPicPr>
            <a:picLocks noChangeAspect="1"/>
          </p:cNvPicPr>
          <p:nvPr/>
        </p:nvPicPr>
        <p:blipFill>
          <a:blip r:embed="rId3"/>
          <a:stretch>
            <a:fillRect/>
          </a:stretch>
        </p:blipFill>
        <p:spPr>
          <a:xfrm>
            <a:off x="3175001" y="1392826"/>
            <a:ext cx="5511800" cy="3451813"/>
          </a:xfrm>
          <a:prstGeom prst="rect">
            <a:avLst/>
          </a:prstGeom>
        </p:spPr>
      </p:pic>
      <p:sp>
        <p:nvSpPr>
          <p:cNvPr id="3" name="CasetăText 2">
            <a:extLst>
              <a:ext uri="{FF2B5EF4-FFF2-40B4-BE49-F238E27FC236}">
                <a16:creationId xmlns:a16="http://schemas.microsoft.com/office/drawing/2014/main" id="{CD4E3343-7CA9-CBA4-D310-1A4052D3EF95}"/>
              </a:ext>
            </a:extLst>
          </p:cNvPr>
          <p:cNvSpPr txBox="1"/>
          <p:nvPr/>
        </p:nvSpPr>
        <p:spPr>
          <a:xfrm>
            <a:off x="266700" y="426348"/>
            <a:ext cx="8826500" cy="3031279"/>
          </a:xfrm>
          <a:prstGeom prst="rect">
            <a:avLst/>
          </a:prstGeom>
          <a:noFill/>
        </p:spPr>
        <p:txBody>
          <a:bodyPr wrap="square">
            <a:spAutoFit/>
          </a:bodyPr>
          <a:lstStyle/>
          <a:p>
            <a:pPr algn="ctr">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TOTALIZATORUL ACȚIUNILOR CONFORM PLANULUI DE DEZVOLTARE STRATEGICĂ PENTRU PERIOADA ANULUI 2023</a:t>
            </a:r>
            <a:endParaRPr lang="en-US" sz="1600" b="1"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Acțiuni realizate – 18</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Acțiuni realizate parțial –1</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Acțiuni nerealizate –3</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 TOTAL</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MD" b="1" dirty="0">
                <a:latin typeface="Times New Roman" panose="02020603050405020304" pitchFamily="18" charset="0"/>
                <a:ea typeface="Times New Roman" panose="02020603050405020304" pitchFamily="18" charset="0"/>
                <a:cs typeface="Times New Roman" panose="02020603050405020304" pitchFamily="18" charset="0"/>
              </a:rPr>
              <a:t>22</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28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B8A8B-32E4-A880-9DCC-23D128BA9168}"/>
              </a:ext>
            </a:extLst>
          </p:cNvPr>
          <p:cNvSpPr>
            <a:spLocks noGrp="1"/>
          </p:cNvSpPr>
          <p:nvPr>
            <p:ph sz="half" idx="1"/>
          </p:nvPr>
        </p:nvSpPr>
        <p:spPr>
          <a:xfrm>
            <a:off x="50802" y="978117"/>
            <a:ext cx="5594348" cy="1111250"/>
          </a:xfrm>
        </p:spPr>
        <p:txBody>
          <a:bodyPr vert="horz" lIns="91440" tIns="45720" rIns="91440" bIns="45720" rtlCol="0" anchor="t">
            <a:normAutofit fontScale="77500" lnSpcReduction="20000"/>
          </a:bodyPr>
          <a:lstStyle/>
          <a:p>
            <a:pPr marL="229870" indent="-229870"/>
            <a:r>
              <a:rPr lang="ro-RO" sz="1800" dirty="0">
                <a:latin typeface="Times New Roman" panose="02020603050405020304" pitchFamily="18" charset="0"/>
                <a:cs typeface="Times New Roman" panose="02020603050405020304" pitchFamily="18" charset="0"/>
              </a:rPr>
              <a:t>Activitatea </a:t>
            </a:r>
            <a:r>
              <a:rPr lang="en-US" sz="1800" dirty="0">
                <a:latin typeface="Times New Roman" panose="02020603050405020304" pitchFamily="18" charset="0"/>
                <a:cs typeface="Times New Roman" panose="02020603050405020304" pitchFamily="18" charset="0"/>
              </a:rPr>
              <a:t>1.2.2. </a:t>
            </a:r>
            <a:r>
              <a:rPr lang="en-US" sz="1800" dirty="0" err="1">
                <a:latin typeface="Times New Roman" panose="02020603050405020304" pitchFamily="18" charset="0"/>
                <a:cs typeface="Times New Roman" panose="02020603050405020304" pitchFamily="18" charset="0"/>
              </a:rPr>
              <a:t>Gestionarea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performanței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instanței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pentru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asigurarea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atingerii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țintelor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anuale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stabilite</a:t>
            </a:r>
            <a:endParaRPr lang="ro-MD" sz="1800" dirty="0">
              <a:latin typeface="Times New Roman" panose="02020603050405020304" pitchFamily="18" charset="0"/>
              <a:cs typeface="Times New Roman" panose="02020603050405020304" pitchFamily="18" charset="0"/>
            </a:endParaRPr>
          </a:p>
          <a:p>
            <a:pPr marL="454025" lvl="1" indent="0" algn="just">
              <a:buNone/>
            </a:pPr>
            <a:endParaRPr lang="ro-RO" sz="1200" b="1" dirty="0">
              <a:solidFill>
                <a:schemeClr val="tx1"/>
              </a:solidFill>
              <a:latin typeface="Times New Roman" panose="02020603050405020304" pitchFamily="18" charset="0"/>
              <a:cs typeface="Times New Roman" panose="02020603050405020304" pitchFamily="18" charset="0"/>
            </a:endParaRPr>
          </a:p>
          <a:p>
            <a:pPr marL="454025" lvl="1" indent="0" algn="just">
              <a:buNone/>
            </a:pPr>
            <a:r>
              <a:rPr lang="ro-RO" b="1" dirty="0">
                <a:solidFill>
                  <a:schemeClr val="tx1"/>
                </a:solidFill>
                <a:latin typeface="Times New Roman" panose="02020603050405020304" pitchFamily="18" charset="0"/>
                <a:cs typeface="Times New Roman" panose="02020603050405020304" pitchFamily="18" charset="0"/>
              </a:rPr>
              <a:t>Evaluarea rezultatelor performanței instanței pentru perioada anului 2023</a:t>
            </a:r>
          </a:p>
          <a:p>
            <a:pPr marL="683895" lvl="1" indent="-229870"/>
            <a:endParaRPr lang="ro-RO" sz="1400" b="1" dirty="0">
              <a:highlight>
                <a:srgbClr val="FFFF00"/>
              </a:highlight>
              <a:latin typeface="Arial"/>
              <a:cs typeface="Arial"/>
            </a:endParaRPr>
          </a:p>
        </p:txBody>
      </p:sp>
      <p:sp>
        <p:nvSpPr>
          <p:cNvPr id="4" name="Date Placeholder 3">
            <a:extLst>
              <a:ext uri="{FF2B5EF4-FFF2-40B4-BE49-F238E27FC236}">
                <a16:creationId xmlns:a16="http://schemas.microsoft.com/office/drawing/2014/main" id="{1A58FDB4-CC01-BDAC-FC6D-85E0A77AEDC3}"/>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lide Number Placeholder 4">
            <a:extLst>
              <a:ext uri="{FF2B5EF4-FFF2-40B4-BE49-F238E27FC236}">
                <a16:creationId xmlns:a16="http://schemas.microsoft.com/office/drawing/2014/main" id="{244C255F-327E-148C-EE41-07D04FD44EFD}"/>
              </a:ext>
            </a:extLst>
          </p:cNvPr>
          <p:cNvSpPr>
            <a:spLocks noGrp="1"/>
          </p:cNvSpPr>
          <p:nvPr>
            <p:ph type="sldNum" sz="quarter" idx="12"/>
          </p:nvPr>
        </p:nvSpPr>
        <p:spPr/>
        <p:txBody>
          <a:bodyPr/>
          <a:lstStyle/>
          <a:p>
            <a:fld id="{42782948-4DBE-204D-AB9E-B65E067054AE}" type="slidenum">
              <a:rPr lang="en-US" smtClean="0"/>
              <a:pPr/>
              <a:t>7</a:t>
            </a:fld>
            <a:endParaRPr lang="en-US"/>
          </a:p>
        </p:txBody>
      </p:sp>
      <p:sp>
        <p:nvSpPr>
          <p:cNvPr id="6" name="Title 5">
            <a:extLst>
              <a:ext uri="{FF2B5EF4-FFF2-40B4-BE49-F238E27FC236}">
                <a16:creationId xmlns:a16="http://schemas.microsoft.com/office/drawing/2014/main" id="{1CD1F896-1020-15D4-2A3C-29DBBADE007B}"/>
              </a:ext>
            </a:extLst>
          </p:cNvPr>
          <p:cNvSpPr>
            <a:spLocks noGrp="1"/>
          </p:cNvSpPr>
          <p:nvPr>
            <p:ph type="title"/>
          </p:nvPr>
        </p:nvSpPr>
        <p:spPr>
          <a:xfrm>
            <a:off x="152402" y="1"/>
            <a:ext cx="8306104" cy="673100"/>
          </a:xfrm>
        </p:spPr>
        <p:txBody>
          <a:bodyPr/>
          <a:lstStyle/>
          <a:p>
            <a:r>
              <a:rPr lang="ro-MD" sz="22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lang="en-US" sz="2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pic>
        <p:nvPicPr>
          <p:cNvPr id="10" name="Substituent conținut 9">
            <a:extLst>
              <a:ext uri="{FF2B5EF4-FFF2-40B4-BE49-F238E27FC236}">
                <a16:creationId xmlns:a16="http://schemas.microsoft.com/office/drawing/2014/main" id="{63A18802-74DC-F30C-4128-917A10E1A47B}"/>
              </a:ext>
            </a:extLst>
          </p:cNvPr>
          <p:cNvPicPr>
            <a:picLocks noGrp="1" noChangeAspect="1"/>
          </p:cNvPicPr>
          <p:nvPr>
            <p:ph sz="half" idx="2"/>
          </p:nvPr>
        </p:nvPicPr>
        <p:blipFill>
          <a:blip r:embed="rId2"/>
          <a:stretch>
            <a:fillRect/>
          </a:stretch>
        </p:blipFill>
        <p:spPr>
          <a:xfrm>
            <a:off x="5499100" y="2592387"/>
            <a:ext cx="3492499" cy="2254249"/>
          </a:xfrm>
        </p:spPr>
      </p:pic>
      <p:pic>
        <p:nvPicPr>
          <p:cNvPr id="7" name="Imagine 6">
            <a:extLst>
              <a:ext uri="{FF2B5EF4-FFF2-40B4-BE49-F238E27FC236}">
                <a16:creationId xmlns:a16="http://schemas.microsoft.com/office/drawing/2014/main" id="{347F78F9-7FD8-4E80-EC68-D6930B4E119D}"/>
              </a:ext>
            </a:extLst>
          </p:cNvPr>
          <p:cNvPicPr>
            <a:picLocks noChangeAspect="1"/>
          </p:cNvPicPr>
          <p:nvPr/>
        </p:nvPicPr>
        <p:blipFill>
          <a:blip r:embed="rId3"/>
          <a:stretch>
            <a:fillRect/>
          </a:stretch>
        </p:blipFill>
        <p:spPr>
          <a:xfrm>
            <a:off x="625436" y="2266741"/>
            <a:ext cx="4667249" cy="2586672"/>
          </a:xfrm>
          <a:prstGeom prst="rect">
            <a:avLst/>
          </a:prstGeom>
        </p:spPr>
      </p:pic>
      <p:pic>
        <p:nvPicPr>
          <p:cNvPr id="9" name="Imagine 8">
            <a:extLst>
              <a:ext uri="{FF2B5EF4-FFF2-40B4-BE49-F238E27FC236}">
                <a16:creationId xmlns:a16="http://schemas.microsoft.com/office/drawing/2014/main" id="{C57A786F-697A-F2EB-EC01-219F53D9B838}"/>
              </a:ext>
            </a:extLst>
          </p:cNvPr>
          <p:cNvPicPr>
            <a:picLocks noChangeAspect="1"/>
          </p:cNvPicPr>
          <p:nvPr/>
        </p:nvPicPr>
        <p:blipFill>
          <a:blip r:embed="rId4"/>
          <a:stretch>
            <a:fillRect/>
          </a:stretch>
        </p:blipFill>
        <p:spPr>
          <a:xfrm>
            <a:off x="5499100" y="372855"/>
            <a:ext cx="3492497" cy="2194132"/>
          </a:xfrm>
          <a:prstGeom prst="rect">
            <a:avLst/>
          </a:prstGeom>
        </p:spPr>
      </p:pic>
    </p:spTree>
    <p:extLst>
      <p:ext uri="{BB962C8B-B14F-4D97-AF65-F5344CB8AC3E}">
        <p14:creationId xmlns:p14="http://schemas.microsoft.com/office/powerpoint/2010/main" val="3996439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E26739BA-60AC-5E60-B5DF-6E74F7D4CAC5}"/>
              </a:ext>
            </a:extLst>
          </p:cNvPr>
          <p:cNvSpPr>
            <a:spLocks noGrp="1"/>
          </p:cNvSpPr>
          <p:nvPr>
            <p:ph sz="half" idx="1"/>
          </p:nvPr>
        </p:nvSpPr>
        <p:spPr>
          <a:xfrm>
            <a:off x="196851" y="1160641"/>
            <a:ext cx="8588222" cy="442913"/>
          </a:xfrm>
        </p:spPr>
        <p:txBody>
          <a:bodyPr>
            <a:normAutofit lnSpcReduction="10000"/>
          </a:bodyPr>
          <a:lstStyle/>
          <a:p>
            <a:r>
              <a:rPr lang="ro-RO" sz="1800" dirty="0">
                <a:latin typeface="Times New Roman" panose="02020603050405020304" pitchFamily="18" charset="0"/>
                <a:cs typeface="Times New Roman" panose="02020603050405020304" pitchFamily="18" charset="0"/>
              </a:rPr>
              <a:t>Activitatea </a:t>
            </a:r>
            <a:r>
              <a:rPr lang="en-US" sz="1800" dirty="0">
                <a:latin typeface="Times New Roman" panose="02020603050405020304" pitchFamily="18" charset="0"/>
                <a:cs typeface="Times New Roman" panose="02020603050405020304" pitchFamily="18" charset="0"/>
              </a:rPr>
              <a:t>1.2.3. </a:t>
            </a:r>
            <a:r>
              <a:rPr lang="en-US" sz="1800" dirty="0" err="1">
                <a:latin typeface="Times New Roman" panose="02020603050405020304" pitchFamily="18" charset="0"/>
                <a:cs typeface="Times New Roman" panose="02020603050405020304" pitchFamily="18" charset="0"/>
              </a:rPr>
              <a:t>Realizarea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sondajelor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anuale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în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rândul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justițiabililor</a:t>
            </a:r>
            <a:endParaRPr lang="en-US" sz="1800" dirty="0">
              <a:latin typeface="Times New Roman" panose="02020603050405020304" pitchFamily="18" charset="0"/>
              <a:cs typeface="Times New Roman" panose="02020603050405020304" pitchFamily="18" charset="0"/>
            </a:endParaRPr>
          </a:p>
          <a:p>
            <a:endParaRPr lang="ro-RO" dirty="0"/>
          </a:p>
        </p:txBody>
      </p:sp>
      <p:pic>
        <p:nvPicPr>
          <p:cNvPr id="9" name="Substituent conținut 8">
            <a:extLst>
              <a:ext uri="{FF2B5EF4-FFF2-40B4-BE49-F238E27FC236}">
                <a16:creationId xmlns:a16="http://schemas.microsoft.com/office/drawing/2014/main" id="{7B2EB0E1-1D79-757C-F015-B3A9B7E84096}"/>
              </a:ext>
            </a:extLst>
          </p:cNvPr>
          <p:cNvPicPr>
            <a:picLocks noGrp="1" noChangeAspect="1"/>
          </p:cNvPicPr>
          <p:nvPr>
            <p:ph sz="half" idx="2"/>
          </p:nvPr>
        </p:nvPicPr>
        <p:blipFill>
          <a:blip r:embed="rId2"/>
          <a:stretch>
            <a:fillRect/>
          </a:stretch>
        </p:blipFill>
        <p:spPr>
          <a:xfrm>
            <a:off x="4822977" y="1591264"/>
            <a:ext cx="4124172" cy="3308349"/>
          </a:xfrm>
        </p:spPr>
      </p:pic>
      <p:sp>
        <p:nvSpPr>
          <p:cNvPr id="4" name="Substituent dată 3">
            <a:extLst>
              <a:ext uri="{FF2B5EF4-FFF2-40B4-BE49-F238E27FC236}">
                <a16:creationId xmlns:a16="http://schemas.microsoft.com/office/drawing/2014/main" id="{4006C780-3440-BD37-860C-E0414CF2A8B3}"/>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CCEA4865-B77D-80E9-58B1-EB8D7CA7EA7B}"/>
              </a:ext>
            </a:extLst>
          </p:cNvPr>
          <p:cNvSpPr>
            <a:spLocks noGrp="1"/>
          </p:cNvSpPr>
          <p:nvPr>
            <p:ph type="sldNum" sz="quarter" idx="12"/>
          </p:nvPr>
        </p:nvSpPr>
        <p:spPr/>
        <p:txBody>
          <a:bodyPr/>
          <a:lstStyle/>
          <a:p>
            <a:fld id="{42782948-4DBE-204D-AB9E-B65E067054AE}" type="slidenum">
              <a:rPr lang="en-US" smtClean="0"/>
              <a:pPr/>
              <a:t>8</a:t>
            </a:fld>
            <a:endParaRPr lang="en-US"/>
          </a:p>
        </p:txBody>
      </p:sp>
      <p:sp>
        <p:nvSpPr>
          <p:cNvPr id="7" name="Title 5">
            <a:extLst>
              <a:ext uri="{FF2B5EF4-FFF2-40B4-BE49-F238E27FC236}">
                <a16:creationId xmlns:a16="http://schemas.microsoft.com/office/drawing/2014/main" id="{78E7A5C4-C823-33D0-D04D-377A521C86C7}"/>
              </a:ext>
            </a:extLst>
          </p:cNvPr>
          <p:cNvSpPr>
            <a:spLocks noGrp="1"/>
          </p:cNvSpPr>
          <p:nvPr>
            <p:ph type="title"/>
          </p:nvPr>
        </p:nvSpPr>
        <p:spPr>
          <a:xfrm>
            <a:off x="196851" y="131127"/>
            <a:ext cx="8794750" cy="700723"/>
          </a:xfrm>
        </p:spPr>
        <p:txBody>
          <a:bodyPr/>
          <a:lstStyle/>
          <a:p>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pic>
        <p:nvPicPr>
          <p:cNvPr id="13" name="Imagine 12">
            <a:extLst>
              <a:ext uri="{FF2B5EF4-FFF2-40B4-BE49-F238E27FC236}">
                <a16:creationId xmlns:a16="http://schemas.microsoft.com/office/drawing/2014/main" id="{56AD5129-264B-886F-02C7-B0CB9E839C31}"/>
              </a:ext>
            </a:extLst>
          </p:cNvPr>
          <p:cNvPicPr>
            <a:picLocks noChangeAspect="1"/>
          </p:cNvPicPr>
          <p:nvPr/>
        </p:nvPicPr>
        <p:blipFill>
          <a:blip r:embed="rId3"/>
          <a:stretch>
            <a:fillRect/>
          </a:stretch>
        </p:blipFill>
        <p:spPr>
          <a:xfrm>
            <a:off x="196851" y="1593851"/>
            <a:ext cx="4581676" cy="3308350"/>
          </a:xfrm>
          <a:prstGeom prst="rect">
            <a:avLst/>
          </a:prstGeom>
        </p:spPr>
      </p:pic>
    </p:spTree>
    <p:extLst>
      <p:ext uri="{BB962C8B-B14F-4D97-AF65-F5344CB8AC3E}">
        <p14:creationId xmlns:p14="http://schemas.microsoft.com/office/powerpoint/2010/main" val="1533135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ubstituent conținut 9">
            <a:extLst>
              <a:ext uri="{FF2B5EF4-FFF2-40B4-BE49-F238E27FC236}">
                <a16:creationId xmlns:a16="http://schemas.microsoft.com/office/drawing/2014/main" id="{A8494581-D4C3-E5EE-7641-37112FC44AB7}"/>
              </a:ext>
            </a:extLst>
          </p:cNvPr>
          <p:cNvPicPr>
            <a:picLocks noGrp="1" noChangeAspect="1"/>
          </p:cNvPicPr>
          <p:nvPr>
            <p:ph sz="half" idx="2"/>
          </p:nvPr>
        </p:nvPicPr>
        <p:blipFill>
          <a:blip r:embed="rId2"/>
          <a:stretch>
            <a:fillRect/>
          </a:stretch>
        </p:blipFill>
        <p:spPr>
          <a:xfrm>
            <a:off x="336550" y="1600200"/>
            <a:ext cx="4235450" cy="3149599"/>
          </a:xfrm>
        </p:spPr>
      </p:pic>
      <p:sp>
        <p:nvSpPr>
          <p:cNvPr id="4" name="Substituent dată 3">
            <a:extLst>
              <a:ext uri="{FF2B5EF4-FFF2-40B4-BE49-F238E27FC236}">
                <a16:creationId xmlns:a16="http://schemas.microsoft.com/office/drawing/2014/main" id="{DCA03E43-E3A5-2ACF-FADC-60C170D36B16}"/>
              </a:ext>
            </a:extLst>
          </p:cNvPr>
          <p:cNvSpPr>
            <a:spLocks noGrp="1"/>
          </p:cNvSpPr>
          <p:nvPr>
            <p:ph type="dt" sz="half" idx="10"/>
          </p:nvPr>
        </p:nvSpPr>
        <p:spPr/>
        <p:txBody>
          <a:bodyPr/>
          <a:lstStyle/>
          <a:p>
            <a:fld id="{D45063A1-27C1-5447-A2EF-82A9EC106839}" type="datetime1">
              <a:rPr lang="en-US" smtClean="0"/>
              <a:t>3/15/2024</a:t>
            </a:fld>
            <a:endParaRPr lang="en-US"/>
          </a:p>
        </p:txBody>
      </p:sp>
      <p:sp>
        <p:nvSpPr>
          <p:cNvPr id="5" name="Substituent număr diapozitiv 4">
            <a:extLst>
              <a:ext uri="{FF2B5EF4-FFF2-40B4-BE49-F238E27FC236}">
                <a16:creationId xmlns:a16="http://schemas.microsoft.com/office/drawing/2014/main" id="{706204BB-09B2-710A-A247-4431A9938C64}"/>
              </a:ext>
            </a:extLst>
          </p:cNvPr>
          <p:cNvSpPr>
            <a:spLocks noGrp="1"/>
          </p:cNvSpPr>
          <p:nvPr>
            <p:ph type="sldNum" sz="quarter" idx="12"/>
          </p:nvPr>
        </p:nvSpPr>
        <p:spPr/>
        <p:txBody>
          <a:bodyPr/>
          <a:lstStyle/>
          <a:p>
            <a:fld id="{42782948-4DBE-204D-AB9E-B65E067054AE}" type="slidenum">
              <a:rPr lang="en-US" smtClean="0"/>
              <a:pPr/>
              <a:t>9</a:t>
            </a:fld>
            <a:endParaRPr lang="en-US"/>
          </a:p>
        </p:txBody>
      </p:sp>
      <p:sp>
        <p:nvSpPr>
          <p:cNvPr id="7" name="Title 5">
            <a:extLst>
              <a:ext uri="{FF2B5EF4-FFF2-40B4-BE49-F238E27FC236}">
                <a16:creationId xmlns:a16="http://schemas.microsoft.com/office/drawing/2014/main" id="{5F8E4F7B-0C2E-4AFF-4AA7-6EEAFE7E1835}"/>
              </a:ext>
            </a:extLst>
          </p:cNvPr>
          <p:cNvSpPr>
            <a:spLocks noGrp="1"/>
          </p:cNvSpPr>
          <p:nvPr>
            <p:ph type="title"/>
          </p:nvPr>
        </p:nvSpPr>
        <p:spPr>
          <a:xfrm>
            <a:off x="196850" y="65842"/>
            <a:ext cx="8877299" cy="677108"/>
          </a:xfrm>
        </p:spPr>
        <p:txBody>
          <a:bodyPr/>
          <a:lstStyle/>
          <a:p>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sp>
        <p:nvSpPr>
          <p:cNvPr id="8" name="Substituent conținut 1">
            <a:extLst>
              <a:ext uri="{FF2B5EF4-FFF2-40B4-BE49-F238E27FC236}">
                <a16:creationId xmlns:a16="http://schemas.microsoft.com/office/drawing/2014/main" id="{EDAEE8C7-942F-A9BE-4737-7C954E584507}"/>
              </a:ext>
            </a:extLst>
          </p:cNvPr>
          <p:cNvSpPr>
            <a:spLocks noGrp="1"/>
          </p:cNvSpPr>
          <p:nvPr>
            <p:ph sz="half" idx="1"/>
          </p:nvPr>
        </p:nvSpPr>
        <p:spPr>
          <a:xfrm>
            <a:off x="254001" y="1128917"/>
            <a:ext cx="8737600" cy="423862"/>
          </a:xfrm>
        </p:spPr>
        <p:txBody>
          <a:bodyPr>
            <a:normAutofit fontScale="92500" lnSpcReduction="20000"/>
          </a:bodyPr>
          <a:lstStyle/>
          <a:p>
            <a:r>
              <a:rPr lang="ro-RO" sz="1900" dirty="0">
                <a:latin typeface="Times New Roman" panose="02020603050405020304" pitchFamily="18" charset="0"/>
                <a:cs typeface="Times New Roman" panose="02020603050405020304" pitchFamily="18" charset="0"/>
              </a:rPr>
              <a:t>Activitatea </a:t>
            </a:r>
            <a:r>
              <a:rPr lang="en-US" sz="1900" dirty="0">
                <a:latin typeface="Times New Roman" panose="02020603050405020304" pitchFamily="18" charset="0"/>
                <a:cs typeface="Times New Roman" panose="02020603050405020304" pitchFamily="18" charset="0"/>
              </a:rPr>
              <a:t>1.2.3. </a:t>
            </a:r>
            <a:r>
              <a:rPr lang="en-US" sz="1900" dirty="0" err="1">
                <a:latin typeface="Times New Roman" panose="02020603050405020304" pitchFamily="18" charset="0"/>
                <a:cs typeface="Times New Roman" panose="02020603050405020304" pitchFamily="18" charset="0"/>
              </a:rPr>
              <a:t>Realizarea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sondajelor</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anuale</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în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rândul</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justițiabililor</a:t>
            </a:r>
            <a:endParaRPr lang="en-US" sz="1900" dirty="0">
              <a:latin typeface="Times New Roman" panose="02020603050405020304" pitchFamily="18" charset="0"/>
              <a:cs typeface="Times New Roman" panose="02020603050405020304" pitchFamily="18" charset="0"/>
            </a:endParaRPr>
          </a:p>
          <a:p>
            <a:endParaRPr lang="ro-RO" dirty="0"/>
          </a:p>
        </p:txBody>
      </p:sp>
      <p:pic>
        <p:nvPicPr>
          <p:cNvPr id="16" name="Imagine 15">
            <a:extLst>
              <a:ext uri="{FF2B5EF4-FFF2-40B4-BE49-F238E27FC236}">
                <a16:creationId xmlns:a16="http://schemas.microsoft.com/office/drawing/2014/main" id="{19EE47B9-7387-7E71-B1AF-6A8C36930E16}"/>
              </a:ext>
            </a:extLst>
          </p:cNvPr>
          <p:cNvPicPr>
            <a:picLocks noChangeAspect="1"/>
          </p:cNvPicPr>
          <p:nvPr/>
        </p:nvPicPr>
        <p:blipFill>
          <a:blip r:embed="rId3"/>
          <a:stretch>
            <a:fillRect/>
          </a:stretch>
        </p:blipFill>
        <p:spPr>
          <a:xfrm>
            <a:off x="4705350" y="1600199"/>
            <a:ext cx="4089400" cy="3149599"/>
          </a:xfrm>
          <a:prstGeom prst="rect">
            <a:avLst/>
          </a:prstGeom>
        </p:spPr>
      </p:pic>
    </p:spTree>
    <p:extLst>
      <p:ext uri="{BB962C8B-B14F-4D97-AF65-F5344CB8AC3E}">
        <p14:creationId xmlns:p14="http://schemas.microsoft.com/office/powerpoint/2010/main" val="3889016120"/>
      </p:ext>
    </p:extLst>
  </p:cSld>
  <p:clrMapOvr>
    <a:masterClrMapping/>
  </p:clrMapOvr>
</p:sld>
</file>

<file path=ppt/theme/theme1.xml><?xml version="1.0" encoding="utf-8"?>
<a:theme xmlns:a="http://schemas.openxmlformats.org/drawingml/2006/main" name="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2_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D151F96F061741A5FFA95FBD74E297" ma:contentTypeVersion="17" ma:contentTypeDescription="Create a new document." ma:contentTypeScope="" ma:versionID="cafb8b1625eeea5ee362eef93b8f64e6">
  <xsd:schema xmlns:xsd="http://www.w3.org/2001/XMLSchema" xmlns:xs="http://www.w3.org/2001/XMLSchema" xmlns:p="http://schemas.microsoft.com/office/2006/metadata/properties" xmlns:ns2="7eb5a371-8493-4c79-a723-d46448af42cd" xmlns:ns3="91a2165f-0250-4d09-bd94-8bcf7a965c66" xmlns:ns4="9fd014b9-7515-4303-a08e-09df14380390" targetNamespace="http://schemas.microsoft.com/office/2006/metadata/properties" ma:root="true" ma:fieldsID="575f644f10720d28c22dc58258a47d3a" ns2:_="" ns3:_="" ns4:_="">
    <xsd:import namespace="7eb5a371-8493-4c79-a723-d46448af42cd"/>
    <xsd:import namespace="91a2165f-0250-4d09-bd94-8bcf7a965c66"/>
    <xsd:import namespace="9fd014b9-7515-4303-a08e-09df143803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b5a371-8493-4c79-a723-d46448af42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7af5af0-9897-4793-b7e9-89496c0660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a2165f-0250-4d09-bd94-8bcf7a965c6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d014b9-7515-4303-a08e-09df1438039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d3f60a5-c36c-4abc-9eeb-b88d7dac2b0c}" ma:internalName="TaxCatchAll" ma:showField="CatchAllData" ma:web="91a2165f-0250-4d09-bd94-8bcf7a965c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d014b9-7515-4303-a08e-09df14380390" xsi:nil="true"/>
    <lcf76f155ced4ddcb4097134ff3c332f xmlns="7eb5a371-8493-4c79-a723-d46448af42c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AA6622-89D2-4D97-BCDA-B3EB50861F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b5a371-8493-4c79-a723-d46448af42cd"/>
    <ds:schemaRef ds:uri="91a2165f-0250-4d09-bd94-8bcf7a965c66"/>
    <ds:schemaRef ds:uri="9fd014b9-7515-4303-a08e-09df143803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A0B8C0-E0EE-4894-8D90-53E7B9CA0CA6}">
  <ds:schemaRefs>
    <ds:schemaRef ds:uri="http://schemas.microsoft.com/sharepoint/v3/contenttype/forms"/>
  </ds:schemaRefs>
</ds:datastoreItem>
</file>

<file path=customXml/itemProps3.xml><?xml version="1.0" encoding="utf-8"?>
<ds:datastoreItem xmlns:ds="http://schemas.openxmlformats.org/officeDocument/2006/customXml" ds:itemID="{109697C8-B418-4F19-A390-A35FC6C5201D}">
  <ds:schemaRefs>
    <ds:schemaRef ds:uri="http://schemas.openxmlformats.org/package/2006/metadata/core-properties"/>
    <ds:schemaRef ds:uri="9fd014b9-7515-4303-a08e-09df14380390"/>
    <ds:schemaRef ds:uri="http://purl.org/dc/terms/"/>
    <ds:schemaRef ds:uri="http://purl.org/dc/elements/1.1/"/>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91a2165f-0250-4d09-bd94-8bcf7a965c66"/>
    <ds:schemaRef ds:uri="7eb5a371-8493-4c79-a723-d46448af42cd"/>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41129</TotalTime>
  <Words>4728</Words>
  <Application>Microsoft Office PowerPoint</Application>
  <PresentationFormat>Particularizare</PresentationFormat>
  <Paragraphs>566</Paragraphs>
  <Slides>60</Slides>
  <Notes>1</Notes>
  <HiddenSlides>0</HiddenSlides>
  <MMClips>0</MMClips>
  <ScaleCrop>false</ScaleCrop>
  <HeadingPairs>
    <vt:vector size="8" baseType="variant">
      <vt:variant>
        <vt:lpstr>Fonturi utilizate</vt:lpstr>
      </vt:variant>
      <vt:variant>
        <vt:i4>10</vt:i4>
      </vt:variant>
      <vt:variant>
        <vt:lpstr>Temă</vt:lpstr>
      </vt:variant>
      <vt:variant>
        <vt:i4>4</vt:i4>
      </vt:variant>
      <vt:variant>
        <vt:lpstr>Servere OLE încorporate</vt:lpstr>
      </vt:variant>
      <vt:variant>
        <vt:i4>1</vt:i4>
      </vt:variant>
      <vt:variant>
        <vt:lpstr>Titluri diapozitive</vt:lpstr>
      </vt:variant>
      <vt:variant>
        <vt:i4>60</vt:i4>
      </vt:variant>
    </vt:vector>
  </HeadingPairs>
  <TitlesOfParts>
    <vt:vector size="75" baseType="lpstr">
      <vt:lpstr>Arial</vt:lpstr>
      <vt:lpstr>Calibri</vt:lpstr>
      <vt:lpstr>Calibri Light</vt:lpstr>
      <vt:lpstr>Gill Sans MT</vt:lpstr>
      <vt:lpstr>inherit</vt:lpstr>
      <vt:lpstr>Irih</vt:lpstr>
      <vt:lpstr>Poppins</vt:lpstr>
      <vt:lpstr>Source Sans Pro</vt:lpstr>
      <vt:lpstr>Times New Roman</vt:lpstr>
      <vt:lpstr>Wingdings</vt:lpstr>
      <vt:lpstr>16.9-Template_12.7.2016</vt:lpstr>
      <vt:lpstr>1_16.9-Template_12.7.2016</vt:lpstr>
      <vt:lpstr>Custom Design</vt:lpstr>
      <vt:lpstr>2_16.9-Template_12.7.2016</vt:lpstr>
      <vt:lpstr>Document</vt:lpstr>
      <vt:lpstr>Evaluarea și monitorizarea rezultatelor de implementare a Planului de dezvoltare strategică a Judecătoriei Model Ungheni în perioada ianuarie - decembrie 2023</vt:lpstr>
      <vt:lpstr>OBIECTIVELE ȘEDINȚEI</vt:lpstr>
      <vt:lpstr>Prezentarea și evaluarea rezultatelor implementării Planului de dezvoltare strategică a Judecătoriei  Model Ungheni</vt:lpstr>
      <vt:lpstr>Direcția strategică 1:Management și administrare judiciară   Obiectivul strategic 1.1: Reducerea volumului de muncă și a sarcinii per judecător</vt:lpstr>
      <vt:lpstr>Direcția strategică 1:Management și administrare judiciară   Obiectivul strategic 1.1: Reducerea volumului de muncă și a sarcinii per judecător</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1.3: Dezvoltarea serviciilor online în cadrul judecătoriei </vt:lpstr>
      <vt:lpstr>Direcția strategică 1:Management și administrare judiciară   Obiectivul strategic 1.3: Dezvoltarea serviciilor online în cadrul judecătoriei </vt:lpstr>
      <vt:lpstr>Implementarea soluțiilor de videoconferință pentru organizarea ședințelor de judecată de la distanță   Extinderea utilizării aplicației de videoconferință pentru mai multe categorii de participanți în cadrul judecătoriilor - model pilot, în baza Hotărârii CSM nr.239/19 din 23 noiembrie 2022;  A avut loc procesul de monitorizarea a pilotării extinderii videoconferenței, după cum urmează: - 1 dosar (2 ședințe desfășurate)- 27.02.2023; - 1 ședință desfășurată pe o cauză civilă – luna martie. Desemnarea judecătorului Valentina Stratulat, în calitate de persoana de contact.  Perioada de pilotare: decembrie 2022 – mai 2023.</vt:lpstr>
      <vt:lpstr> Îmbunătățirea capacității Judecătoriei Ungheni de a oferi cetățenilor servicii online de acces la justiție</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Activitatea 2.1.3. Elaborarea și expedierea comunicatelor de presă către mass-media </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2.2: Consolidarea accesului grupurilor vulnerabile la sediul judecătoriei</vt:lpstr>
      <vt:lpstr>Direcția strategică 3: Dezvoltarea profesională și motivarea angajaților Obiectivul strategic 3.1: Creșterea gradului de satisfacție a personalului și a judecătorilor la locul de muncă  </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Direcția strategică 3: Dezvoltarea profesională și motivarea angajaților Obiectivul strategic 3.1: Creșterea gradului de satisfacție a personalului și a judecătorilor la locul de muncă  </vt:lpstr>
      <vt:lpstr>Direcția strategică 3: Dezvoltarea profesională și motivarea angajaților Obiectivul strategic 3.2: Asigurarea accesului judecătorilor și angajaților la oportunități extinse de dezvoltare profesională continuă</vt:lpstr>
      <vt:lpstr>Direcția strategică 3: Dezvoltarea profesională și motivarea angajaților Obiectivul strategic 3.2: Asigurarea accesului judecătorilor și angajaților la oportunități extinse de dezvoltare profesională continuă</vt:lpstr>
      <vt:lpstr>Direcția strategică 3: Dezvoltarea profesională și motivarea profesională Obiectivul 3.2 Asigurarea accesului judecătorilor și angajaților la oportunități extinse de dezvoltare profesională continuă</vt:lpstr>
      <vt:lpstr>Prezentare PowerPoint</vt:lpstr>
      <vt:lpstr>Prezentare PowerPoint</vt:lpstr>
      <vt:lpstr>Prezentare PowerPoint</vt:lpstr>
      <vt:lpstr>Direcția strategică 3: Dezvoltarea profesională și motivarea profesională Obiectivul 3.2 Asigurarea accesului judecătorilor și angajaților la oportunități extinse de dezvoltare profesională continuă</vt:lpstr>
      <vt:lpstr>Direcția strategică 3: Dezvoltarea profesională și motivarea profesională Obiectivul 3.2 Asigurarea accesului judecătorilor și angajaților la oportunități extinse de dezvoltare profesională continuă</vt:lpstr>
      <vt:lpstr>Prezentare PowerPoint</vt:lpstr>
      <vt:lpstr>Direcția strategică 3: Dezvoltarea profesională și motivarea profesională Obiectivul 3.2 Asigurarea accesului judecătorilor și angajaților la oportunități extinse de dezvoltare profesională continuă</vt:lpstr>
      <vt:lpstr>Direcția strategică 3: Dezvoltarea profesională și motivarea angajaților Obiectivul strategic 3.2: Asigurarea accesului judecătorilor și angajaților la oportunități extinse de dezvoltare profesională continuă</vt:lpstr>
      <vt:lpstr>Direcția strategică 3: Dezvoltarea profesională și motivarea angajaților Obiectivul strategic 3.2: Asigurarea accesului judecătorilor și angajaților la oportunități extinse de dezvoltare profesională continuă</vt:lpstr>
      <vt:lpstr>Direcția strategică 3: Dezvoltarea profesională și motivarea angajaților Obiectivul strategic 3.2: Asigurarea accesului judecătorilor și angajaților la oportunități extinse de dezvoltare profesională continuă</vt:lpstr>
      <vt:lpstr>PLANUL DE DEZVOLTARE STRATEGICĂ AL JUDECĂTORIEI UNGHENI PENTRU ANII 2023-2027</vt:lpstr>
      <vt:lpstr>Prezentare PowerPoint</vt:lpstr>
      <vt:lpstr>Prezentare PowerPoint</vt:lpstr>
      <vt:lpstr>Prezentare PowerPoint</vt:lpstr>
      <vt:lpstr>Prezentare PowerPoint</vt:lpstr>
      <vt:lpstr>Prezentare PowerPoint</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USAID</cp:lastModifiedBy>
  <cp:revision>541</cp:revision>
  <cp:lastPrinted>2024-01-26T15:05:59Z</cp:lastPrinted>
  <dcterms:created xsi:type="dcterms:W3CDTF">2017-03-16T17:43:27Z</dcterms:created>
  <dcterms:modified xsi:type="dcterms:W3CDTF">2024-03-15T08:14:09Z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0x01010069D151F96F061741A5FFA95FBD74E297</vt:lpwstr>
  </property>
  <property fmtid="{D5CDD505-2E9C-101B-9397-08002B2CF9AE}" pid="3" name="MediaServiceImageTags">
    <vt:lpwstr/>
  </property>
</Properties>
</file>