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59" r:id="rId5"/>
    <p:sldMasterId id="2147483794" r:id="rId6"/>
    <p:sldMasterId id="2147483807" r:id="rId7"/>
  </p:sldMasterIdLst>
  <p:notesMasterIdLst>
    <p:notesMasterId r:id="rId45"/>
  </p:notesMasterIdLst>
  <p:handoutMasterIdLst>
    <p:handoutMasterId r:id="rId46"/>
  </p:handoutMasterIdLst>
  <p:sldIdLst>
    <p:sldId id="4101" r:id="rId8"/>
    <p:sldId id="324" r:id="rId9"/>
    <p:sldId id="325" r:id="rId10"/>
    <p:sldId id="3323" r:id="rId11"/>
    <p:sldId id="4126" r:id="rId12"/>
    <p:sldId id="4133" r:id="rId13"/>
    <p:sldId id="4134" r:id="rId14"/>
    <p:sldId id="442" r:id="rId15"/>
    <p:sldId id="459" r:id="rId16"/>
    <p:sldId id="4127" r:id="rId17"/>
    <p:sldId id="4130" r:id="rId18"/>
    <p:sldId id="4137" r:id="rId19"/>
    <p:sldId id="4109" r:id="rId20"/>
    <p:sldId id="4129" r:id="rId21"/>
    <p:sldId id="413" r:id="rId22"/>
    <p:sldId id="452" r:id="rId23"/>
    <p:sldId id="4112" r:id="rId24"/>
    <p:sldId id="445" r:id="rId25"/>
    <p:sldId id="425" r:id="rId26"/>
    <p:sldId id="4138" r:id="rId27"/>
    <p:sldId id="447" r:id="rId28"/>
    <p:sldId id="4115" r:id="rId29"/>
    <p:sldId id="4139" r:id="rId30"/>
    <p:sldId id="4136" r:id="rId31"/>
    <p:sldId id="4118" r:id="rId32"/>
    <p:sldId id="446" r:id="rId33"/>
    <p:sldId id="453" r:id="rId34"/>
    <p:sldId id="454" r:id="rId35"/>
    <p:sldId id="455" r:id="rId36"/>
    <p:sldId id="450" r:id="rId37"/>
    <p:sldId id="451" r:id="rId38"/>
    <p:sldId id="456" r:id="rId39"/>
    <p:sldId id="416" r:id="rId40"/>
    <p:sldId id="427" r:id="rId41"/>
    <p:sldId id="4125" r:id="rId42"/>
    <p:sldId id="430" r:id="rId43"/>
    <p:sldId id="4132" r:id="rId44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B7F4F3-C5A1-4ECB-BC4D-C6E54C061472}">
          <p14:sldIdLst>
            <p14:sldId id="4101"/>
            <p14:sldId id="324"/>
            <p14:sldId id="325"/>
            <p14:sldId id="3323"/>
            <p14:sldId id="4126"/>
            <p14:sldId id="4133"/>
            <p14:sldId id="4134"/>
            <p14:sldId id="442"/>
            <p14:sldId id="459"/>
            <p14:sldId id="4127"/>
            <p14:sldId id="4130"/>
            <p14:sldId id="4137"/>
            <p14:sldId id="4109"/>
            <p14:sldId id="4129"/>
            <p14:sldId id="413"/>
            <p14:sldId id="452"/>
            <p14:sldId id="4112"/>
            <p14:sldId id="445"/>
            <p14:sldId id="425"/>
            <p14:sldId id="4138"/>
            <p14:sldId id="447"/>
          </p14:sldIdLst>
        </p14:section>
        <p14:section name="Untitled Section" id="{14A2415E-A890-4E1A-BEF1-BDF4AD7FA45D}">
          <p14:sldIdLst>
            <p14:sldId id="4115"/>
            <p14:sldId id="4139"/>
            <p14:sldId id="4136"/>
            <p14:sldId id="4118"/>
            <p14:sldId id="446"/>
            <p14:sldId id="453"/>
            <p14:sldId id="454"/>
            <p14:sldId id="455"/>
            <p14:sldId id="450"/>
            <p14:sldId id="451"/>
            <p14:sldId id="456"/>
            <p14:sldId id="416"/>
            <p14:sldId id="427"/>
            <p14:sldId id="4125"/>
            <p14:sldId id="430"/>
            <p14:sldId id="41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33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463"/>
    <a:srgbClr val="C5DFB3"/>
    <a:srgbClr val="651D32"/>
    <a:srgbClr val="E7E7E5"/>
    <a:srgbClr val="FFFFFF"/>
    <a:srgbClr val="CFCDC9"/>
    <a:srgbClr val="0067B9"/>
    <a:srgbClr val="002F6C"/>
    <a:srgbClr val="BA0C2F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56D44-01FB-3CF6-B9B4-DDC755216A01}" v="12" dt="2023-04-11T11:56:02.158"/>
    <p1510:client id="{22D40FA4-65CA-B930-C377-27F7F5999899}" v="1" dt="2023-01-22T21:21:19.699"/>
    <p1510:client id="{626FA0CE-FF62-C835-950D-5B8AF713029F}" v="5" dt="2023-01-23T11:34:41.754"/>
    <p1510:client id="{8360EEC9-795E-4393-9D9D-2716F66B5060}" v="462" dt="2023-01-20T13:36:54.891"/>
    <p1510:client id="{AF8C9B17-F690-4688-83DC-FA574F716DCE}" v="74" dt="2023-04-11T12:33:25.230"/>
    <p1510:client id="{CD04A5EF-F5B6-04DA-DB33-8814569BAEA0}" v="169" dt="2023-01-20T13:36:44.439"/>
    <p1510:client id="{DDEB2F32-9E67-74A2-7F68-EA9C4E90B33E}" v="21" dt="2023-01-23T11:30:57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2991" autoAdjust="0"/>
  </p:normalViewPr>
  <p:slideViewPr>
    <p:cSldViewPr snapToGrid="0" snapToObjects="1">
      <p:cViewPr varScale="1">
        <p:scale>
          <a:sx n="147" d="100"/>
          <a:sy n="147" d="100"/>
        </p:scale>
        <p:origin x="600" y="120"/>
      </p:cViewPr>
      <p:guideLst>
        <p:guide orient="horz" pos="1633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Plamadeala" userId="S::vplamadeala@dexisonline.com::5ca10f28-3ae6-4710-a808-e1b9f2f119b9" providerId="AD" clId="Web-{10256D44-01FB-3CF6-B9B4-DDC755216A01}"/>
    <pc:docChg chg="modSld">
      <pc:chgData name="Valeria Plamadeala" userId="S::vplamadeala@dexisonline.com::5ca10f28-3ae6-4710-a808-e1b9f2f119b9" providerId="AD" clId="Web-{10256D44-01FB-3CF6-B9B4-DDC755216A01}" dt="2023-04-11T11:56:02.158" v="4" actId="20577"/>
      <pc:docMkLst>
        <pc:docMk/>
      </pc:docMkLst>
      <pc:sldChg chg="modSp">
        <pc:chgData name="Valeria Plamadeala" userId="S::vplamadeala@dexisonline.com::5ca10f28-3ae6-4710-a808-e1b9f2f119b9" providerId="AD" clId="Web-{10256D44-01FB-3CF6-B9B4-DDC755216A01}" dt="2023-04-11T11:54:44.015" v="2"/>
        <pc:sldMkLst>
          <pc:docMk/>
          <pc:sldMk cId="643508003" sldId="455"/>
        </pc:sldMkLst>
        <pc:graphicFrameChg chg="mod modGraphic">
          <ac:chgData name="Valeria Plamadeala" userId="S::vplamadeala@dexisonline.com::5ca10f28-3ae6-4710-a808-e1b9f2f119b9" providerId="AD" clId="Web-{10256D44-01FB-3CF6-B9B4-DDC755216A01}" dt="2023-04-11T11:54:44.015" v="2"/>
          <ac:graphicFrameMkLst>
            <pc:docMk/>
            <pc:sldMk cId="643508003" sldId="455"/>
            <ac:graphicFrameMk id="6" creationId="{01EAE9DD-82C6-F0F6-D1A2-60C1A2895555}"/>
          </ac:graphicFrameMkLst>
        </pc:graphicFrameChg>
      </pc:sldChg>
      <pc:sldChg chg="modSp">
        <pc:chgData name="Valeria Plamadeala" userId="S::vplamadeala@dexisonline.com::5ca10f28-3ae6-4710-a808-e1b9f2f119b9" providerId="AD" clId="Web-{10256D44-01FB-3CF6-B9B4-DDC755216A01}" dt="2023-04-11T11:56:02.158" v="4" actId="20577"/>
        <pc:sldMkLst>
          <pc:docMk/>
          <pc:sldMk cId="1661837193" sldId="4132"/>
        </pc:sldMkLst>
        <pc:spChg chg="mod">
          <ac:chgData name="Valeria Plamadeala" userId="S::vplamadeala@dexisonline.com::5ca10f28-3ae6-4710-a808-e1b9f2f119b9" providerId="AD" clId="Web-{10256D44-01FB-3CF6-B9B4-DDC755216A01}" dt="2023-04-11T11:56:02.158" v="4" actId="20577"/>
          <ac:spMkLst>
            <pc:docMk/>
            <pc:sldMk cId="1661837193" sldId="4132"/>
            <ac:spMk id="5" creationId="{D7E0B0E3-4A3B-A479-475F-B9DCAAE7AC64}"/>
          </ac:spMkLst>
        </pc:spChg>
      </pc:sldChg>
    </pc:docChg>
  </pc:docChgLst>
  <pc:docChgLst>
    <pc:chgData name="Denis Arcusa" userId="S::darcusa@dexisonline.com::5f5970b8-ced3-42a1-a690-9108e80206b7" providerId="AD" clId="Web-{AF8C9B17-F690-4688-83DC-FA574F716DCE}"/>
    <pc:docChg chg="modSld">
      <pc:chgData name="Denis Arcusa" userId="S::darcusa@dexisonline.com::5f5970b8-ced3-42a1-a690-9108e80206b7" providerId="AD" clId="Web-{AF8C9B17-F690-4688-83DC-FA574F716DCE}" dt="2023-04-11T12:33:25.230" v="67" actId="20577"/>
      <pc:docMkLst>
        <pc:docMk/>
      </pc:docMkLst>
      <pc:sldChg chg="modSp">
        <pc:chgData name="Denis Arcusa" userId="S::darcusa@dexisonline.com::5f5970b8-ced3-42a1-a690-9108e80206b7" providerId="AD" clId="Web-{AF8C9B17-F690-4688-83DC-FA574F716DCE}" dt="2023-04-11T12:23:49.326" v="11" actId="20577"/>
        <pc:sldMkLst>
          <pc:docMk/>
          <pc:sldMk cId="278475822" sldId="324"/>
        </pc:sldMkLst>
        <pc:spChg chg="mod">
          <ac:chgData name="Denis Arcusa" userId="S::darcusa@dexisonline.com::5f5970b8-ced3-42a1-a690-9108e80206b7" providerId="AD" clId="Web-{AF8C9B17-F690-4688-83DC-FA574F716DCE}" dt="2023-04-11T12:23:49.326" v="11" actId="20577"/>
          <ac:spMkLst>
            <pc:docMk/>
            <pc:sldMk cId="278475822" sldId="324"/>
            <ac:spMk id="5" creationId="{C7EA2003-7CF4-914C-AF20-8651ACC5570D}"/>
          </ac:spMkLst>
        </pc:spChg>
      </pc:sldChg>
      <pc:sldChg chg="modSp">
        <pc:chgData name="Denis Arcusa" userId="S::darcusa@dexisonline.com::5f5970b8-ced3-42a1-a690-9108e80206b7" providerId="AD" clId="Web-{AF8C9B17-F690-4688-83DC-FA574F716DCE}" dt="2023-04-11T12:23:27.325" v="8" actId="20577"/>
        <pc:sldMkLst>
          <pc:docMk/>
          <pc:sldMk cId="654068136" sldId="413"/>
        </pc:sldMkLst>
        <pc:spChg chg="mod">
          <ac:chgData name="Denis Arcusa" userId="S::darcusa@dexisonline.com::5f5970b8-ced3-42a1-a690-9108e80206b7" providerId="AD" clId="Web-{AF8C9B17-F690-4688-83DC-FA574F716DCE}" dt="2023-04-11T12:23:27.325" v="8" actId="20577"/>
          <ac:spMkLst>
            <pc:docMk/>
            <pc:sldMk cId="654068136" sldId="413"/>
            <ac:spMk id="25" creationId="{C8F264B8-6BB9-FB24-6BD9-5C082A130E11}"/>
          </ac:spMkLst>
        </pc:spChg>
      </pc:sldChg>
      <pc:sldChg chg="modSp">
        <pc:chgData name="Denis Arcusa" userId="S::darcusa@dexisonline.com::5f5970b8-ced3-42a1-a690-9108e80206b7" providerId="AD" clId="Web-{AF8C9B17-F690-4688-83DC-FA574F716DCE}" dt="2023-04-11T12:22:55.541" v="6" actId="20577"/>
        <pc:sldMkLst>
          <pc:docMk/>
          <pc:sldMk cId="261825565" sldId="425"/>
        </pc:sldMkLst>
        <pc:spChg chg="mod">
          <ac:chgData name="Denis Arcusa" userId="S::darcusa@dexisonline.com::5f5970b8-ced3-42a1-a690-9108e80206b7" providerId="AD" clId="Web-{AF8C9B17-F690-4688-83DC-FA574F716DCE}" dt="2023-04-11T12:22:55.541" v="6" actId="20577"/>
          <ac:spMkLst>
            <pc:docMk/>
            <pc:sldMk cId="261825565" sldId="425"/>
            <ac:spMk id="8" creationId="{DEBCEB82-918E-44BA-B232-A87655D1993C}"/>
          </ac:spMkLst>
        </pc:spChg>
      </pc:sldChg>
      <pc:sldChg chg="modSp">
        <pc:chgData name="Denis Arcusa" userId="S::darcusa@dexisonline.com::5f5970b8-ced3-42a1-a690-9108e80206b7" providerId="AD" clId="Web-{AF8C9B17-F690-4688-83DC-FA574F716DCE}" dt="2023-04-11T12:33:08.260" v="58" actId="20577"/>
        <pc:sldMkLst>
          <pc:docMk/>
          <pc:sldMk cId="841967579" sldId="427"/>
        </pc:sldMkLst>
        <pc:spChg chg="mod">
          <ac:chgData name="Denis Arcusa" userId="S::darcusa@dexisonline.com::5f5970b8-ced3-42a1-a690-9108e80206b7" providerId="AD" clId="Web-{AF8C9B17-F690-4688-83DC-FA574F716DCE}" dt="2023-04-11T12:33:08.260" v="58" actId="20577"/>
          <ac:spMkLst>
            <pc:docMk/>
            <pc:sldMk cId="841967579" sldId="427"/>
            <ac:spMk id="5" creationId="{E837AB28-36CC-44D9-85BC-22D8DC242CE9}"/>
          </ac:spMkLst>
        </pc:spChg>
      </pc:sldChg>
      <pc:sldChg chg="modSp">
        <pc:chgData name="Denis Arcusa" userId="S::darcusa@dexisonline.com::5f5970b8-ced3-42a1-a690-9108e80206b7" providerId="AD" clId="Web-{AF8C9B17-F690-4688-83DC-FA574F716DCE}" dt="2023-04-11T12:33:25.230" v="67" actId="20577"/>
        <pc:sldMkLst>
          <pc:docMk/>
          <pc:sldMk cId="1107118819" sldId="430"/>
        </pc:sldMkLst>
        <pc:spChg chg="mod">
          <ac:chgData name="Denis Arcusa" userId="S::darcusa@dexisonline.com::5f5970b8-ced3-42a1-a690-9108e80206b7" providerId="AD" clId="Web-{AF8C9B17-F690-4688-83DC-FA574F716DCE}" dt="2023-04-11T12:33:25.230" v="67" actId="20577"/>
          <ac:spMkLst>
            <pc:docMk/>
            <pc:sldMk cId="1107118819" sldId="430"/>
            <ac:spMk id="5" creationId="{FABC4886-D699-B5E2-1B0D-B62DDC817D51}"/>
          </ac:spMkLst>
        </pc:spChg>
      </pc:sldChg>
      <pc:sldChg chg="modSp">
        <pc:chgData name="Denis Arcusa" userId="S::darcusa@dexisonline.com::5f5970b8-ced3-42a1-a690-9108e80206b7" providerId="AD" clId="Web-{AF8C9B17-F690-4688-83DC-FA574F716DCE}" dt="2023-04-11T12:27:30.640" v="14" actId="20577"/>
        <pc:sldMkLst>
          <pc:docMk/>
          <pc:sldMk cId="3065946124" sldId="447"/>
        </pc:sldMkLst>
        <pc:spChg chg="mod">
          <ac:chgData name="Denis Arcusa" userId="S::darcusa@dexisonline.com::5f5970b8-ced3-42a1-a690-9108e80206b7" providerId="AD" clId="Web-{AF8C9B17-F690-4688-83DC-FA574F716DCE}" dt="2023-04-11T12:27:30.640" v="14" actId="20577"/>
          <ac:spMkLst>
            <pc:docMk/>
            <pc:sldMk cId="3065946124" sldId="447"/>
            <ac:spMk id="2" creationId="{01D64BAC-D39E-921D-4D40-BAAC68E35F5F}"/>
          </ac:spMkLst>
        </pc:spChg>
      </pc:sldChg>
      <pc:sldChg chg="modSp">
        <pc:chgData name="Denis Arcusa" userId="S::darcusa@dexisonline.com::5f5970b8-ced3-42a1-a690-9108e80206b7" providerId="AD" clId="Web-{AF8C9B17-F690-4688-83DC-FA574F716DCE}" dt="2023-04-11T12:23:38.779" v="10" actId="20577"/>
        <pc:sldMkLst>
          <pc:docMk/>
          <pc:sldMk cId="2418353203" sldId="452"/>
        </pc:sldMkLst>
        <pc:spChg chg="mod">
          <ac:chgData name="Denis Arcusa" userId="S::darcusa@dexisonline.com::5f5970b8-ced3-42a1-a690-9108e80206b7" providerId="AD" clId="Web-{AF8C9B17-F690-4688-83DC-FA574F716DCE}" dt="2023-04-11T12:23:38.779" v="10" actId="20577"/>
          <ac:spMkLst>
            <pc:docMk/>
            <pc:sldMk cId="2418353203" sldId="452"/>
            <ac:spMk id="2" creationId="{3E270C31-F750-3019-CCE0-B208D49632CF}"/>
          </ac:spMkLst>
        </pc:spChg>
      </pc:sldChg>
      <pc:sldChg chg="modSp">
        <pc:chgData name="Denis Arcusa" userId="S::darcusa@dexisonline.com::5f5970b8-ced3-42a1-a690-9108e80206b7" providerId="AD" clId="Web-{AF8C9B17-F690-4688-83DC-FA574F716DCE}" dt="2023-04-11T12:22:32.086" v="2" actId="20577"/>
        <pc:sldMkLst>
          <pc:docMk/>
          <pc:sldMk cId="911712713" sldId="4115"/>
        </pc:sldMkLst>
        <pc:spChg chg="mod">
          <ac:chgData name="Denis Arcusa" userId="S::darcusa@dexisonline.com::5f5970b8-ced3-42a1-a690-9108e80206b7" providerId="AD" clId="Web-{AF8C9B17-F690-4688-83DC-FA574F716DCE}" dt="2023-04-11T12:22:32.086" v="2" actId="20577"/>
          <ac:spMkLst>
            <pc:docMk/>
            <pc:sldMk cId="911712713" sldId="4115"/>
            <ac:spMk id="25" creationId="{298C6428-987C-8324-B8AB-63D0C9821442}"/>
          </ac:spMkLst>
        </pc:spChg>
      </pc:sldChg>
      <pc:sldChg chg="modSp">
        <pc:chgData name="Denis Arcusa" userId="S::darcusa@dexisonline.com::5f5970b8-ced3-42a1-a690-9108e80206b7" providerId="AD" clId="Web-{AF8C9B17-F690-4688-83DC-FA574F716DCE}" dt="2023-04-11T12:24:17.157" v="12" actId="20577"/>
        <pc:sldMkLst>
          <pc:docMk/>
          <pc:sldMk cId="411546759" sldId="4130"/>
        </pc:sldMkLst>
        <pc:spChg chg="mod">
          <ac:chgData name="Denis Arcusa" userId="S::darcusa@dexisonline.com::5f5970b8-ced3-42a1-a690-9108e80206b7" providerId="AD" clId="Web-{AF8C9B17-F690-4688-83DC-FA574F716DCE}" dt="2023-04-11T12:24:17.157" v="12" actId="20577"/>
          <ac:spMkLst>
            <pc:docMk/>
            <pc:sldMk cId="411546759" sldId="4130"/>
            <ac:spMk id="2" creationId="{1A8ED71F-90DF-411C-38E6-0688C655756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1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85800"/>
            <a:ext cx="6045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7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06400" y="685800"/>
            <a:ext cx="60452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dirty="0"/>
              <a:t>Calculul acțiunilor: realizate </a:t>
            </a:r>
            <a:r>
              <a:rPr lang="ro-MD"/>
              <a:t>în anul 2021 și 2022 </a:t>
            </a:r>
            <a:endParaRPr lang="ru-MD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65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06400" y="685800"/>
            <a:ext cx="60452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MD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9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3988"/>
            <a:ext cx="8839200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94BE6F61-BFD2-1C46-B333-1A14B328DEC8}" type="datetime1">
              <a:rPr lang="en-US" smtClean="0"/>
              <a:t>1/25/2024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9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569937"/>
            <a:ext cx="1369672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153989"/>
            <a:ext cx="4419599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C63DA0A2-A4AA-EA40-B5C3-AA6C4A3A6E0E}" type="datetime1">
              <a:rPr lang="en-US" smtClean="0"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5" y="2191903"/>
            <a:ext cx="3885895" cy="83099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9160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220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41383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158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45158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04149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48541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61372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- Full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2A3AD-1F22-DC5C-5280-838240287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333"/>
          <a:stretch/>
        </p:blipFill>
        <p:spPr>
          <a:xfrm rot="21600000">
            <a:off x="152400" y="153987"/>
            <a:ext cx="8839200" cy="487679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35591"/>
            <a:ext cx="3886200" cy="875977"/>
          </a:xfrm>
          <a:noFill/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/>
              <a:t>Judec</a:t>
            </a:r>
            <a:r>
              <a:rPr lang="ro-RO" dirty="0"/>
              <a:t>ătoria Ungheni, calea spre judecătorie model 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22564" y="2811568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2" y="188404"/>
            <a:ext cx="2528047" cy="1025126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57638B-2FEC-6AE1-F9C0-284C21646D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8412" y="372525"/>
            <a:ext cx="2364598" cy="6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776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10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C4B442AE-B013-8648-A7CC-6CBF24268C23}" type="datetime1">
              <a:rPr lang="en-US" smtClean="0"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149111"/>
            <a:ext cx="1803772" cy="7016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291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3809695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D23C88AD-649E-3E4E-9C00-F8B585DCF751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95787867-7E8D-5548-AF86-7DABE3942157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89436196-7028-B342-A3AA-3FEBFB3E29B4}" type="datetime1">
              <a:rPr lang="en-US" smtClean="0"/>
              <a:t>1/25/2024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153988"/>
            <a:ext cx="4419599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D1AE1DE4-267B-0149-A773-8DC9FE924579}" type="datetime1">
              <a:rPr lang="en-US" smtClean="0"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153989"/>
            <a:ext cx="4419599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AEA5F33E-63D8-B248-90CE-1598BA5241DD}" type="datetime1">
              <a:rPr lang="en-US" smtClean="0"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5" y="2191903"/>
            <a:ext cx="3885895" cy="83099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BEF4E09-BECB-D842-8714-4F6D99218255}" type="datetime1">
              <a:rPr lang="en-US" smtClean="0"/>
              <a:t>1/25/2024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4344987"/>
            <a:ext cx="1369672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5B27DFC4-840F-4547-AE3C-773400A76BD5}" type="datetime1">
              <a:rPr lang="en-US" smtClean="0"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9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569937"/>
            <a:ext cx="1369672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9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BEADE6-79A4-C243-8827-800CFB443D55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4344987"/>
            <a:ext cx="1369672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61801B27-58A5-3C4C-A510-336F32010548}" type="datetime1">
              <a:rPr lang="en-US" smtClean="0"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9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569937"/>
            <a:ext cx="1369672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F4FCD72A-4E51-6E4A-B45D-B87D1B83163C}" type="datetime1">
              <a:rPr lang="en-US" smtClean="0"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3809695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5C190158-54EF-8E48-B4E5-B3B8E66B4050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CE6E4D30-59AC-244E-A65A-A388CAB1E0C4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153988"/>
            <a:ext cx="4419599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ED838423-2E71-D144-B04A-7C473F5387BA}" type="datetime1">
              <a:rPr lang="en-US" smtClean="0"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153989"/>
            <a:ext cx="4419599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B83BAC48-80A5-1842-86D2-F9F2208306BF}" type="datetime1">
              <a:rPr lang="en-US" smtClean="0"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5" y="2191903"/>
            <a:ext cx="3885895" cy="83099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5655B826-8391-7F41-9BB0-7398F74C32F3}" type="datetime1">
              <a:rPr lang="en-US" smtClean="0"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3809695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5362119D-46E8-8841-B710-BBDF442EDA79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4D1438-B03E-314E-9633-683F3F7B2CE6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671BCBEC-F517-2B45-BC55-E11E9867F522}" type="datetime1">
              <a:rPr lang="en-US" smtClean="0"/>
              <a:t>1/25/2024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CDC96304-8D6B-AA4D-BC58-441F7CE6FF22}" type="datetime1">
              <a:rPr lang="en-US" smtClean="0"/>
              <a:t>1/25/2024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B593E-5C0E-2A7B-AC3D-43DE1717E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1" y="2592387"/>
            <a:ext cx="8839200" cy="244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9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412D66-7FC5-5B4B-AC08-813C05A72D57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4344987"/>
            <a:ext cx="1369672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153988"/>
            <a:ext cx="4419599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671731-52BA-5B40-A782-3204A7F8ACFF}" type="datetime1">
              <a:rPr lang="en-US" smtClean="0"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153989"/>
            <a:ext cx="4419599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84FBFE78-741B-D54C-8A80-4C6BF351F1D9}" type="datetime1">
              <a:rPr lang="en-US" smtClean="0"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5" y="2191903"/>
            <a:ext cx="3885895" cy="83099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153988"/>
            <a:ext cx="8839199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9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569937"/>
            <a:ext cx="1369672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6915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9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569937"/>
            <a:ext cx="1369672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49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9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4344987"/>
            <a:ext cx="1369672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353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39388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1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7463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3809695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6285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454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28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C6B2C6E5-FD71-0348-98A6-18EEFEEC5C35}" type="datetime1">
              <a:rPr lang="en-US" smtClean="0"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153988"/>
            <a:ext cx="4419599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5639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153989"/>
            <a:ext cx="4419599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5" y="2191903"/>
            <a:ext cx="3885895" cy="83099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6848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908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3809695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450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515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7310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153988"/>
            <a:ext cx="4419599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5437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153989"/>
            <a:ext cx="4419599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5" y="2191903"/>
            <a:ext cx="3885895" cy="83099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206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4344987"/>
            <a:ext cx="1369672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169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9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569937"/>
            <a:ext cx="1369672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5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1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B0A6E98C-416E-AC4F-B548-FC0EB092CC1C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9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" y="4344987"/>
            <a:ext cx="1369672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88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442263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3809695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88806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516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picture containing text, metalware, gear&#10;&#10;Description automatically generated">
            <a:extLst>
              <a:ext uri="{FF2B5EF4-FFF2-40B4-BE49-F238E27FC236}">
                <a16:creationId xmlns:a16="http://schemas.microsoft.com/office/drawing/2014/main" id="{1D915408-EB00-30AF-B2D5-74248FACBD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399" y="2592385"/>
            <a:ext cx="8839200" cy="24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23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153988"/>
            <a:ext cx="4419599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42757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153989"/>
            <a:ext cx="4419599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5" y="2191903"/>
            <a:ext cx="3885895" cy="83099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010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31589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3809695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26116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787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5" y="1296987"/>
            <a:ext cx="3809695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D45063A1-27C1-5447-A2EF-82A9EC106839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037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153988"/>
            <a:ext cx="4419599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5607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1" y="153989"/>
            <a:ext cx="4419599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5" y="2191903"/>
            <a:ext cx="3885895" cy="83099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694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hand&#10;&#10;Description automatically generated">
            <a:extLst>
              <a:ext uri="{FF2B5EF4-FFF2-40B4-BE49-F238E27FC236}">
                <a16:creationId xmlns:a16="http://schemas.microsoft.com/office/drawing/2014/main" id="{3FC51043-288C-4A9A-3ABC-7666E9E34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173" y="169333"/>
            <a:ext cx="8825653" cy="489224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6CE7DF7-3BEC-2CFF-A0BD-23D802DB3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436" y="370579"/>
            <a:ext cx="1755826" cy="71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64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96E4-6936-7C7D-75C7-6F640AC1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3B116-A553-D734-166E-03FC3094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7E399-6B0E-A6CB-0101-8DA5C319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64642-991F-B909-560C-95E36F63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989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8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4149111"/>
            <a:ext cx="1803773" cy="7016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01275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285C-7E21-AFBC-F083-3B145CBD7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849315"/>
            <a:ext cx="6858000" cy="18049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8894D-A743-F62F-2008-7495C655B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2722565"/>
            <a:ext cx="6858000" cy="1252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D2BE6-FDC7-4556-FB7C-F05FD04F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E0A4D-DA09-0047-9175-E1116A81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090A2-2A06-9FD7-21E2-F05A26A78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02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134B-5A19-3083-1173-4C0BBA53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B680-D189-E8EC-52DC-DA93F099A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DD29F-402F-54BB-96D8-FC3B2BA9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E19B1-3DA1-2A77-99D2-3110DFD9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84DB4-A3A1-72C9-919C-81DBBD3D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79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7BBFC-5501-6449-C73F-9784C775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92227"/>
            <a:ext cx="7886700" cy="21574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9E008-3946-85D0-1204-E5E802EDC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70277"/>
            <a:ext cx="7886700" cy="11334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0E2E5-A8B3-B94D-3144-21337D46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13940-0772-5DB2-2AFE-F09593D9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2133F-0906-A1B8-7F4C-DD5D926A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329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ACF4-8677-A5E4-C726-E95E14C9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34D6-87D4-E17A-2634-7EEA5265A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9540"/>
            <a:ext cx="3867150" cy="3290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44DD9-BA85-6807-7162-D95CAEA75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1" y="1379540"/>
            <a:ext cx="3867150" cy="3290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8CEFE-155F-D4EF-251D-C7057A2F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4B83E-F1A5-0649-1577-BB8BBEFE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A14A2-AD75-2360-1882-8E512CF1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830C9901-FFBD-CF40-89DC-52AC1BDC13D1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9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F5C8-27E8-13B8-1C91-C341A379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6227"/>
            <a:ext cx="7886700" cy="10017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B07D6-B836-717D-89DB-49621E52F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71588"/>
            <a:ext cx="3868737" cy="622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C8DF1-3781-6597-F875-AA5DA5A71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93888"/>
            <a:ext cx="3868737" cy="2786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71A42A-9D42-0555-AB8A-D1DB9C293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71588"/>
            <a:ext cx="3887788" cy="622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20BBCC-D6A1-CEE7-0D60-522FFAE3A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93888"/>
            <a:ext cx="3887788" cy="2786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E26D4-780D-B1C9-4B3C-72B00E06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67E12C-ACE8-F3C6-31E4-598B7AF1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87DE3A-73A3-8683-9D5D-BC544704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36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F40F-3312-E27C-F315-14D38059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1B03E-180B-0EB8-039B-47A6A927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2846F-EB76-0F36-64DB-7B4EF818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9E3A9-8CCB-47FC-AA8C-299A43E0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832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2474E-7238-0208-49BB-5177639B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46FAB-25F3-589B-C94F-EE3A04FD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5DEE7-E7CB-E673-29CA-E2F33BF2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341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D7DF-9611-AB83-6591-B5E78B18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6077"/>
            <a:ext cx="2949575" cy="1209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A1A67-BE6B-F849-329C-3D1C0380A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9" y="746125"/>
            <a:ext cx="4629150" cy="3684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CE68A-9DFE-F087-2D65-766999BBA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55752"/>
            <a:ext cx="2949575" cy="2881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DF481-0B4F-E7E0-830B-2E2FCE75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C7FEC-AD99-BF76-7A86-6F36F254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DBD6B-B37E-7BDC-2CAB-A641A3F6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58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7BB7-29E9-3BC0-FFF9-94021D2B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6077"/>
            <a:ext cx="2949575" cy="12096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9E3F4B-9ADA-72AE-1F3B-AE2435330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9" y="746125"/>
            <a:ext cx="4629150" cy="3684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F19C1-81F4-D204-0293-74B4CCA11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55752"/>
            <a:ext cx="2949575" cy="2881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FC725-D2AF-EA26-4BD7-299163A9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3761D-F0F3-A5E3-B769-D2720132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BEEC8-49A0-CC2C-2FA8-2FCB1B93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035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3DCB-098B-F6EB-97C7-2E05D26D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5BE77-F746-9E90-569E-2ABED4849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7E3A0-3F99-9294-CA9E-99F93228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2403C-FDF0-3D3B-A108-FA660F19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AF013-9319-10C7-E786-18662447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364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2EA86A-E2DC-38F8-DB00-C43F6405B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6225"/>
            <a:ext cx="1971675" cy="4394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2AB75-EB51-5B96-AE79-B7ABD3BA8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6225"/>
            <a:ext cx="5762625" cy="4394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437FB-9005-251F-A73B-8F42D12A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FF-81B4-4AA3-B0E8-22C3F32F9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01188-6609-856C-D142-51366E20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E8383-C4F3-AAD2-F4DC-23F5940A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350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1309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5731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62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401" y="2577041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1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F424F0A7-9A93-EF48-99DA-67580BA21AEF}" type="datetime1">
              <a:rPr lang="en-US" smtClean="0"/>
              <a:t>1/25/2024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1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5D933A-C41F-D342-5E48-AE7DD8EC64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397" y="2581422"/>
            <a:ext cx="8839201" cy="24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42031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74795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6015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5550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18735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89640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9353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750141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1594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0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2" y="153988"/>
            <a:ext cx="4419599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09C1A7C2-6D23-B248-8485-FF22F91A24CD}" type="datetime1">
              <a:rPr lang="en-US" smtClean="0"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6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15798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6623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81119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6247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798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0823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31016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184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0923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44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34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theme" Target="../theme/theme4.xml"/><Relationship Id="rId8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35D6A6E7-BE78-9043-83F0-130C475DC40E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1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49" r:id="rId29"/>
    <p:sldLayoutId id="2147483756" r:id="rId30"/>
    <p:sldLayoutId id="2147483757" r:id="rId3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4"/>
            <a:ext cx="7772401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1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1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1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1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46400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2" r:id="rId32"/>
    <p:sldLayoutId id="2147483806" r:id="rId33"/>
    <p:sldLayoutId id="2147483793" r:id="rId3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65528-A834-D1D1-C319-7B241168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6227"/>
            <a:ext cx="7886700" cy="100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4982A-23E6-9ED8-814B-8FD1B9188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79540"/>
            <a:ext cx="7886700" cy="329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25A0B-89C1-B684-27A0-E3AC17E53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05365"/>
            <a:ext cx="2057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FF-81B4-4AA3-B0E8-22C3F32F9C09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5E64E-6252-AB03-CDEC-F8B0E8372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05365"/>
            <a:ext cx="3086101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FB6EE-DB4B-2718-143B-001E20974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05365"/>
            <a:ext cx="20574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E6C91-3749-4653-A167-46FDE4CBC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6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1102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  <p:sldLayoutId id="2147483837" r:id="rId30"/>
    <p:sldLayoutId id="2147483838" r:id="rId31"/>
    <p:sldLayoutId id="2147483839" r:id="rId32"/>
    <p:sldLayoutId id="2147483840" r:id="rId33"/>
    <p:sldLayoutId id="2147483841" r:id="rId3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jun.instante.justice.md/ro/content/accesul-la-%C8%99edin%C8%9Bele-de-judecat%C4%83-prin-videoconferin%C8%9B%C4%83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jun.instante.justice.md/ro/content/evaluarea-cadrului-normativ-na%C8%9Bional-%C8%99i-politicilor-din-sectorul-justi%C8%9Biei-prin-prisma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un.instante.justice.md/ro/content/despre-drepturile-persoanelor-cu-dezabilit%C4%83%C8%9Bi-%C3%AEn-procesul-penal" TargetMode="External"/><Relationship Id="rId2" Type="http://schemas.openxmlformats.org/officeDocument/2006/relationships/hyperlink" Target="https://jun.instante.justice.md/ro/content/retrospectiva-judec%C4%83toriei-ungheni-pentru-anul-2022-%C3%AEn-cifre" TargetMode="Externa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un.instante.justice.md/ro/content/educa%C8%9Bia-juridic%C4%83-elevilor-continu%C4%83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jun.instante.justice.md/ro/content/vizitele-la-judec%C4%83toria-ungheni-continu%C4%83-%C8%99i-%C3%AEn-202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jun.instante.justice.md/ro/content/instituirea-unui-birou-informa%C8%9Bional-%C3%AEn-cadrul-judec%C4%83toriei-ungheni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00E31-38F6-84CD-5487-2CADB5318E3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4845050"/>
            <a:ext cx="2133600" cy="185738"/>
          </a:xfrm>
        </p:spPr>
        <p:txBody>
          <a:bodyPr/>
          <a:lstStyle/>
          <a:p>
            <a:fld id="{C6B2C6E5-FD71-0348-98A6-18EEFEEC5C35}" type="datetime1">
              <a:rPr lang="en-US" smtClean="0"/>
              <a:t>1/25/2024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65903-B5D6-AB2B-FA33-C063A840A1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845050"/>
            <a:ext cx="2133600" cy="185738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071AF9-88BE-60B2-327D-F186FB50D7C7}"/>
              </a:ext>
            </a:extLst>
          </p:cNvPr>
          <p:cNvSpPr txBox="1"/>
          <p:nvPr/>
        </p:nvSpPr>
        <p:spPr>
          <a:xfrm>
            <a:off x="542926" y="1439975"/>
            <a:ext cx="335041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o-MD" b="1" dirty="0">
                <a:solidFill>
                  <a:schemeClr val="bg1"/>
                </a:solidFill>
                <a:latin typeface="Arial BOLD"/>
                <a:ea typeface="+mj-ea"/>
                <a:cs typeface="Arial BOLD"/>
              </a:rPr>
              <a:t>Evaluarea și monitorizarea rezultatelor de implementare a Planului de dezvoltare a Judecătoriei Model-Pilot Ungheni</a:t>
            </a:r>
            <a:endParaRPr lang="en-US" dirty="0">
              <a:solidFill>
                <a:schemeClr val="bg1"/>
              </a:solidFill>
              <a:latin typeface="Arial BOLD"/>
              <a:cs typeface="Arial 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E8043-4B02-98C3-A8D7-F4F635F125D9}"/>
              </a:ext>
            </a:extLst>
          </p:cNvPr>
          <p:cNvSpPr txBox="1"/>
          <p:nvPr/>
        </p:nvSpPr>
        <p:spPr>
          <a:xfrm>
            <a:off x="542926" y="3110923"/>
            <a:ext cx="2930365" cy="62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PROIECTUL INSTANȚE </a:t>
            </a:r>
            <a:endParaRPr lang="ro-RO" sz="1400" dirty="0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>
              <a:spcAft>
                <a:spcPts val="80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JUDECĂTOREȘTI MODEL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C4AFE7-5BE4-755B-4F19-D504C42BE560}"/>
              </a:ext>
            </a:extLst>
          </p:cNvPr>
          <p:cNvSpPr txBox="1"/>
          <p:nvPr/>
        </p:nvSpPr>
        <p:spPr>
          <a:xfrm>
            <a:off x="538163" y="4383385"/>
            <a:ext cx="5107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Această prezentare a fost realizată cu sprijinul poporului american prin intermediul Agenției Statelor </a:t>
            </a:r>
          </a:p>
          <a:p>
            <a:r>
              <a:rPr lang="ro-RO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pentru Dezvoltare Internațională (USAID). Conținutul prezentării este responsabilitatea</a:t>
            </a: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Dexis </a:t>
            </a:r>
            <a:endParaRPr lang="ro-RO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Consulting Group </a:t>
            </a:r>
            <a:r>
              <a:rPr lang="ro-RO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 nu reflectă neapărat opinia USAID sau a Guvernului Statelor Unite ale Americii.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4C2C6-D8CA-6F37-772B-DE42E272D1EC}"/>
              </a:ext>
            </a:extLst>
          </p:cNvPr>
          <p:cNvSpPr txBox="1"/>
          <p:nvPr/>
        </p:nvSpPr>
        <p:spPr>
          <a:xfrm>
            <a:off x="458327" y="4003659"/>
            <a:ext cx="19668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13 </a:t>
            </a:r>
            <a:r>
              <a:rPr lang="en-US" sz="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aprilie</a:t>
            </a:r>
            <a:r>
              <a:rPr lang="en-US" sz="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13596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ubstituent conținut 8">
            <a:extLst>
              <a:ext uri="{FF2B5EF4-FFF2-40B4-BE49-F238E27FC236}">
                <a16:creationId xmlns:a16="http://schemas.microsoft.com/office/drawing/2014/main" id="{DC95BFCD-91A4-16F6-2B81-D26925695B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2" y="2042373"/>
            <a:ext cx="3398407" cy="1741379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42716AD-28EF-1990-8979-0D335B029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4260" y="1103652"/>
            <a:ext cx="5257578" cy="3582318"/>
          </a:xfrm>
        </p:spPr>
        <p:txBody>
          <a:bodyPr>
            <a:normAutofit/>
          </a:bodyPr>
          <a:lstStyle/>
          <a:p>
            <a:pPr marL="229870" indent="-229870" algn="just">
              <a:spcAft>
                <a:spcPts val="0"/>
              </a:spcAft>
              <a:buFont typeface="Arial"/>
              <a:buChar char="•"/>
            </a:pPr>
            <a:r>
              <a:rPr lang="ro-RO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Acțiunea 3.1. Constituirea unei platforme de comunicare cu grupurile profesionale, autoritățile publice locale, mass-media și societatea civilă din circumscripția Judecătoriei Ungheni și realizarea întrunirilor periodice</a:t>
            </a:r>
          </a:p>
          <a:p>
            <a:pPr marL="229870" indent="-229870" algn="just">
              <a:spcAft>
                <a:spcPts val="0"/>
              </a:spcAft>
              <a:buFont typeface="Arial"/>
              <a:buChar char="•"/>
            </a:pPr>
            <a:endParaRPr lang="ro-RO" sz="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Evaluarea cadrului normativ național și a politicilor din sectorul justiției prin prisma standardelor internaționale privind drepturile persoanelor cu dizabilități – 20.01.2023 organizat de CDPD în colaborare cu </a:t>
            </a:r>
            <a:r>
              <a:rPr lang="ro-RO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roiectul ,, Instanțe Judecătorești Model,,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1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29749EA-A5B3-F182-F498-22A604446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63A1-27C1-5447-A2EF-82A9EC106839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067B2294-7D4A-BC86-D869-77F23A45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u 5">
            <a:extLst>
              <a:ext uri="{FF2B5EF4-FFF2-40B4-BE49-F238E27FC236}">
                <a16:creationId xmlns:a16="http://schemas.microsoft.com/office/drawing/2014/main" id="{95E6C461-4661-DB87-E9EB-3E65A7FD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57" y="213847"/>
            <a:ext cx="7772401" cy="393528"/>
          </a:xfrm>
        </p:spPr>
        <p:txBody>
          <a:bodyPr/>
          <a:lstStyle/>
          <a:p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RO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IMPLICAREA COMUNITĂȚII</a:t>
            </a:r>
            <a:endParaRPr lang="ro-RO" dirty="0"/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433A5C61-DB9A-4A47-DC19-4222B49898CA}"/>
              </a:ext>
            </a:extLst>
          </p:cNvPr>
          <p:cNvSpPr txBox="1"/>
          <p:nvPr/>
        </p:nvSpPr>
        <p:spPr>
          <a:xfrm>
            <a:off x="820957" y="498805"/>
            <a:ext cx="79292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2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3. Îmbunătățirea coordonării și a cooperării între Judecătoria Ungheni și reprezentanții comunității</a:t>
            </a:r>
            <a:endParaRPr lang="ro-RO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1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8ED71F-90DF-411C-38E6-0688C65575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9870" indent="-229870">
              <a:spcAft>
                <a:spcPts val="0"/>
              </a:spcAft>
            </a:pPr>
            <a:r>
              <a:rPr lang="ro-RO" sz="1400" b="1" dirty="0">
                <a:latin typeface="Arial"/>
                <a:cs typeface="Arial"/>
              </a:rPr>
              <a:t>Acțiunea 3.1. Constituirea unei platforme de comunicare cu grupurile profesionale, autoritățile publice locale, mass-media și societatea civilă din circumscripția Judecătoriei Ungheni și realizarea întrunirilor periodice</a:t>
            </a:r>
          </a:p>
          <a:p>
            <a:pPr marL="229870" indent="-22987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3895" lvl="1" indent="-229870">
              <a:buFont typeface="Arial" panose="020B0604020202020204" pitchFamily="34" charset="0"/>
              <a:buChar char="–"/>
            </a:pPr>
            <a:r>
              <a:rPr lang="ro-RO" sz="1400" i="1" dirty="0">
                <a:latin typeface="Arial"/>
                <a:ea typeface="Calibri" panose="020F0502020204030204" pitchFamily="34" charset="0"/>
                <a:cs typeface="Times New Roman"/>
                <a:hlinkClick r:id="rId2"/>
              </a:rPr>
              <a:t>Avantajele desfășurării ședințelor de judecată prin </a:t>
            </a:r>
            <a:r>
              <a:rPr lang="ro-RO" sz="1400" b="0" i="1" dirty="0">
                <a:effectLst/>
                <a:latin typeface="Arial"/>
                <a:cs typeface="Times New Roman"/>
                <a:hlinkClick r:id="rId2"/>
              </a:rPr>
              <a:t> sistemul de videoconferință discutate cu primarii și secretarii consiliilor locale, la Nisporeni – 24.02.2023</a:t>
            </a:r>
            <a:endParaRPr lang="ro-RO" sz="1400" b="0" i="1">
              <a:effectLst/>
              <a:latin typeface="Arial"/>
              <a:cs typeface="Times New Roman"/>
            </a:endParaRPr>
          </a:p>
          <a:p>
            <a:pPr marL="229870" indent="-22987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1500" i="1" dirty="0">
              <a:latin typeface="Arial"/>
              <a:cs typeface="Times New Roman" panose="02020603050405020304" pitchFamily="18" charset="0"/>
            </a:endParaRPr>
          </a:p>
          <a:p>
            <a:pPr marL="229870" indent="-229870"/>
            <a:endParaRPr lang="en-US" dirty="0">
              <a:latin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6240-0F89-10F4-0697-F9B64AA0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63A1-27C1-5447-A2EF-82A9EC106839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20B28-AE1C-DA11-17B2-5B500AB0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7EEF90-716E-AE83-4A84-66CD4520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13360"/>
            <a:ext cx="7772401" cy="731711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RO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IMPLICAREA COMUNITĂȚII</a:t>
            </a:r>
            <a:b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Obiectivul 3. Îmbunătățirea coordonării și a cooperării între Judecătoria Ungheni și reprezentanții comunității</a:t>
            </a:r>
            <a:endParaRPr lang="en-US" sz="1200" dirty="0"/>
          </a:p>
        </p:txBody>
      </p:sp>
      <p:pic>
        <p:nvPicPr>
          <p:cNvPr id="7" name="Substituent conținut 8">
            <a:extLst>
              <a:ext uri="{FF2B5EF4-FFF2-40B4-BE49-F238E27FC236}">
                <a16:creationId xmlns:a16="http://schemas.microsoft.com/office/drawing/2014/main" id="{1E4665D5-8A15-E3B0-E068-8AD9BB3BCF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26498"/>
            <a:ext cx="3810000" cy="17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6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8ED71F-90DF-411C-38E6-0688C65575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ro-RO" sz="1500" b="1" dirty="0">
                <a:latin typeface="Arial" panose="020B0604020202020204" pitchFamily="34" charset="0"/>
                <a:cs typeface="Arial" panose="020B0604020202020204" pitchFamily="34" charset="0"/>
              </a:rPr>
              <a:t>Acțiunea 3.1. Constituirea unei platforme de comunicare cu grupurile profesionale, autoritățile publice locale, mass-media și societatea civilă din circumscripția Judecătoriei Ungheni și    realizarea întrunirilor periodice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ro-MD" dirty="0">
                <a:latin typeface="Arial"/>
                <a:cs typeface="Arial"/>
              </a:rPr>
              <a:t>Sesiune de informare cu privire la elaborarea și implementarea Planului de dezvoltare strategică</a:t>
            </a:r>
            <a:r>
              <a:rPr lang="en-US" dirty="0">
                <a:latin typeface="Arial"/>
                <a:cs typeface="Arial"/>
              </a:rPr>
              <a:t> - 17.02.2023</a:t>
            </a:r>
            <a:endParaRPr lang="ro-MD" sz="1600" b="0" i="0" u="none" strike="noStrike" kern="1200" baseline="0" dirty="0">
              <a:latin typeface="Arial"/>
              <a:cs typeface="Arial"/>
            </a:endParaRPr>
          </a:p>
          <a:p>
            <a:pPr lvl="1">
              <a:buFont typeface="Arial" panose="020B0604020202020204" pitchFamily="34" charset="0"/>
              <a:buChar char="–"/>
            </a:pPr>
            <a:r>
              <a:rPr lang="ro-MD" sz="1600" dirty="0">
                <a:latin typeface="Arial"/>
                <a:cs typeface="Arial"/>
                <a:hlinkClick r:id="rId2"/>
              </a:rPr>
              <a:t>E</a:t>
            </a:r>
            <a:r>
              <a:rPr lang="ro-MD" sz="1600" b="0" i="0" u="none" strike="noStrike" kern="1200" baseline="0" dirty="0">
                <a:latin typeface="Arial"/>
                <a:cs typeface="Arial"/>
                <a:hlinkClick r:id="rId2"/>
              </a:rPr>
              <a:t>veniment public, o analiză despre cadrul normativ și politicile publice în domeniul asigurării accesului fizic și informațional al persoanelor cu dizabilități la justiție </a:t>
            </a:r>
            <a:br>
              <a:rPr lang="ro-MD" sz="1600" b="0" i="0" u="none" strike="noStrike" kern="1200" baseline="0" dirty="0">
                <a:latin typeface="Arial"/>
                <a:cs typeface="Arial"/>
              </a:rPr>
            </a:br>
            <a:endParaRPr lang="ro-RO" sz="15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6240-0F89-10F4-0697-F9B64AA0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63A1-27C1-5447-A2EF-82A9EC106839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20B28-AE1C-DA11-17B2-5B500AB0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7EEF90-716E-AE83-4A84-66CD4520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13360"/>
            <a:ext cx="7772401" cy="731711"/>
          </a:xfr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RO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IMPLICAREA COMUNITĂȚII</a:t>
            </a:r>
            <a:b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5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Obiectivul 3. Îmbunătățirea coordonării și a cooperării între Judecătoria Ungheni și reprezentanții comunității</a:t>
            </a:r>
            <a:endParaRPr lang="en-US" sz="1200" dirty="0"/>
          </a:p>
        </p:txBody>
      </p:sp>
      <p:pic>
        <p:nvPicPr>
          <p:cNvPr id="7" name="Substituent conținut 8">
            <a:extLst>
              <a:ext uri="{FF2B5EF4-FFF2-40B4-BE49-F238E27FC236}">
                <a16:creationId xmlns:a16="http://schemas.microsoft.com/office/drawing/2014/main" id="{1E4665D5-8A15-E3B0-E068-8AD9BB3BCF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26498"/>
            <a:ext cx="3810000" cy="17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9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78623-4868-0F34-C6B3-4E4B9BE3A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1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45063A1-27C1-5447-A2EF-82A9EC106839}" type="datetime1">
              <a:rPr lang="en-US" smtClean="0"/>
              <a:pPr>
                <a:spcAft>
                  <a:spcPts val="600"/>
                </a:spcAft>
              </a:pPr>
              <a:t>1/25/2024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06103-8A76-3D9A-4006-CEEFD89A0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1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766C0-4C8D-F602-60C3-FF62B265BC27}"/>
              </a:ext>
            </a:extLst>
          </p:cNvPr>
          <p:cNvSpPr txBox="1"/>
          <p:nvPr/>
        </p:nvSpPr>
        <p:spPr>
          <a:xfrm>
            <a:off x="4786312" y="1106623"/>
            <a:ext cx="397668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Acțiunea 3.2. Crearea unui meniu electronic pe pagina web a instanței pentru a recepționa sugestii și propuneri cu referire la activitatea instanței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o-MD" sz="1400" b="1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o-MD" sz="140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MD" sz="140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în cadrul </a:t>
            </a: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ședinței de informare din 17 martie 2023, </a:t>
            </a:r>
            <a:r>
              <a:rPr kumimoji="0" lang="ro-MD" sz="140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organizată pentru membrii Grupului de lucru privind dezvoltarea Judecătoriei-Model Ungheni a fost prezentat </a:t>
            </a: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registrul petițiilor implementat în PIGD și e-Dosar  </a:t>
            </a:r>
            <a:r>
              <a:rPr kumimoji="0" lang="ro-MD" sz="140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și a fost pus la dispoziție </a:t>
            </a: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Ghidul de utilizare a registrului petițiilor.</a:t>
            </a: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400" dirty="0">
              <a:solidFill>
                <a:srgbClr val="6C64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4B8FDE4-A166-62D1-8320-1F48B0C0C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16" y="3160912"/>
            <a:ext cx="3252634" cy="1776801"/>
          </a:xfrm>
          <a:prstGeom prst="rect">
            <a:avLst/>
          </a:prstGeom>
        </p:spPr>
      </p:pic>
      <p:pic>
        <p:nvPicPr>
          <p:cNvPr id="10" name="Picture Placeholder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99E158A-9C93-E3F0-393D-124BCC2FF0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247" r="25247"/>
          <a:stretch>
            <a:fillRect/>
          </a:stretch>
        </p:blipFill>
        <p:spPr/>
      </p:pic>
      <p:sp>
        <p:nvSpPr>
          <p:cNvPr id="15" name="Title 5">
            <a:extLst>
              <a:ext uri="{FF2B5EF4-FFF2-40B4-BE49-F238E27FC236}">
                <a16:creationId xmlns:a16="http://schemas.microsoft.com/office/drawing/2014/main" id="{97C2895C-375A-D403-FC0F-E85BF609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53989"/>
            <a:ext cx="8610599" cy="952634"/>
          </a:xfrm>
        </p:spPr>
        <p:txBody>
          <a:bodyPr/>
          <a:lstStyle/>
          <a:p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RO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IMPLICAREA COMUNITĂȚII</a:t>
            </a:r>
            <a:br>
              <a:rPr kumimoji="0" lang="ro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o-RO" sz="13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Obiectivul 3. Îmbunătățirea coordonării și a cooperării între Judecătoria Ungheni și reprezentanții comunității</a:t>
            </a:r>
            <a:br>
              <a:rPr lang="ro-RO" sz="2400" dirty="0">
                <a:solidFill>
                  <a:schemeClr val="bg2">
                    <a:lumMod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1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ubstituent imagine 8">
            <a:extLst>
              <a:ext uri="{FF2B5EF4-FFF2-40B4-BE49-F238E27FC236}">
                <a16:creationId xmlns:a16="http://schemas.microsoft.com/office/drawing/2014/main" id="{C3CEC624-4EC3-41F6-E127-DF925E1B7E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C2A5CE7-E065-8956-4300-7AC7D75FD6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4FBFE78-741B-D54C-8A80-4C6BF351F1D9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E46CB0E-056D-BF6C-A446-FA28BAD0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u 5">
            <a:extLst>
              <a:ext uri="{FF2B5EF4-FFF2-40B4-BE49-F238E27FC236}">
                <a16:creationId xmlns:a16="http://schemas.microsoft.com/office/drawing/2014/main" id="{C23E5F52-5E57-CFF7-1FD9-635ABCEA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57315"/>
            <a:ext cx="4571999" cy="4031873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Acțiunea 4.</a:t>
            </a: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Elaborarea și publicarea materialelor informative cu privire la serviciile oferite de către judecătorie </a:t>
            </a:r>
            <a:b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en-US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animat: </a:t>
            </a:r>
            <a: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se scrie o cerere de chemare în judecată, Procedura scrisă;</a:t>
            </a:r>
            <a:br>
              <a:rPr lang="en-US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Video animat </a:t>
            </a:r>
            <a:r>
              <a:rPr lang="ro-MD" sz="1400" dirty="0">
                <a:solidFill>
                  <a:srgbClr val="6C646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Câtă încredere au oamenii în sistemul judecătoresc</a:t>
            </a:r>
            <a:r>
              <a:rPr lang="ro-MD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– 31.01.2023</a:t>
            </a:r>
            <a:br>
              <a:rPr lang="en-US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Video animat - </a:t>
            </a:r>
            <a: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Satisfacția justițiabililor – 13.02.2023</a:t>
            </a:r>
            <a:b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Video animat– </a:t>
            </a:r>
            <a: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ați descrie judecătorii și judecătoriile – 14.02.2023</a:t>
            </a:r>
            <a:b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Video animat- </a:t>
            </a:r>
            <a: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CALITATEA SERVICIILOR JUDECĂTOREȘTI  - 18.02.2023</a:t>
            </a:r>
            <a:br>
              <a:rPr lang="en-US" sz="1400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800" dirty="0">
                <a:solidFill>
                  <a:srgbClr val="050505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800" b="0" i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800" dirty="0">
                <a:solidFill>
                  <a:srgbClr val="05050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o-RO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CD808590-CBD5-5845-5A3E-DECFA2E6912F}"/>
              </a:ext>
            </a:extLst>
          </p:cNvPr>
          <p:cNvSpPr txBox="1"/>
          <p:nvPr/>
        </p:nvSpPr>
        <p:spPr>
          <a:xfrm>
            <a:off x="152401" y="0"/>
            <a:ext cx="889815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MD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DOMENIUL </a:t>
            </a:r>
            <a:r>
              <a:rPr kumimoji="0" lang="ro-MD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</a:t>
            </a:r>
            <a:r>
              <a:rPr kumimoji="0" lang="en-MD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kumimoji="0" lang="ro-MD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ACCESUL PUBLIC LA INFORMAȚII</a:t>
            </a:r>
            <a:br>
              <a:rPr kumimoji="0" lang="ro-MD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4. Creșterea accesului publicului la informația despre activitatea judecătoriei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4914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1/25/2024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1456"/>
            <a:ext cx="7772400" cy="628650"/>
          </a:xfrm>
        </p:spPr>
        <p:txBody>
          <a:bodyPr anchor="b">
            <a:noAutofit/>
          </a:bodyPr>
          <a:lstStyle/>
          <a:p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ACCESUL PUBLIC LA INFORMAȚII</a:t>
            </a:r>
            <a:br>
              <a:rPr lang="ro-MD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4. Creșterea accesului publicului la informația despre activitatea judecătoriei</a:t>
            </a:r>
            <a:endParaRPr lang="en-MD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stituent conținut 5">
            <a:extLst>
              <a:ext uri="{FF2B5EF4-FFF2-40B4-BE49-F238E27FC236}">
                <a16:creationId xmlns:a16="http://schemas.microsoft.com/office/drawing/2014/main" id="{9F39636A-1005-4049-BF2D-D2F2F8DAF47C}"/>
              </a:ext>
            </a:extLst>
          </p:cNvPr>
          <p:cNvSpPr txBox="1">
            <a:spLocks/>
          </p:cNvSpPr>
          <p:nvPr/>
        </p:nvSpPr>
        <p:spPr>
          <a:xfrm>
            <a:off x="552976" y="1079294"/>
            <a:ext cx="4236402" cy="3536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  <a:defRPr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  <a:defRPr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8">
            <a:extLst>
              <a:ext uri="{FF2B5EF4-FFF2-40B4-BE49-F238E27FC236}">
                <a16:creationId xmlns:a16="http://schemas.microsoft.com/office/drawing/2014/main" id="{D493DD3B-231C-F8FB-F3E9-987640F1A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849" y="1347393"/>
            <a:ext cx="2997925" cy="2997923"/>
          </a:xfrm>
          <a:custGeom>
            <a:avLst/>
            <a:gdLst>
              <a:gd name="T0" fmla="*/ 6414 w 6415"/>
              <a:gd name="T1" fmla="*/ 3206 h 6414"/>
              <a:gd name="T2" fmla="*/ 6414 w 6415"/>
              <a:gd name="T3" fmla="*/ 3206 h 6414"/>
              <a:gd name="T4" fmla="*/ 3208 w 6415"/>
              <a:gd name="T5" fmla="*/ 6413 h 6414"/>
              <a:gd name="T6" fmla="*/ 3208 w 6415"/>
              <a:gd name="T7" fmla="*/ 6413 h 6414"/>
              <a:gd name="T8" fmla="*/ 0 w 6415"/>
              <a:gd name="T9" fmla="*/ 3206 h 6414"/>
              <a:gd name="T10" fmla="*/ 0 w 6415"/>
              <a:gd name="T11" fmla="*/ 3206 h 6414"/>
              <a:gd name="T12" fmla="*/ 3208 w 6415"/>
              <a:gd name="T13" fmla="*/ 0 h 6414"/>
              <a:gd name="T14" fmla="*/ 3208 w 6415"/>
              <a:gd name="T15" fmla="*/ 0 h 6414"/>
              <a:gd name="T16" fmla="*/ 6414 w 6415"/>
              <a:gd name="T17" fmla="*/ 3206 h 6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15" h="6414">
                <a:moveTo>
                  <a:pt x="6414" y="3206"/>
                </a:moveTo>
                <a:lnTo>
                  <a:pt x="6414" y="3206"/>
                </a:lnTo>
                <a:cubicBezTo>
                  <a:pt x="6414" y="4978"/>
                  <a:pt x="4978" y="6413"/>
                  <a:pt x="3208" y="6413"/>
                </a:cubicBezTo>
                <a:lnTo>
                  <a:pt x="3208" y="6413"/>
                </a:lnTo>
                <a:cubicBezTo>
                  <a:pt x="1436" y="6413"/>
                  <a:pt x="0" y="4978"/>
                  <a:pt x="0" y="3206"/>
                </a:cubicBezTo>
                <a:lnTo>
                  <a:pt x="0" y="3206"/>
                </a:lnTo>
                <a:cubicBezTo>
                  <a:pt x="0" y="1436"/>
                  <a:pt x="1436" y="0"/>
                  <a:pt x="3208" y="0"/>
                </a:cubicBezTo>
                <a:lnTo>
                  <a:pt x="3208" y="0"/>
                </a:lnTo>
                <a:cubicBezTo>
                  <a:pt x="4978" y="0"/>
                  <a:pt x="6414" y="1436"/>
                  <a:pt x="6414" y="3206"/>
                </a:cubicBezTo>
              </a:path>
            </a:pathLst>
          </a:custGeom>
          <a:solidFill>
            <a:srgbClr val="002F6C">
              <a:alpha val="20000"/>
            </a:srgb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8" name="Freeform 69">
            <a:extLst>
              <a:ext uri="{FF2B5EF4-FFF2-40B4-BE49-F238E27FC236}">
                <a16:creationId xmlns:a16="http://schemas.microsoft.com/office/drawing/2014/main" id="{8497C912-6419-9D31-F242-3E3A87916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3700" y="2434981"/>
            <a:ext cx="813869" cy="813870"/>
          </a:xfrm>
          <a:custGeom>
            <a:avLst/>
            <a:gdLst>
              <a:gd name="T0" fmla="*/ 1741 w 1742"/>
              <a:gd name="T1" fmla="*/ 871 h 1742"/>
              <a:gd name="T2" fmla="*/ 1741 w 1742"/>
              <a:gd name="T3" fmla="*/ 871 h 1742"/>
              <a:gd name="T4" fmla="*/ 870 w 1742"/>
              <a:gd name="T5" fmla="*/ 1741 h 1742"/>
              <a:gd name="T6" fmla="*/ 870 w 1742"/>
              <a:gd name="T7" fmla="*/ 1741 h 1742"/>
              <a:gd name="T8" fmla="*/ 0 w 1742"/>
              <a:gd name="T9" fmla="*/ 871 h 1742"/>
              <a:gd name="T10" fmla="*/ 0 w 1742"/>
              <a:gd name="T11" fmla="*/ 871 h 1742"/>
              <a:gd name="T12" fmla="*/ 870 w 1742"/>
              <a:gd name="T13" fmla="*/ 0 h 1742"/>
              <a:gd name="T14" fmla="*/ 870 w 1742"/>
              <a:gd name="T15" fmla="*/ 0 h 1742"/>
              <a:gd name="T16" fmla="*/ 1741 w 1742"/>
              <a:gd name="T17" fmla="*/ 871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2" h="1742">
                <a:moveTo>
                  <a:pt x="1741" y="871"/>
                </a:moveTo>
                <a:lnTo>
                  <a:pt x="1741" y="871"/>
                </a:lnTo>
                <a:cubicBezTo>
                  <a:pt x="1741" y="1351"/>
                  <a:pt x="1351" y="1741"/>
                  <a:pt x="870" y="1741"/>
                </a:cubicBezTo>
                <a:lnTo>
                  <a:pt x="870" y="1741"/>
                </a:lnTo>
                <a:cubicBezTo>
                  <a:pt x="390" y="1741"/>
                  <a:pt x="0" y="1351"/>
                  <a:pt x="0" y="871"/>
                </a:cubicBezTo>
                <a:lnTo>
                  <a:pt x="0" y="871"/>
                </a:lnTo>
                <a:cubicBezTo>
                  <a:pt x="0" y="389"/>
                  <a:pt x="390" y="0"/>
                  <a:pt x="870" y="0"/>
                </a:cubicBezTo>
                <a:lnTo>
                  <a:pt x="870" y="0"/>
                </a:lnTo>
                <a:cubicBezTo>
                  <a:pt x="1351" y="0"/>
                  <a:pt x="1741" y="389"/>
                  <a:pt x="1741" y="871"/>
                </a:cubicBezTo>
              </a:path>
            </a:pathLst>
          </a:custGeom>
          <a:solidFill>
            <a:srgbClr val="CFCDC9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DB512B-0A92-5F83-5AB6-6E88C4D86A43}"/>
              </a:ext>
            </a:extLst>
          </p:cNvPr>
          <p:cNvGrpSpPr/>
          <p:nvPr/>
        </p:nvGrpSpPr>
        <p:grpSpPr>
          <a:xfrm>
            <a:off x="6274941" y="2218635"/>
            <a:ext cx="1695732" cy="1108510"/>
            <a:chOff x="9925687" y="6489970"/>
            <a:chExt cx="4520781" cy="2955259"/>
          </a:xfrm>
        </p:grpSpPr>
        <p:sp>
          <p:nvSpPr>
            <p:cNvPr id="20" name="Freeform 71">
              <a:extLst>
                <a:ext uri="{FF2B5EF4-FFF2-40B4-BE49-F238E27FC236}">
                  <a16:creationId xmlns:a16="http://schemas.microsoft.com/office/drawing/2014/main" id="{BF5C8574-02A6-A19E-5EAF-2846278DC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5687" y="8060980"/>
              <a:ext cx="466911" cy="834943"/>
            </a:xfrm>
            <a:custGeom>
              <a:avLst/>
              <a:gdLst>
                <a:gd name="T0" fmla="*/ 307 w 374"/>
                <a:gd name="T1" fmla="*/ 132 h 669"/>
                <a:gd name="T2" fmla="*/ 307 w 374"/>
                <a:gd name="T3" fmla="*/ 132 h 669"/>
                <a:gd name="T4" fmla="*/ 298 w 374"/>
                <a:gd name="T5" fmla="*/ 103 h 669"/>
                <a:gd name="T6" fmla="*/ 298 w 374"/>
                <a:gd name="T7" fmla="*/ 103 h 669"/>
                <a:gd name="T8" fmla="*/ 134 w 374"/>
                <a:gd name="T9" fmla="*/ 12 h 669"/>
                <a:gd name="T10" fmla="*/ 134 w 374"/>
                <a:gd name="T11" fmla="*/ 12 h 669"/>
                <a:gd name="T12" fmla="*/ 134 w 374"/>
                <a:gd name="T13" fmla="*/ 12 h 669"/>
                <a:gd name="T14" fmla="*/ 14 w 374"/>
                <a:gd name="T15" fmla="*/ 185 h 669"/>
                <a:gd name="T16" fmla="*/ 77 w 374"/>
                <a:gd name="T17" fmla="*/ 534 h 669"/>
                <a:gd name="T18" fmla="*/ 77 w 374"/>
                <a:gd name="T19" fmla="*/ 534 h 669"/>
                <a:gd name="T20" fmla="*/ 250 w 374"/>
                <a:gd name="T21" fmla="*/ 654 h 669"/>
                <a:gd name="T22" fmla="*/ 250 w 374"/>
                <a:gd name="T23" fmla="*/ 654 h 669"/>
                <a:gd name="T24" fmla="*/ 250 w 374"/>
                <a:gd name="T25" fmla="*/ 654 h 669"/>
                <a:gd name="T26" fmla="*/ 372 w 374"/>
                <a:gd name="T27" fmla="*/ 512 h 669"/>
                <a:gd name="T28" fmla="*/ 372 w 374"/>
                <a:gd name="T29" fmla="*/ 512 h 669"/>
                <a:gd name="T30" fmla="*/ 370 w 374"/>
                <a:gd name="T31" fmla="*/ 481 h 669"/>
                <a:gd name="T32" fmla="*/ 307 w 374"/>
                <a:gd name="T33" fmla="*/ 13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4" h="669">
                  <a:moveTo>
                    <a:pt x="307" y="132"/>
                  </a:moveTo>
                  <a:lnTo>
                    <a:pt x="307" y="132"/>
                  </a:lnTo>
                  <a:cubicBezTo>
                    <a:pt x="306" y="122"/>
                    <a:pt x="302" y="112"/>
                    <a:pt x="298" y="103"/>
                  </a:cubicBezTo>
                  <a:lnTo>
                    <a:pt x="298" y="103"/>
                  </a:lnTo>
                  <a:cubicBezTo>
                    <a:pt x="272" y="39"/>
                    <a:pt x="204" y="0"/>
                    <a:pt x="134" y="12"/>
                  </a:cubicBezTo>
                  <a:lnTo>
                    <a:pt x="134" y="12"/>
                  </a:lnTo>
                  <a:lnTo>
                    <a:pt x="134" y="12"/>
                  </a:lnTo>
                  <a:cubicBezTo>
                    <a:pt x="54" y="27"/>
                    <a:pt x="0" y="105"/>
                    <a:pt x="14" y="185"/>
                  </a:cubicBezTo>
                  <a:lnTo>
                    <a:pt x="77" y="534"/>
                  </a:lnTo>
                  <a:lnTo>
                    <a:pt x="77" y="534"/>
                  </a:lnTo>
                  <a:cubicBezTo>
                    <a:pt x="92" y="614"/>
                    <a:pt x="170" y="668"/>
                    <a:pt x="250" y="654"/>
                  </a:cubicBezTo>
                  <a:lnTo>
                    <a:pt x="250" y="654"/>
                  </a:lnTo>
                  <a:lnTo>
                    <a:pt x="250" y="654"/>
                  </a:lnTo>
                  <a:cubicBezTo>
                    <a:pt x="320" y="641"/>
                    <a:pt x="370" y="580"/>
                    <a:pt x="372" y="512"/>
                  </a:cubicBezTo>
                  <a:lnTo>
                    <a:pt x="372" y="512"/>
                  </a:lnTo>
                  <a:cubicBezTo>
                    <a:pt x="373" y="502"/>
                    <a:pt x="372" y="492"/>
                    <a:pt x="370" y="481"/>
                  </a:cubicBezTo>
                  <a:lnTo>
                    <a:pt x="307" y="132"/>
                  </a:lnTo>
                </a:path>
              </a:pathLst>
            </a:custGeom>
            <a:solidFill>
              <a:srgbClr val="ABA69F"/>
            </a:solidFill>
            <a:ln cap="flat">
              <a:noFill/>
              <a:prstDash val="solid"/>
            </a:ln>
          </p:spPr>
          <p:txBody>
            <a:bodyPr vert="horz" wrap="square" lIns="33759" tIns="16879" rIns="33759" bIns="16879" anchor="ctr" anchorCtr="1" compatLnSpc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9pPr>
            </a:lstStyle>
            <a:p>
              <a:pPr hangingPunct="0"/>
              <a:endParaRPr lang="en-US" sz="675" dirty="0">
                <a:latin typeface="Poppins" panose="00000500000000000000" pitchFamily="2" charset="0"/>
                <a:ea typeface="Microsoft YaHei" pitchFamily="2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48C934C7-EDEF-0632-BA43-4DE85952E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6455" y="6489970"/>
              <a:ext cx="780013" cy="2565250"/>
            </a:xfrm>
            <a:custGeom>
              <a:avLst/>
              <a:gdLst>
                <a:gd name="T0" fmla="*/ 124 w 626"/>
                <a:gd name="T1" fmla="*/ 15 h 2059"/>
                <a:gd name="T2" fmla="*/ 124 w 626"/>
                <a:gd name="T3" fmla="*/ 15 h 2059"/>
                <a:gd name="T4" fmla="*/ 5 w 626"/>
                <a:gd name="T5" fmla="*/ 131 h 2059"/>
                <a:gd name="T6" fmla="*/ 5 w 626"/>
                <a:gd name="T7" fmla="*/ 131 h 2059"/>
                <a:gd name="T8" fmla="*/ 4 w 626"/>
                <a:gd name="T9" fmla="*/ 188 h 2059"/>
                <a:gd name="T10" fmla="*/ 318 w 626"/>
                <a:gd name="T11" fmla="*/ 1927 h 2059"/>
                <a:gd name="T12" fmla="*/ 318 w 626"/>
                <a:gd name="T13" fmla="*/ 1927 h 2059"/>
                <a:gd name="T14" fmla="*/ 339 w 626"/>
                <a:gd name="T15" fmla="*/ 1979 h 2059"/>
                <a:gd name="T16" fmla="*/ 339 w 626"/>
                <a:gd name="T17" fmla="*/ 1979 h 2059"/>
                <a:gd name="T18" fmla="*/ 491 w 626"/>
                <a:gd name="T19" fmla="*/ 2047 h 2059"/>
                <a:gd name="T20" fmla="*/ 491 w 626"/>
                <a:gd name="T21" fmla="*/ 2047 h 2059"/>
                <a:gd name="T22" fmla="*/ 611 w 626"/>
                <a:gd name="T23" fmla="*/ 1874 h 2059"/>
                <a:gd name="T24" fmla="*/ 297 w 626"/>
                <a:gd name="T25" fmla="*/ 135 h 2059"/>
                <a:gd name="T26" fmla="*/ 297 w 626"/>
                <a:gd name="T27" fmla="*/ 135 h 2059"/>
                <a:gd name="T28" fmla="*/ 124 w 626"/>
                <a:gd name="T29" fmla="*/ 15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6" h="2059">
                  <a:moveTo>
                    <a:pt x="124" y="15"/>
                  </a:moveTo>
                  <a:lnTo>
                    <a:pt x="124" y="15"/>
                  </a:lnTo>
                  <a:cubicBezTo>
                    <a:pt x="63" y="26"/>
                    <a:pt x="17" y="74"/>
                    <a:pt x="5" y="131"/>
                  </a:cubicBezTo>
                  <a:lnTo>
                    <a:pt x="5" y="131"/>
                  </a:lnTo>
                  <a:cubicBezTo>
                    <a:pt x="1" y="149"/>
                    <a:pt x="0" y="168"/>
                    <a:pt x="4" y="188"/>
                  </a:cubicBezTo>
                  <a:lnTo>
                    <a:pt x="318" y="1927"/>
                  </a:lnTo>
                  <a:lnTo>
                    <a:pt x="318" y="1927"/>
                  </a:lnTo>
                  <a:cubicBezTo>
                    <a:pt x="322" y="1946"/>
                    <a:pt x="329" y="1964"/>
                    <a:pt x="339" y="1979"/>
                  </a:cubicBezTo>
                  <a:lnTo>
                    <a:pt x="339" y="1979"/>
                  </a:lnTo>
                  <a:cubicBezTo>
                    <a:pt x="370" y="2029"/>
                    <a:pt x="430" y="2058"/>
                    <a:pt x="491" y="2047"/>
                  </a:cubicBezTo>
                  <a:lnTo>
                    <a:pt x="491" y="2047"/>
                  </a:lnTo>
                  <a:cubicBezTo>
                    <a:pt x="572" y="2032"/>
                    <a:pt x="625" y="1954"/>
                    <a:pt x="611" y="1874"/>
                  </a:cubicBezTo>
                  <a:lnTo>
                    <a:pt x="297" y="135"/>
                  </a:lnTo>
                  <a:lnTo>
                    <a:pt x="297" y="135"/>
                  </a:lnTo>
                  <a:cubicBezTo>
                    <a:pt x="282" y="55"/>
                    <a:pt x="205" y="0"/>
                    <a:pt x="124" y="15"/>
                  </a:cubicBezTo>
                </a:path>
              </a:pathLst>
            </a:custGeom>
            <a:solidFill>
              <a:srgbClr val="ABA69F"/>
            </a:solidFill>
            <a:ln cap="flat">
              <a:noFill/>
              <a:prstDash val="solid"/>
            </a:ln>
          </p:spPr>
          <p:txBody>
            <a:bodyPr vert="horz" wrap="square" lIns="33759" tIns="16879" rIns="33759" bIns="16879" anchor="ctr" anchorCtr="1" compatLnSpc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9pPr>
            </a:lstStyle>
            <a:p>
              <a:pPr hangingPunct="0"/>
              <a:endParaRPr lang="en-US" sz="675" dirty="0">
                <a:latin typeface="Poppins" panose="00000500000000000000" pitchFamily="2" charset="0"/>
                <a:ea typeface="Microsoft YaHei" pitchFamily="2"/>
              </a:endParaRPr>
            </a:p>
          </p:txBody>
        </p:sp>
        <p:sp>
          <p:nvSpPr>
            <p:cNvPr id="22" name="Freeform 73">
              <a:extLst>
                <a:ext uri="{FF2B5EF4-FFF2-40B4-BE49-F238E27FC236}">
                  <a16:creationId xmlns:a16="http://schemas.microsoft.com/office/drawing/2014/main" id="{2B615160-4C11-EC29-BED2-CF6BD4E45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6139" y="8775077"/>
              <a:ext cx="1571010" cy="670152"/>
            </a:xfrm>
            <a:custGeom>
              <a:avLst/>
              <a:gdLst>
                <a:gd name="T0" fmla="*/ 1119 w 1261"/>
                <a:gd name="T1" fmla="*/ 243 h 540"/>
                <a:gd name="T2" fmla="*/ 1119 w 1261"/>
                <a:gd name="T3" fmla="*/ 243 h 540"/>
                <a:gd name="T4" fmla="*/ 1068 w 1261"/>
                <a:gd name="T5" fmla="*/ 357 h 540"/>
                <a:gd name="T6" fmla="*/ 1068 w 1261"/>
                <a:gd name="T7" fmla="*/ 357 h 540"/>
                <a:gd name="T8" fmla="*/ 952 w 1261"/>
                <a:gd name="T9" fmla="*/ 402 h 540"/>
                <a:gd name="T10" fmla="*/ 299 w 1261"/>
                <a:gd name="T11" fmla="*/ 386 h 540"/>
                <a:gd name="T12" fmla="*/ 299 w 1261"/>
                <a:gd name="T13" fmla="*/ 386 h 540"/>
                <a:gd name="T14" fmla="*/ 140 w 1261"/>
                <a:gd name="T15" fmla="*/ 219 h 540"/>
                <a:gd name="T16" fmla="*/ 145 w 1261"/>
                <a:gd name="T17" fmla="*/ 9 h 540"/>
                <a:gd name="T18" fmla="*/ 9 w 1261"/>
                <a:gd name="T19" fmla="*/ 0 h 540"/>
                <a:gd name="T20" fmla="*/ 3 w 1261"/>
                <a:gd name="T21" fmla="*/ 215 h 540"/>
                <a:gd name="T22" fmla="*/ 3 w 1261"/>
                <a:gd name="T23" fmla="*/ 215 h 540"/>
                <a:gd name="T24" fmla="*/ 296 w 1261"/>
                <a:gd name="T25" fmla="*/ 522 h 540"/>
                <a:gd name="T26" fmla="*/ 948 w 1261"/>
                <a:gd name="T27" fmla="*/ 539 h 540"/>
                <a:gd name="T28" fmla="*/ 948 w 1261"/>
                <a:gd name="T29" fmla="*/ 539 h 540"/>
                <a:gd name="T30" fmla="*/ 1010 w 1261"/>
                <a:gd name="T31" fmla="*/ 534 h 540"/>
                <a:gd name="T32" fmla="*/ 1010 w 1261"/>
                <a:gd name="T33" fmla="*/ 534 h 540"/>
                <a:gd name="T34" fmla="*/ 1163 w 1261"/>
                <a:gd name="T35" fmla="*/ 456 h 540"/>
                <a:gd name="T36" fmla="*/ 1163 w 1261"/>
                <a:gd name="T37" fmla="*/ 456 h 540"/>
                <a:gd name="T38" fmla="*/ 1256 w 1261"/>
                <a:gd name="T39" fmla="*/ 247 h 540"/>
                <a:gd name="T40" fmla="*/ 1260 w 1261"/>
                <a:gd name="T41" fmla="*/ 87 h 540"/>
                <a:gd name="T42" fmla="*/ 1124 w 1261"/>
                <a:gd name="T43" fmla="*/ 78 h 540"/>
                <a:gd name="T44" fmla="*/ 1119 w 1261"/>
                <a:gd name="T45" fmla="*/ 24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61" h="540">
                  <a:moveTo>
                    <a:pt x="1119" y="243"/>
                  </a:moveTo>
                  <a:lnTo>
                    <a:pt x="1119" y="243"/>
                  </a:lnTo>
                  <a:cubicBezTo>
                    <a:pt x="1118" y="286"/>
                    <a:pt x="1100" y="327"/>
                    <a:pt x="1068" y="357"/>
                  </a:cubicBezTo>
                  <a:lnTo>
                    <a:pt x="1068" y="357"/>
                  </a:lnTo>
                  <a:cubicBezTo>
                    <a:pt x="1037" y="387"/>
                    <a:pt x="996" y="403"/>
                    <a:pt x="952" y="402"/>
                  </a:cubicBezTo>
                  <a:lnTo>
                    <a:pt x="299" y="386"/>
                  </a:lnTo>
                  <a:lnTo>
                    <a:pt x="299" y="386"/>
                  </a:lnTo>
                  <a:cubicBezTo>
                    <a:pt x="209" y="384"/>
                    <a:pt x="138" y="309"/>
                    <a:pt x="140" y="219"/>
                  </a:cubicBezTo>
                  <a:lnTo>
                    <a:pt x="145" y="9"/>
                  </a:lnTo>
                  <a:lnTo>
                    <a:pt x="9" y="0"/>
                  </a:lnTo>
                  <a:lnTo>
                    <a:pt x="3" y="215"/>
                  </a:lnTo>
                  <a:lnTo>
                    <a:pt x="3" y="215"/>
                  </a:lnTo>
                  <a:cubicBezTo>
                    <a:pt x="0" y="381"/>
                    <a:pt x="131" y="519"/>
                    <a:pt x="296" y="522"/>
                  </a:cubicBezTo>
                  <a:lnTo>
                    <a:pt x="948" y="539"/>
                  </a:lnTo>
                  <a:lnTo>
                    <a:pt x="948" y="539"/>
                  </a:lnTo>
                  <a:cubicBezTo>
                    <a:pt x="969" y="539"/>
                    <a:pt x="990" y="538"/>
                    <a:pt x="1010" y="534"/>
                  </a:cubicBezTo>
                  <a:lnTo>
                    <a:pt x="1010" y="534"/>
                  </a:lnTo>
                  <a:cubicBezTo>
                    <a:pt x="1067" y="524"/>
                    <a:pt x="1120" y="497"/>
                    <a:pt x="1163" y="456"/>
                  </a:cubicBezTo>
                  <a:lnTo>
                    <a:pt x="1163" y="456"/>
                  </a:lnTo>
                  <a:cubicBezTo>
                    <a:pt x="1221" y="401"/>
                    <a:pt x="1254" y="326"/>
                    <a:pt x="1256" y="247"/>
                  </a:cubicBezTo>
                  <a:lnTo>
                    <a:pt x="1260" y="87"/>
                  </a:lnTo>
                  <a:lnTo>
                    <a:pt x="1124" y="78"/>
                  </a:lnTo>
                  <a:lnTo>
                    <a:pt x="1119" y="243"/>
                  </a:lnTo>
                </a:path>
              </a:pathLst>
            </a:custGeom>
            <a:solidFill>
              <a:srgbClr val="D76766"/>
            </a:solidFill>
            <a:ln cap="flat">
              <a:noFill/>
              <a:prstDash val="solid"/>
            </a:ln>
          </p:spPr>
          <p:txBody>
            <a:bodyPr vert="horz" wrap="square" lIns="33759" tIns="16879" rIns="33759" bIns="16879" anchor="ctr" anchorCtr="1" compatLnSpc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9pPr>
            </a:lstStyle>
            <a:p>
              <a:pPr hangingPunct="0"/>
              <a:endParaRPr lang="en-US" sz="675" dirty="0">
                <a:latin typeface="Poppins" panose="00000500000000000000" pitchFamily="2" charset="0"/>
                <a:ea typeface="Microsoft YaHei" pitchFamily="2"/>
              </a:endParaRPr>
            </a:p>
          </p:txBody>
        </p:sp>
        <p:sp>
          <p:nvSpPr>
            <p:cNvPr id="23" name="Freeform 74">
              <a:extLst>
                <a:ext uri="{FF2B5EF4-FFF2-40B4-BE49-F238E27FC236}">
                  <a16:creationId xmlns:a16="http://schemas.microsoft.com/office/drawing/2014/main" id="{EE1F1AC8-084B-A9CB-ED63-B79114650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9215" y="6649267"/>
              <a:ext cx="3795697" cy="2301589"/>
            </a:xfrm>
            <a:custGeom>
              <a:avLst/>
              <a:gdLst>
                <a:gd name="T0" fmla="*/ 2709 w 3045"/>
                <a:gd name="T1" fmla="*/ 57 h 1849"/>
                <a:gd name="T2" fmla="*/ 2709 w 3045"/>
                <a:gd name="T3" fmla="*/ 57 h 1849"/>
                <a:gd name="T4" fmla="*/ 2710 w 3045"/>
                <a:gd name="T5" fmla="*/ 0 h 1849"/>
                <a:gd name="T6" fmla="*/ 0 w 3045"/>
                <a:gd name="T7" fmla="*/ 1233 h 1849"/>
                <a:gd name="T8" fmla="*/ 0 w 3045"/>
                <a:gd name="T9" fmla="*/ 1233 h 1849"/>
                <a:gd name="T10" fmla="*/ 9 w 3045"/>
                <a:gd name="T11" fmla="*/ 1262 h 1849"/>
                <a:gd name="T12" fmla="*/ 72 w 3045"/>
                <a:gd name="T13" fmla="*/ 1611 h 1849"/>
                <a:gd name="T14" fmla="*/ 72 w 3045"/>
                <a:gd name="T15" fmla="*/ 1611 h 1849"/>
                <a:gd name="T16" fmla="*/ 74 w 3045"/>
                <a:gd name="T17" fmla="*/ 1642 h 1849"/>
                <a:gd name="T18" fmla="*/ 1010 w 3045"/>
                <a:gd name="T19" fmla="*/ 1707 h 1849"/>
                <a:gd name="T20" fmla="*/ 1146 w 3045"/>
                <a:gd name="T21" fmla="*/ 1716 h 1849"/>
                <a:gd name="T22" fmla="*/ 2125 w 3045"/>
                <a:gd name="T23" fmla="*/ 1785 h 1849"/>
                <a:gd name="T24" fmla="*/ 2261 w 3045"/>
                <a:gd name="T25" fmla="*/ 1794 h 1849"/>
                <a:gd name="T26" fmla="*/ 3044 w 3045"/>
                <a:gd name="T27" fmla="*/ 1848 h 1849"/>
                <a:gd name="T28" fmla="*/ 3044 w 3045"/>
                <a:gd name="T29" fmla="*/ 1848 h 1849"/>
                <a:gd name="T30" fmla="*/ 3023 w 3045"/>
                <a:gd name="T31" fmla="*/ 1796 h 1849"/>
                <a:gd name="T32" fmla="*/ 2709 w 3045"/>
                <a:gd name="T33" fmla="*/ 57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45" h="1849">
                  <a:moveTo>
                    <a:pt x="2709" y="57"/>
                  </a:moveTo>
                  <a:lnTo>
                    <a:pt x="2709" y="57"/>
                  </a:lnTo>
                  <a:cubicBezTo>
                    <a:pt x="2705" y="37"/>
                    <a:pt x="2706" y="18"/>
                    <a:pt x="2710" y="0"/>
                  </a:cubicBezTo>
                  <a:lnTo>
                    <a:pt x="0" y="1233"/>
                  </a:lnTo>
                  <a:lnTo>
                    <a:pt x="0" y="1233"/>
                  </a:lnTo>
                  <a:cubicBezTo>
                    <a:pt x="4" y="1242"/>
                    <a:pt x="8" y="1252"/>
                    <a:pt x="9" y="1262"/>
                  </a:cubicBezTo>
                  <a:lnTo>
                    <a:pt x="72" y="1611"/>
                  </a:lnTo>
                  <a:lnTo>
                    <a:pt x="72" y="1611"/>
                  </a:lnTo>
                  <a:cubicBezTo>
                    <a:pt x="74" y="1622"/>
                    <a:pt x="75" y="1632"/>
                    <a:pt x="74" y="1642"/>
                  </a:cubicBezTo>
                  <a:lnTo>
                    <a:pt x="1010" y="1707"/>
                  </a:lnTo>
                  <a:lnTo>
                    <a:pt x="1146" y="1716"/>
                  </a:lnTo>
                  <a:lnTo>
                    <a:pt x="2125" y="1785"/>
                  </a:lnTo>
                  <a:lnTo>
                    <a:pt x="2261" y="1794"/>
                  </a:lnTo>
                  <a:lnTo>
                    <a:pt x="3044" y="1848"/>
                  </a:lnTo>
                  <a:lnTo>
                    <a:pt x="3044" y="1848"/>
                  </a:lnTo>
                  <a:cubicBezTo>
                    <a:pt x="3034" y="1833"/>
                    <a:pt x="3027" y="1815"/>
                    <a:pt x="3023" y="1796"/>
                  </a:cubicBezTo>
                  <a:lnTo>
                    <a:pt x="2709" y="57"/>
                  </a:lnTo>
                </a:path>
              </a:pathLst>
            </a:custGeom>
            <a:solidFill>
              <a:srgbClr val="D76766"/>
            </a:solidFill>
            <a:ln cap="flat">
              <a:noFill/>
              <a:prstDash val="solid"/>
            </a:ln>
          </p:spPr>
          <p:txBody>
            <a:bodyPr vert="horz" wrap="square" lIns="33759" tIns="16879" rIns="33759" bIns="16879" anchor="ctr" anchorCtr="1" compatLnSpc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9pPr>
            </a:lstStyle>
            <a:p>
              <a:pPr hangingPunct="0"/>
              <a:endParaRPr lang="en-US" sz="675" dirty="0">
                <a:latin typeface="Poppins" panose="00000500000000000000" pitchFamily="2" charset="0"/>
                <a:ea typeface="Microsoft YaHei" pitchFamily="2"/>
              </a:endParaRPr>
            </a:p>
          </p:txBody>
        </p:sp>
      </p:grpSp>
      <p:sp>
        <p:nvSpPr>
          <p:cNvPr id="11" name="Freeform 26">
            <a:extLst>
              <a:ext uri="{FF2B5EF4-FFF2-40B4-BE49-F238E27FC236}">
                <a16:creationId xmlns:a16="http://schemas.microsoft.com/office/drawing/2014/main" id="{850E738B-7DDF-DC44-4AB8-F89E53BF8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9742" y="2641024"/>
            <a:ext cx="403374" cy="401316"/>
          </a:xfrm>
          <a:custGeom>
            <a:avLst/>
            <a:gdLst>
              <a:gd name="connsiteX0" fmla="*/ 837967 w 1075383"/>
              <a:gd name="connsiteY0" fmla="*/ 906354 h 1069898"/>
              <a:gd name="connsiteX1" fmla="*/ 780183 w 1075383"/>
              <a:gd name="connsiteY1" fmla="*/ 965030 h 1069898"/>
              <a:gd name="connsiteX2" fmla="*/ 780183 w 1075383"/>
              <a:gd name="connsiteY2" fmla="*/ 1041184 h 1069898"/>
              <a:gd name="connsiteX3" fmla="*/ 1047747 w 1075383"/>
              <a:gd name="connsiteY3" fmla="*/ 1041184 h 1069898"/>
              <a:gd name="connsiteX4" fmla="*/ 1047747 w 1075383"/>
              <a:gd name="connsiteY4" fmla="*/ 965030 h 1069898"/>
              <a:gd name="connsiteX5" fmla="*/ 988707 w 1075383"/>
              <a:gd name="connsiteY5" fmla="*/ 906354 h 1069898"/>
              <a:gd name="connsiteX6" fmla="*/ 85419 w 1075383"/>
              <a:gd name="connsiteY6" fmla="*/ 906354 h 1069898"/>
              <a:gd name="connsiteX7" fmla="*/ 27635 w 1075383"/>
              <a:gd name="connsiteY7" fmla="*/ 965030 h 1069898"/>
              <a:gd name="connsiteX8" fmla="*/ 27635 w 1075383"/>
              <a:gd name="connsiteY8" fmla="*/ 1041184 h 1069898"/>
              <a:gd name="connsiteX9" fmla="*/ 295196 w 1075383"/>
              <a:gd name="connsiteY9" fmla="*/ 1041184 h 1069898"/>
              <a:gd name="connsiteX10" fmla="*/ 295196 w 1075383"/>
              <a:gd name="connsiteY10" fmla="*/ 965030 h 1069898"/>
              <a:gd name="connsiteX11" fmla="*/ 237413 w 1075383"/>
              <a:gd name="connsiteY11" fmla="*/ 906354 h 1069898"/>
              <a:gd name="connsiteX12" fmla="*/ 837967 w 1075383"/>
              <a:gd name="connsiteY12" fmla="*/ 878889 h 1069898"/>
              <a:gd name="connsiteX13" fmla="*/ 988707 w 1075383"/>
              <a:gd name="connsiteY13" fmla="*/ 878889 h 1069898"/>
              <a:gd name="connsiteX14" fmla="*/ 1075383 w 1075383"/>
              <a:gd name="connsiteY14" fmla="*/ 965030 h 1069898"/>
              <a:gd name="connsiteX15" fmla="*/ 1075383 w 1075383"/>
              <a:gd name="connsiteY15" fmla="*/ 1054917 h 1069898"/>
              <a:gd name="connsiteX16" fmla="*/ 1061565 w 1075383"/>
              <a:gd name="connsiteY16" fmla="*/ 1069898 h 1069898"/>
              <a:gd name="connsiteX17" fmla="*/ 766365 w 1075383"/>
              <a:gd name="connsiteY17" fmla="*/ 1069898 h 1069898"/>
              <a:gd name="connsiteX18" fmla="*/ 752547 w 1075383"/>
              <a:gd name="connsiteY18" fmla="*/ 1054917 h 1069898"/>
              <a:gd name="connsiteX19" fmla="*/ 752547 w 1075383"/>
              <a:gd name="connsiteY19" fmla="*/ 965030 h 1069898"/>
              <a:gd name="connsiteX20" fmla="*/ 837967 w 1075383"/>
              <a:gd name="connsiteY20" fmla="*/ 878889 h 1069898"/>
              <a:gd name="connsiteX21" fmla="*/ 85419 w 1075383"/>
              <a:gd name="connsiteY21" fmla="*/ 878889 h 1069898"/>
              <a:gd name="connsiteX22" fmla="*/ 237413 w 1075383"/>
              <a:gd name="connsiteY22" fmla="*/ 878889 h 1069898"/>
              <a:gd name="connsiteX23" fmla="*/ 322832 w 1075383"/>
              <a:gd name="connsiteY23" fmla="*/ 965030 h 1069898"/>
              <a:gd name="connsiteX24" fmla="*/ 322832 w 1075383"/>
              <a:gd name="connsiteY24" fmla="*/ 1054917 h 1069898"/>
              <a:gd name="connsiteX25" fmla="*/ 309014 w 1075383"/>
              <a:gd name="connsiteY25" fmla="*/ 1069898 h 1069898"/>
              <a:gd name="connsiteX26" fmla="*/ 13818 w 1075383"/>
              <a:gd name="connsiteY26" fmla="*/ 1069898 h 1069898"/>
              <a:gd name="connsiteX27" fmla="*/ 0 w 1075383"/>
              <a:gd name="connsiteY27" fmla="*/ 1054917 h 1069898"/>
              <a:gd name="connsiteX28" fmla="*/ 0 w 1075383"/>
              <a:gd name="connsiteY28" fmla="*/ 965030 h 1069898"/>
              <a:gd name="connsiteX29" fmla="*/ 85419 w 1075383"/>
              <a:gd name="connsiteY29" fmla="*/ 878889 h 1069898"/>
              <a:gd name="connsiteX30" fmla="*/ 464441 w 1075383"/>
              <a:gd name="connsiteY30" fmla="*/ 856916 h 1069898"/>
              <a:gd name="connsiteX31" fmla="*/ 406657 w 1075383"/>
              <a:gd name="connsiteY31" fmla="*/ 914343 h 1069898"/>
              <a:gd name="connsiteX32" fmla="*/ 406657 w 1075383"/>
              <a:gd name="connsiteY32" fmla="*/ 992993 h 1069898"/>
              <a:gd name="connsiteX33" fmla="*/ 674221 w 1075383"/>
              <a:gd name="connsiteY33" fmla="*/ 992993 h 1069898"/>
              <a:gd name="connsiteX34" fmla="*/ 674221 w 1075383"/>
              <a:gd name="connsiteY34" fmla="*/ 914343 h 1069898"/>
              <a:gd name="connsiteX35" fmla="*/ 616437 w 1075383"/>
              <a:gd name="connsiteY35" fmla="*/ 856916 h 1069898"/>
              <a:gd name="connsiteX36" fmla="*/ 464441 w 1075383"/>
              <a:gd name="connsiteY36" fmla="*/ 829451 h 1069898"/>
              <a:gd name="connsiteX37" fmla="*/ 616437 w 1075383"/>
              <a:gd name="connsiteY37" fmla="*/ 829451 h 1069898"/>
              <a:gd name="connsiteX38" fmla="*/ 701857 w 1075383"/>
              <a:gd name="connsiteY38" fmla="*/ 914343 h 1069898"/>
              <a:gd name="connsiteX39" fmla="*/ 701857 w 1075383"/>
              <a:gd name="connsiteY39" fmla="*/ 1006725 h 1069898"/>
              <a:gd name="connsiteX40" fmla="*/ 688039 w 1075383"/>
              <a:gd name="connsiteY40" fmla="*/ 1020458 h 1069898"/>
              <a:gd name="connsiteX41" fmla="*/ 392839 w 1075383"/>
              <a:gd name="connsiteY41" fmla="*/ 1020458 h 1069898"/>
              <a:gd name="connsiteX42" fmla="*/ 379021 w 1075383"/>
              <a:gd name="connsiteY42" fmla="*/ 1006725 h 1069898"/>
              <a:gd name="connsiteX43" fmla="*/ 379021 w 1075383"/>
              <a:gd name="connsiteY43" fmla="*/ 914343 h 1069898"/>
              <a:gd name="connsiteX44" fmla="*/ 464441 w 1075383"/>
              <a:gd name="connsiteY44" fmla="*/ 829451 h 1069898"/>
              <a:gd name="connsiteX45" fmla="*/ 913339 w 1075383"/>
              <a:gd name="connsiteY45" fmla="*/ 671545 h 1069898"/>
              <a:gd name="connsiteX46" fmla="*/ 840574 w 1075383"/>
              <a:gd name="connsiteY46" fmla="*/ 744310 h 1069898"/>
              <a:gd name="connsiteX47" fmla="*/ 913339 w 1075383"/>
              <a:gd name="connsiteY47" fmla="*/ 817075 h 1069898"/>
              <a:gd name="connsiteX48" fmla="*/ 987359 w 1075383"/>
              <a:gd name="connsiteY48" fmla="*/ 744310 h 1069898"/>
              <a:gd name="connsiteX49" fmla="*/ 913339 w 1075383"/>
              <a:gd name="connsiteY49" fmla="*/ 671545 h 1069898"/>
              <a:gd name="connsiteX50" fmla="*/ 161420 w 1075383"/>
              <a:gd name="connsiteY50" fmla="*/ 671545 h 1069898"/>
              <a:gd name="connsiteX51" fmla="*/ 89100 w 1075383"/>
              <a:gd name="connsiteY51" fmla="*/ 744310 h 1069898"/>
              <a:gd name="connsiteX52" fmla="*/ 161420 w 1075383"/>
              <a:gd name="connsiteY52" fmla="*/ 817075 h 1069898"/>
              <a:gd name="connsiteX53" fmla="*/ 234986 w 1075383"/>
              <a:gd name="connsiteY53" fmla="*/ 744310 h 1069898"/>
              <a:gd name="connsiteX54" fmla="*/ 161420 w 1075383"/>
              <a:gd name="connsiteY54" fmla="*/ 671545 h 1069898"/>
              <a:gd name="connsiteX55" fmla="*/ 913339 w 1075383"/>
              <a:gd name="connsiteY55" fmla="*/ 642690 h 1069898"/>
              <a:gd name="connsiteX56" fmla="*/ 1014959 w 1075383"/>
              <a:gd name="connsiteY56" fmla="*/ 744310 h 1069898"/>
              <a:gd name="connsiteX57" fmla="*/ 913339 w 1075383"/>
              <a:gd name="connsiteY57" fmla="*/ 844675 h 1069898"/>
              <a:gd name="connsiteX58" fmla="*/ 812974 w 1075383"/>
              <a:gd name="connsiteY58" fmla="*/ 744310 h 1069898"/>
              <a:gd name="connsiteX59" fmla="*/ 913339 w 1075383"/>
              <a:gd name="connsiteY59" fmla="*/ 642690 h 1069898"/>
              <a:gd name="connsiteX60" fmla="*/ 161420 w 1075383"/>
              <a:gd name="connsiteY60" fmla="*/ 642690 h 1069898"/>
              <a:gd name="connsiteX61" fmla="*/ 262418 w 1075383"/>
              <a:gd name="connsiteY61" fmla="*/ 744310 h 1069898"/>
              <a:gd name="connsiteX62" fmla="*/ 161420 w 1075383"/>
              <a:gd name="connsiteY62" fmla="*/ 844675 h 1069898"/>
              <a:gd name="connsiteX63" fmla="*/ 60421 w 1075383"/>
              <a:gd name="connsiteY63" fmla="*/ 744310 h 1069898"/>
              <a:gd name="connsiteX64" fmla="*/ 161420 w 1075383"/>
              <a:gd name="connsiteY64" fmla="*/ 642690 h 1069898"/>
              <a:gd name="connsiteX65" fmla="*/ 534948 w 1075383"/>
              <a:gd name="connsiteY65" fmla="*/ 620680 h 1069898"/>
              <a:gd name="connsiteX66" fmla="*/ 462628 w 1075383"/>
              <a:gd name="connsiteY66" fmla="*/ 694247 h 1069898"/>
              <a:gd name="connsiteX67" fmla="*/ 534948 w 1075383"/>
              <a:gd name="connsiteY67" fmla="*/ 766567 h 1069898"/>
              <a:gd name="connsiteX68" fmla="*/ 608514 w 1075383"/>
              <a:gd name="connsiteY68" fmla="*/ 694247 h 1069898"/>
              <a:gd name="connsiteX69" fmla="*/ 534948 w 1075383"/>
              <a:gd name="connsiteY69" fmla="*/ 620680 h 1069898"/>
              <a:gd name="connsiteX70" fmla="*/ 534948 w 1075383"/>
              <a:gd name="connsiteY70" fmla="*/ 593248 h 1069898"/>
              <a:gd name="connsiteX71" fmla="*/ 635946 w 1075383"/>
              <a:gd name="connsiteY71" fmla="*/ 694247 h 1069898"/>
              <a:gd name="connsiteX72" fmla="*/ 534948 w 1075383"/>
              <a:gd name="connsiteY72" fmla="*/ 795245 h 1069898"/>
              <a:gd name="connsiteX73" fmla="*/ 433949 w 1075383"/>
              <a:gd name="connsiteY73" fmla="*/ 694247 h 1069898"/>
              <a:gd name="connsiteX74" fmla="*/ 534948 w 1075383"/>
              <a:gd name="connsiteY74" fmla="*/ 593248 h 1069898"/>
              <a:gd name="connsiteX75" fmla="*/ 768404 w 1075383"/>
              <a:gd name="connsiteY75" fmla="*/ 191228 h 1069898"/>
              <a:gd name="connsiteX76" fmla="*/ 736012 w 1075383"/>
              <a:gd name="connsiteY76" fmla="*/ 223957 h 1069898"/>
              <a:gd name="connsiteX77" fmla="*/ 768404 w 1075383"/>
              <a:gd name="connsiteY77" fmla="*/ 256687 h 1069898"/>
              <a:gd name="connsiteX78" fmla="*/ 800796 w 1075383"/>
              <a:gd name="connsiteY78" fmla="*/ 223957 h 1069898"/>
              <a:gd name="connsiteX79" fmla="*/ 768404 w 1075383"/>
              <a:gd name="connsiteY79" fmla="*/ 191228 h 1069898"/>
              <a:gd name="connsiteX80" fmla="*/ 537086 w 1075383"/>
              <a:gd name="connsiteY80" fmla="*/ 191228 h 1069898"/>
              <a:gd name="connsiteX81" fmla="*/ 506257 w 1075383"/>
              <a:gd name="connsiteY81" fmla="*/ 223957 h 1069898"/>
              <a:gd name="connsiteX82" fmla="*/ 537086 w 1075383"/>
              <a:gd name="connsiteY82" fmla="*/ 256687 h 1069898"/>
              <a:gd name="connsiteX83" fmla="*/ 569148 w 1075383"/>
              <a:gd name="connsiteY83" fmla="*/ 223957 h 1069898"/>
              <a:gd name="connsiteX84" fmla="*/ 537086 w 1075383"/>
              <a:gd name="connsiteY84" fmla="*/ 191228 h 1069898"/>
              <a:gd name="connsiteX85" fmla="*/ 306987 w 1075383"/>
              <a:gd name="connsiteY85" fmla="*/ 191228 h 1069898"/>
              <a:gd name="connsiteX86" fmla="*/ 274595 w 1075383"/>
              <a:gd name="connsiteY86" fmla="*/ 223957 h 1069898"/>
              <a:gd name="connsiteX87" fmla="*/ 306987 w 1075383"/>
              <a:gd name="connsiteY87" fmla="*/ 256687 h 1069898"/>
              <a:gd name="connsiteX88" fmla="*/ 338133 w 1075383"/>
              <a:gd name="connsiteY88" fmla="*/ 223957 h 1069898"/>
              <a:gd name="connsiteX89" fmla="*/ 306987 w 1075383"/>
              <a:gd name="connsiteY89" fmla="*/ 191228 h 1069898"/>
              <a:gd name="connsiteX90" fmla="*/ 768404 w 1075383"/>
              <a:gd name="connsiteY90" fmla="*/ 164792 h 1069898"/>
              <a:gd name="connsiteX91" fmla="*/ 828205 w 1075383"/>
              <a:gd name="connsiteY91" fmla="*/ 223957 h 1069898"/>
              <a:gd name="connsiteX92" fmla="*/ 768404 w 1075383"/>
              <a:gd name="connsiteY92" fmla="*/ 284381 h 1069898"/>
              <a:gd name="connsiteX93" fmla="*/ 708603 w 1075383"/>
              <a:gd name="connsiteY93" fmla="*/ 223957 h 1069898"/>
              <a:gd name="connsiteX94" fmla="*/ 768404 w 1075383"/>
              <a:gd name="connsiteY94" fmla="*/ 164792 h 1069898"/>
              <a:gd name="connsiteX95" fmla="*/ 537086 w 1075383"/>
              <a:gd name="connsiteY95" fmla="*/ 164792 h 1069898"/>
              <a:gd name="connsiteX96" fmla="*/ 597510 w 1075383"/>
              <a:gd name="connsiteY96" fmla="*/ 223957 h 1069898"/>
              <a:gd name="connsiteX97" fmla="*/ 537086 w 1075383"/>
              <a:gd name="connsiteY97" fmla="*/ 284381 h 1069898"/>
              <a:gd name="connsiteX98" fmla="*/ 477895 w 1075383"/>
              <a:gd name="connsiteY98" fmla="*/ 223957 h 1069898"/>
              <a:gd name="connsiteX99" fmla="*/ 537086 w 1075383"/>
              <a:gd name="connsiteY99" fmla="*/ 164792 h 1069898"/>
              <a:gd name="connsiteX100" fmla="*/ 306987 w 1075383"/>
              <a:gd name="connsiteY100" fmla="*/ 164792 h 1069898"/>
              <a:gd name="connsiteX101" fmla="*/ 366788 w 1075383"/>
              <a:gd name="connsiteY101" fmla="*/ 223957 h 1069898"/>
              <a:gd name="connsiteX102" fmla="*/ 306987 w 1075383"/>
              <a:gd name="connsiteY102" fmla="*/ 284381 h 1069898"/>
              <a:gd name="connsiteX103" fmla="*/ 247186 w 1075383"/>
              <a:gd name="connsiteY103" fmla="*/ 223957 h 1069898"/>
              <a:gd name="connsiteX104" fmla="*/ 306987 w 1075383"/>
              <a:gd name="connsiteY104" fmla="*/ 164792 h 1069898"/>
              <a:gd name="connsiteX105" fmla="*/ 198779 w 1075383"/>
              <a:gd name="connsiteY105" fmla="*/ 27442 h 1069898"/>
              <a:gd name="connsiteX106" fmla="*/ 181290 w 1075383"/>
              <a:gd name="connsiteY106" fmla="*/ 44906 h 1069898"/>
              <a:gd name="connsiteX107" fmla="*/ 181290 w 1075383"/>
              <a:gd name="connsiteY107" fmla="*/ 440327 h 1069898"/>
              <a:gd name="connsiteX108" fmla="*/ 198779 w 1075383"/>
              <a:gd name="connsiteY108" fmla="*/ 457790 h 1069898"/>
              <a:gd name="connsiteX109" fmla="*/ 227511 w 1075383"/>
              <a:gd name="connsiteY109" fmla="*/ 457790 h 1069898"/>
              <a:gd name="connsiteX110" fmla="*/ 228760 w 1075383"/>
              <a:gd name="connsiteY110" fmla="*/ 457790 h 1069898"/>
              <a:gd name="connsiteX111" fmla="*/ 238754 w 1075383"/>
              <a:gd name="connsiteY111" fmla="*/ 462779 h 1069898"/>
              <a:gd name="connsiteX112" fmla="*/ 238754 w 1075383"/>
              <a:gd name="connsiteY112" fmla="*/ 464027 h 1069898"/>
              <a:gd name="connsiteX113" fmla="*/ 240003 w 1075383"/>
              <a:gd name="connsiteY113" fmla="*/ 465274 h 1069898"/>
              <a:gd name="connsiteX114" fmla="*/ 240003 w 1075383"/>
              <a:gd name="connsiteY114" fmla="*/ 466522 h 1069898"/>
              <a:gd name="connsiteX115" fmla="*/ 241253 w 1075383"/>
              <a:gd name="connsiteY115" fmla="*/ 467769 h 1069898"/>
              <a:gd name="connsiteX116" fmla="*/ 241253 w 1075383"/>
              <a:gd name="connsiteY116" fmla="*/ 469016 h 1069898"/>
              <a:gd name="connsiteX117" fmla="*/ 241253 w 1075383"/>
              <a:gd name="connsiteY117" fmla="*/ 470264 h 1069898"/>
              <a:gd name="connsiteX118" fmla="*/ 246249 w 1075383"/>
              <a:gd name="connsiteY118" fmla="*/ 567560 h 1069898"/>
              <a:gd name="connsiteX119" fmla="*/ 251246 w 1075383"/>
              <a:gd name="connsiteY119" fmla="*/ 570054 h 1069898"/>
              <a:gd name="connsiteX120" fmla="*/ 253745 w 1075383"/>
              <a:gd name="connsiteY120" fmla="*/ 566312 h 1069898"/>
              <a:gd name="connsiteX121" fmla="*/ 256243 w 1075383"/>
              <a:gd name="connsiteY121" fmla="*/ 563817 h 1069898"/>
              <a:gd name="connsiteX122" fmla="*/ 318704 w 1075383"/>
              <a:gd name="connsiteY122" fmla="*/ 464027 h 1069898"/>
              <a:gd name="connsiteX123" fmla="*/ 319954 w 1075383"/>
              <a:gd name="connsiteY123" fmla="*/ 462779 h 1069898"/>
              <a:gd name="connsiteX124" fmla="*/ 321203 w 1075383"/>
              <a:gd name="connsiteY124" fmla="*/ 461532 h 1069898"/>
              <a:gd name="connsiteX125" fmla="*/ 322452 w 1075383"/>
              <a:gd name="connsiteY125" fmla="*/ 461532 h 1069898"/>
              <a:gd name="connsiteX126" fmla="*/ 323701 w 1075383"/>
              <a:gd name="connsiteY126" fmla="*/ 459037 h 1069898"/>
              <a:gd name="connsiteX127" fmla="*/ 324950 w 1075383"/>
              <a:gd name="connsiteY127" fmla="*/ 459037 h 1069898"/>
              <a:gd name="connsiteX128" fmla="*/ 326200 w 1075383"/>
              <a:gd name="connsiteY128" fmla="*/ 457790 h 1069898"/>
              <a:gd name="connsiteX129" fmla="*/ 328698 w 1075383"/>
              <a:gd name="connsiteY129" fmla="*/ 457790 h 1069898"/>
              <a:gd name="connsiteX130" fmla="*/ 329947 w 1075383"/>
              <a:gd name="connsiteY130" fmla="*/ 457790 h 1069898"/>
              <a:gd name="connsiteX131" fmla="*/ 331197 w 1075383"/>
              <a:gd name="connsiteY131" fmla="*/ 457790 h 1069898"/>
              <a:gd name="connsiteX132" fmla="*/ 466113 w 1075383"/>
              <a:gd name="connsiteY132" fmla="*/ 457790 h 1069898"/>
              <a:gd name="connsiteX133" fmla="*/ 488599 w 1075383"/>
              <a:gd name="connsiteY133" fmla="*/ 457790 h 1069898"/>
              <a:gd name="connsiteX134" fmla="*/ 489848 w 1075383"/>
              <a:gd name="connsiteY134" fmla="*/ 457790 h 1069898"/>
              <a:gd name="connsiteX135" fmla="*/ 492346 w 1075383"/>
              <a:gd name="connsiteY135" fmla="*/ 457790 h 1069898"/>
              <a:gd name="connsiteX136" fmla="*/ 494845 w 1075383"/>
              <a:gd name="connsiteY136" fmla="*/ 459037 h 1069898"/>
              <a:gd name="connsiteX137" fmla="*/ 496094 w 1075383"/>
              <a:gd name="connsiteY137" fmla="*/ 459037 h 1069898"/>
              <a:gd name="connsiteX138" fmla="*/ 496094 w 1075383"/>
              <a:gd name="connsiteY138" fmla="*/ 460285 h 1069898"/>
              <a:gd name="connsiteX139" fmla="*/ 498592 w 1075383"/>
              <a:gd name="connsiteY139" fmla="*/ 461532 h 1069898"/>
              <a:gd name="connsiteX140" fmla="*/ 499842 w 1075383"/>
              <a:gd name="connsiteY140" fmla="*/ 462779 h 1069898"/>
              <a:gd name="connsiteX141" fmla="*/ 501091 w 1075383"/>
              <a:gd name="connsiteY141" fmla="*/ 464027 h 1069898"/>
              <a:gd name="connsiteX142" fmla="*/ 501091 w 1075383"/>
              <a:gd name="connsiteY142" fmla="*/ 465274 h 1069898"/>
              <a:gd name="connsiteX143" fmla="*/ 537318 w 1075383"/>
              <a:gd name="connsiteY143" fmla="*/ 532633 h 1069898"/>
              <a:gd name="connsiteX144" fmla="*/ 538568 w 1075383"/>
              <a:gd name="connsiteY144" fmla="*/ 533880 h 1069898"/>
              <a:gd name="connsiteX145" fmla="*/ 542315 w 1075383"/>
              <a:gd name="connsiteY145" fmla="*/ 536375 h 1069898"/>
              <a:gd name="connsiteX146" fmla="*/ 547312 w 1075383"/>
              <a:gd name="connsiteY146" fmla="*/ 533880 h 1069898"/>
              <a:gd name="connsiteX147" fmla="*/ 547312 w 1075383"/>
              <a:gd name="connsiteY147" fmla="*/ 531386 h 1069898"/>
              <a:gd name="connsiteX148" fmla="*/ 579792 w 1075383"/>
              <a:gd name="connsiteY148" fmla="*/ 465274 h 1069898"/>
              <a:gd name="connsiteX149" fmla="*/ 581041 w 1075383"/>
              <a:gd name="connsiteY149" fmla="*/ 464027 h 1069898"/>
              <a:gd name="connsiteX150" fmla="*/ 581041 w 1075383"/>
              <a:gd name="connsiteY150" fmla="*/ 461532 h 1069898"/>
              <a:gd name="connsiteX151" fmla="*/ 582290 w 1075383"/>
              <a:gd name="connsiteY151" fmla="*/ 461532 h 1069898"/>
              <a:gd name="connsiteX152" fmla="*/ 583540 w 1075383"/>
              <a:gd name="connsiteY152" fmla="*/ 460285 h 1069898"/>
              <a:gd name="connsiteX153" fmla="*/ 584789 w 1075383"/>
              <a:gd name="connsiteY153" fmla="*/ 459037 h 1069898"/>
              <a:gd name="connsiteX154" fmla="*/ 586038 w 1075383"/>
              <a:gd name="connsiteY154" fmla="*/ 459037 h 1069898"/>
              <a:gd name="connsiteX155" fmla="*/ 587287 w 1075383"/>
              <a:gd name="connsiteY155" fmla="*/ 457790 h 1069898"/>
              <a:gd name="connsiteX156" fmla="*/ 588536 w 1075383"/>
              <a:gd name="connsiteY156" fmla="*/ 457790 h 1069898"/>
              <a:gd name="connsiteX157" fmla="*/ 589786 w 1075383"/>
              <a:gd name="connsiteY157" fmla="*/ 457790 h 1069898"/>
              <a:gd name="connsiteX158" fmla="*/ 591035 w 1075383"/>
              <a:gd name="connsiteY158" fmla="*/ 457790 h 1069898"/>
              <a:gd name="connsiteX159" fmla="*/ 592284 w 1075383"/>
              <a:gd name="connsiteY159" fmla="*/ 457790 h 1069898"/>
              <a:gd name="connsiteX160" fmla="*/ 749686 w 1075383"/>
              <a:gd name="connsiteY160" fmla="*/ 457790 h 1069898"/>
              <a:gd name="connsiteX161" fmla="*/ 750935 w 1075383"/>
              <a:gd name="connsiteY161" fmla="*/ 457790 h 1069898"/>
              <a:gd name="connsiteX162" fmla="*/ 752185 w 1075383"/>
              <a:gd name="connsiteY162" fmla="*/ 457790 h 1069898"/>
              <a:gd name="connsiteX163" fmla="*/ 753434 w 1075383"/>
              <a:gd name="connsiteY163" fmla="*/ 457790 h 1069898"/>
              <a:gd name="connsiteX164" fmla="*/ 754683 w 1075383"/>
              <a:gd name="connsiteY164" fmla="*/ 459037 h 1069898"/>
              <a:gd name="connsiteX165" fmla="*/ 755932 w 1075383"/>
              <a:gd name="connsiteY165" fmla="*/ 459037 h 1069898"/>
              <a:gd name="connsiteX166" fmla="*/ 757182 w 1075383"/>
              <a:gd name="connsiteY166" fmla="*/ 459037 h 1069898"/>
              <a:gd name="connsiteX167" fmla="*/ 758431 w 1075383"/>
              <a:gd name="connsiteY167" fmla="*/ 460285 h 1069898"/>
              <a:gd name="connsiteX168" fmla="*/ 759680 w 1075383"/>
              <a:gd name="connsiteY168" fmla="*/ 461532 h 1069898"/>
              <a:gd name="connsiteX169" fmla="*/ 759680 w 1075383"/>
              <a:gd name="connsiteY169" fmla="*/ 462779 h 1069898"/>
              <a:gd name="connsiteX170" fmla="*/ 760929 w 1075383"/>
              <a:gd name="connsiteY170" fmla="*/ 464027 h 1069898"/>
              <a:gd name="connsiteX171" fmla="*/ 824640 w 1075383"/>
              <a:gd name="connsiteY171" fmla="*/ 565065 h 1069898"/>
              <a:gd name="connsiteX172" fmla="*/ 824640 w 1075383"/>
              <a:gd name="connsiteY172" fmla="*/ 566312 h 1069898"/>
              <a:gd name="connsiteX173" fmla="*/ 829636 w 1075383"/>
              <a:gd name="connsiteY173" fmla="*/ 570054 h 1069898"/>
              <a:gd name="connsiteX174" fmla="*/ 833384 w 1075383"/>
              <a:gd name="connsiteY174" fmla="*/ 567560 h 1069898"/>
              <a:gd name="connsiteX175" fmla="*/ 838381 w 1075383"/>
              <a:gd name="connsiteY175" fmla="*/ 470264 h 1069898"/>
              <a:gd name="connsiteX176" fmla="*/ 838381 w 1075383"/>
              <a:gd name="connsiteY176" fmla="*/ 469016 h 1069898"/>
              <a:gd name="connsiteX177" fmla="*/ 839630 w 1075383"/>
              <a:gd name="connsiteY177" fmla="*/ 467769 h 1069898"/>
              <a:gd name="connsiteX178" fmla="*/ 839630 w 1075383"/>
              <a:gd name="connsiteY178" fmla="*/ 466522 h 1069898"/>
              <a:gd name="connsiteX179" fmla="*/ 840879 w 1075383"/>
              <a:gd name="connsiteY179" fmla="*/ 465274 h 1069898"/>
              <a:gd name="connsiteX180" fmla="*/ 842129 w 1075383"/>
              <a:gd name="connsiteY180" fmla="*/ 462779 h 1069898"/>
              <a:gd name="connsiteX181" fmla="*/ 850873 w 1075383"/>
              <a:gd name="connsiteY181" fmla="*/ 457790 h 1069898"/>
              <a:gd name="connsiteX182" fmla="*/ 852122 w 1075383"/>
              <a:gd name="connsiteY182" fmla="*/ 457790 h 1069898"/>
              <a:gd name="connsiteX183" fmla="*/ 853372 w 1075383"/>
              <a:gd name="connsiteY183" fmla="*/ 457790 h 1069898"/>
              <a:gd name="connsiteX184" fmla="*/ 882104 w 1075383"/>
              <a:gd name="connsiteY184" fmla="*/ 457790 h 1069898"/>
              <a:gd name="connsiteX185" fmla="*/ 898344 w 1075383"/>
              <a:gd name="connsiteY185" fmla="*/ 440327 h 1069898"/>
              <a:gd name="connsiteX186" fmla="*/ 898344 w 1075383"/>
              <a:gd name="connsiteY186" fmla="*/ 44906 h 1069898"/>
              <a:gd name="connsiteX187" fmla="*/ 882104 w 1075383"/>
              <a:gd name="connsiteY187" fmla="*/ 27442 h 1069898"/>
              <a:gd name="connsiteX188" fmla="*/ 198779 w 1075383"/>
              <a:gd name="connsiteY188" fmla="*/ 0 h 1069898"/>
              <a:gd name="connsiteX189" fmla="*/ 882104 w 1075383"/>
              <a:gd name="connsiteY189" fmla="*/ 0 h 1069898"/>
              <a:gd name="connsiteX190" fmla="*/ 927076 w 1075383"/>
              <a:gd name="connsiteY190" fmla="*/ 44906 h 1069898"/>
              <a:gd name="connsiteX191" fmla="*/ 927076 w 1075383"/>
              <a:gd name="connsiteY191" fmla="*/ 440327 h 1069898"/>
              <a:gd name="connsiteX192" fmla="*/ 882104 w 1075383"/>
              <a:gd name="connsiteY192" fmla="*/ 485232 h 1069898"/>
              <a:gd name="connsiteX193" fmla="*/ 867113 w 1075383"/>
              <a:gd name="connsiteY193" fmla="*/ 485232 h 1069898"/>
              <a:gd name="connsiteX194" fmla="*/ 862116 w 1075383"/>
              <a:gd name="connsiteY194" fmla="*/ 571302 h 1069898"/>
              <a:gd name="connsiteX195" fmla="*/ 860867 w 1075383"/>
              <a:gd name="connsiteY195" fmla="*/ 576291 h 1069898"/>
              <a:gd name="connsiteX196" fmla="*/ 830886 w 1075383"/>
              <a:gd name="connsiteY196" fmla="*/ 597497 h 1069898"/>
              <a:gd name="connsiteX197" fmla="*/ 829636 w 1075383"/>
              <a:gd name="connsiteY197" fmla="*/ 597497 h 1069898"/>
              <a:gd name="connsiteX198" fmla="*/ 799655 w 1075383"/>
              <a:gd name="connsiteY198" fmla="*/ 578786 h 1069898"/>
              <a:gd name="connsiteX199" fmla="*/ 742191 w 1075383"/>
              <a:gd name="connsiteY199" fmla="*/ 485232 h 1069898"/>
              <a:gd name="connsiteX200" fmla="*/ 601029 w 1075383"/>
              <a:gd name="connsiteY200" fmla="*/ 485232 h 1069898"/>
              <a:gd name="connsiteX201" fmla="*/ 573546 w 1075383"/>
              <a:gd name="connsiteY201" fmla="*/ 543859 h 1069898"/>
              <a:gd name="connsiteX202" fmla="*/ 543564 w 1075383"/>
              <a:gd name="connsiteY202" fmla="*/ 565065 h 1069898"/>
              <a:gd name="connsiteX203" fmla="*/ 542315 w 1075383"/>
              <a:gd name="connsiteY203" fmla="*/ 565065 h 1069898"/>
              <a:gd name="connsiteX204" fmla="*/ 512334 w 1075383"/>
              <a:gd name="connsiteY204" fmla="*/ 545107 h 1069898"/>
              <a:gd name="connsiteX205" fmla="*/ 479854 w 1075383"/>
              <a:gd name="connsiteY205" fmla="*/ 485232 h 1069898"/>
              <a:gd name="connsiteX206" fmla="*/ 466113 w 1075383"/>
              <a:gd name="connsiteY206" fmla="*/ 485232 h 1069898"/>
              <a:gd name="connsiteX207" fmla="*/ 338692 w 1075383"/>
              <a:gd name="connsiteY207" fmla="*/ 485232 h 1069898"/>
              <a:gd name="connsiteX208" fmla="*/ 279978 w 1075383"/>
              <a:gd name="connsiteY208" fmla="*/ 577539 h 1069898"/>
              <a:gd name="connsiteX209" fmla="*/ 251246 w 1075383"/>
              <a:gd name="connsiteY209" fmla="*/ 597497 h 1069898"/>
              <a:gd name="connsiteX210" fmla="*/ 220016 w 1075383"/>
              <a:gd name="connsiteY210" fmla="*/ 577539 h 1069898"/>
              <a:gd name="connsiteX211" fmla="*/ 218767 w 1075383"/>
              <a:gd name="connsiteY211" fmla="*/ 573797 h 1069898"/>
              <a:gd name="connsiteX212" fmla="*/ 213770 w 1075383"/>
              <a:gd name="connsiteY212" fmla="*/ 485232 h 1069898"/>
              <a:gd name="connsiteX213" fmla="*/ 198779 w 1075383"/>
              <a:gd name="connsiteY213" fmla="*/ 485232 h 1069898"/>
              <a:gd name="connsiteX214" fmla="*/ 153807 w 1075383"/>
              <a:gd name="connsiteY214" fmla="*/ 440327 h 1069898"/>
              <a:gd name="connsiteX215" fmla="*/ 153807 w 1075383"/>
              <a:gd name="connsiteY215" fmla="*/ 44906 h 1069898"/>
              <a:gd name="connsiteX216" fmla="*/ 198779 w 1075383"/>
              <a:gd name="connsiteY216" fmla="*/ 0 h 106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075383" h="1069898">
                <a:moveTo>
                  <a:pt x="837967" y="906354"/>
                </a:moveTo>
                <a:cubicBezTo>
                  <a:pt x="806562" y="906354"/>
                  <a:pt x="780183" y="932571"/>
                  <a:pt x="780183" y="965030"/>
                </a:cubicBezTo>
                <a:lnTo>
                  <a:pt x="780183" y="1041184"/>
                </a:lnTo>
                <a:lnTo>
                  <a:pt x="1047747" y="1041184"/>
                </a:lnTo>
                <a:lnTo>
                  <a:pt x="1047747" y="965030"/>
                </a:lnTo>
                <a:cubicBezTo>
                  <a:pt x="1047747" y="932571"/>
                  <a:pt x="1021368" y="906354"/>
                  <a:pt x="988707" y="906354"/>
                </a:cubicBezTo>
                <a:close/>
                <a:moveTo>
                  <a:pt x="85419" y="906354"/>
                </a:moveTo>
                <a:cubicBezTo>
                  <a:pt x="54015" y="906354"/>
                  <a:pt x="27635" y="932571"/>
                  <a:pt x="27635" y="965030"/>
                </a:cubicBezTo>
                <a:lnTo>
                  <a:pt x="27635" y="1041184"/>
                </a:lnTo>
                <a:lnTo>
                  <a:pt x="295196" y="1041184"/>
                </a:lnTo>
                <a:lnTo>
                  <a:pt x="295196" y="965030"/>
                </a:lnTo>
                <a:cubicBezTo>
                  <a:pt x="295196" y="932571"/>
                  <a:pt x="268817" y="906354"/>
                  <a:pt x="237413" y="906354"/>
                </a:cubicBezTo>
                <a:close/>
                <a:moveTo>
                  <a:pt x="837967" y="878889"/>
                </a:moveTo>
                <a:lnTo>
                  <a:pt x="988707" y="878889"/>
                </a:lnTo>
                <a:cubicBezTo>
                  <a:pt x="1036442" y="878889"/>
                  <a:pt x="1075383" y="917590"/>
                  <a:pt x="1075383" y="965030"/>
                </a:cubicBezTo>
                <a:lnTo>
                  <a:pt x="1075383" y="1054917"/>
                </a:lnTo>
                <a:cubicBezTo>
                  <a:pt x="1075383" y="1063655"/>
                  <a:pt x="1069102" y="1069898"/>
                  <a:pt x="1061565" y="1069898"/>
                </a:cubicBezTo>
                <a:lnTo>
                  <a:pt x="766365" y="1069898"/>
                </a:lnTo>
                <a:cubicBezTo>
                  <a:pt x="758828" y="1069898"/>
                  <a:pt x="752547" y="1063655"/>
                  <a:pt x="752547" y="1054917"/>
                </a:cubicBezTo>
                <a:lnTo>
                  <a:pt x="752547" y="965030"/>
                </a:lnTo>
                <a:cubicBezTo>
                  <a:pt x="752547" y="917590"/>
                  <a:pt x="791488" y="878889"/>
                  <a:pt x="837967" y="878889"/>
                </a:cubicBezTo>
                <a:close/>
                <a:moveTo>
                  <a:pt x="85419" y="878889"/>
                </a:moveTo>
                <a:lnTo>
                  <a:pt x="237413" y="878889"/>
                </a:lnTo>
                <a:cubicBezTo>
                  <a:pt x="283891" y="878889"/>
                  <a:pt x="322832" y="917590"/>
                  <a:pt x="322832" y="965030"/>
                </a:cubicBezTo>
                <a:lnTo>
                  <a:pt x="322832" y="1054917"/>
                </a:lnTo>
                <a:cubicBezTo>
                  <a:pt x="322832" y="1063655"/>
                  <a:pt x="316551" y="1069898"/>
                  <a:pt x="309014" y="1069898"/>
                </a:cubicBezTo>
                <a:lnTo>
                  <a:pt x="13818" y="1069898"/>
                </a:lnTo>
                <a:cubicBezTo>
                  <a:pt x="6281" y="1069898"/>
                  <a:pt x="0" y="1063655"/>
                  <a:pt x="0" y="1054917"/>
                </a:cubicBezTo>
                <a:lnTo>
                  <a:pt x="0" y="965030"/>
                </a:lnTo>
                <a:cubicBezTo>
                  <a:pt x="0" y="917590"/>
                  <a:pt x="37685" y="878889"/>
                  <a:pt x="85419" y="878889"/>
                </a:cubicBezTo>
                <a:close/>
                <a:moveTo>
                  <a:pt x="464441" y="856916"/>
                </a:moveTo>
                <a:cubicBezTo>
                  <a:pt x="433036" y="856916"/>
                  <a:pt x="406657" y="883133"/>
                  <a:pt x="406657" y="914343"/>
                </a:cubicBezTo>
                <a:lnTo>
                  <a:pt x="406657" y="992993"/>
                </a:lnTo>
                <a:lnTo>
                  <a:pt x="674221" y="992993"/>
                </a:lnTo>
                <a:lnTo>
                  <a:pt x="674221" y="914343"/>
                </a:lnTo>
                <a:cubicBezTo>
                  <a:pt x="674221" y="883133"/>
                  <a:pt x="647842" y="856916"/>
                  <a:pt x="616437" y="856916"/>
                </a:cubicBezTo>
                <a:close/>
                <a:moveTo>
                  <a:pt x="464441" y="829451"/>
                </a:moveTo>
                <a:lnTo>
                  <a:pt x="616437" y="829451"/>
                </a:lnTo>
                <a:cubicBezTo>
                  <a:pt x="662916" y="829451"/>
                  <a:pt x="701857" y="866903"/>
                  <a:pt x="701857" y="914343"/>
                </a:cubicBezTo>
                <a:lnTo>
                  <a:pt x="701857" y="1006725"/>
                </a:lnTo>
                <a:cubicBezTo>
                  <a:pt x="701857" y="1014216"/>
                  <a:pt x="695576" y="1020458"/>
                  <a:pt x="688039" y="1020458"/>
                </a:cubicBezTo>
                <a:lnTo>
                  <a:pt x="392839" y="1020458"/>
                </a:lnTo>
                <a:cubicBezTo>
                  <a:pt x="385302" y="1020458"/>
                  <a:pt x="379021" y="1014216"/>
                  <a:pt x="379021" y="1006725"/>
                </a:cubicBezTo>
                <a:lnTo>
                  <a:pt x="379021" y="914343"/>
                </a:lnTo>
                <a:cubicBezTo>
                  <a:pt x="379021" y="866903"/>
                  <a:pt x="416706" y="829451"/>
                  <a:pt x="464441" y="829451"/>
                </a:cubicBezTo>
                <a:close/>
                <a:moveTo>
                  <a:pt x="913339" y="671545"/>
                </a:moveTo>
                <a:cubicBezTo>
                  <a:pt x="873193" y="671545"/>
                  <a:pt x="840574" y="702910"/>
                  <a:pt x="840574" y="744310"/>
                </a:cubicBezTo>
                <a:cubicBezTo>
                  <a:pt x="840574" y="784456"/>
                  <a:pt x="873193" y="817075"/>
                  <a:pt x="913339" y="817075"/>
                </a:cubicBezTo>
                <a:cubicBezTo>
                  <a:pt x="954740" y="817075"/>
                  <a:pt x="987359" y="784456"/>
                  <a:pt x="987359" y="744310"/>
                </a:cubicBezTo>
                <a:cubicBezTo>
                  <a:pt x="987359" y="702910"/>
                  <a:pt x="954740" y="671545"/>
                  <a:pt x="913339" y="671545"/>
                </a:cubicBezTo>
                <a:close/>
                <a:moveTo>
                  <a:pt x="161420" y="671545"/>
                </a:moveTo>
                <a:cubicBezTo>
                  <a:pt x="121519" y="671545"/>
                  <a:pt x="89100" y="702910"/>
                  <a:pt x="89100" y="744310"/>
                </a:cubicBezTo>
                <a:cubicBezTo>
                  <a:pt x="89100" y="784456"/>
                  <a:pt x="121519" y="817075"/>
                  <a:pt x="161420" y="817075"/>
                </a:cubicBezTo>
                <a:cubicBezTo>
                  <a:pt x="201320" y="817075"/>
                  <a:pt x="234986" y="784456"/>
                  <a:pt x="234986" y="744310"/>
                </a:cubicBezTo>
                <a:cubicBezTo>
                  <a:pt x="234986" y="702910"/>
                  <a:pt x="201320" y="671545"/>
                  <a:pt x="161420" y="671545"/>
                </a:cubicBezTo>
                <a:close/>
                <a:moveTo>
                  <a:pt x="913339" y="642690"/>
                </a:moveTo>
                <a:cubicBezTo>
                  <a:pt x="969795" y="642690"/>
                  <a:pt x="1014959" y="687855"/>
                  <a:pt x="1014959" y="744310"/>
                </a:cubicBezTo>
                <a:cubicBezTo>
                  <a:pt x="1014959" y="800766"/>
                  <a:pt x="969795" y="844675"/>
                  <a:pt x="913339" y="844675"/>
                </a:cubicBezTo>
                <a:cubicBezTo>
                  <a:pt x="858138" y="844675"/>
                  <a:pt x="812974" y="800766"/>
                  <a:pt x="812974" y="744310"/>
                </a:cubicBezTo>
                <a:cubicBezTo>
                  <a:pt x="812974" y="687855"/>
                  <a:pt x="858138" y="642690"/>
                  <a:pt x="913339" y="642690"/>
                </a:cubicBezTo>
                <a:close/>
                <a:moveTo>
                  <a:pt x="161420" y="642690"/>
                </a:moveTo>
                <a:cubicBezTo>
                  <a:pt x="217530" y="642690"/>
                  <a:pt x="262418" y="687855"/>
                  <a:pt x="262418" y="744310"/>
                </a:cubicBezTo>
                <a:cubicBezTo>
                  <a:pt x="262418" y="800766"/>
                  <a:pt x="217530" y="844675"/>
                  <a:pt x="161420" y="844675"/>
                </a:cubicBezTo>
                <a:cubicBezTo>
                  <a:pt x="106556" y="844675"/>
                  <a:pt x="60421" y="800766"/>
                  <a:pt x="60421" y="744310"/>
                </a:cubicBezTo>
                <a:cubicBezTo>
                  <a:pt x="60421" y="687855"/>
                  <a:pt x="106556" y="642690"/>
                  <a:pt x="161420" y="642690"/>
                </a:cubicBezTo>
                <a:close/>
                <a:moveTo>
                  <a:pt x="534948" y="620680"/>
                </a:moveTo>
                <a:cubicBezTo>
                  <a:pt x="496294" y="620680"/>
                  <a:pt x="462628" y="654346"/>
                  <a:pt x="462628" y="694247"/>
                </a:cubicBezTo>
                <a:cubicBezTo>
                  <a:pt x="462628" y="734147"/>
                  <a:pt x="496294" y="766567"/>
                  <a:pt x="534948" y="766567"/>
                </a:cubicBezTo>
                <a:cubicBezTo>
                  <a:pt x="576095" y="766567"/>
                  <a:pt x="608514" y="734147"/>
                  <a:pt x="608514" y="694247"/>
                </a:cubicBezTo>
                <a:cubicBezTo>
                  <a:pt x="608514" y="654346"/>
                  <a:pt x="576095" y="620680"/>
                  <a:pt x="534948" y="620680"/>
                </a:cubicBezTo>
                <a:close/>
                <a:moveTo>
                  <a:pt x="534948" y="593248"/>
                </a:moveTo>
                <a:cubicBezTo>
                  <a:pt x="591058" y="593248"/>
                  <a:pt x="635946" y="638136"/>
                  <a:pt x="635946" y="694247"/>
                </a:cubicBezTo>
                <a:cubicBezTo>
                  <a:pt x="635946" y="750357"/>
                  <a:pt x="591058" y="795245"/>
                  <a:pt x="534948" y="795245"/>
                </a:cubicBezTo>
                <a:cubicBezTo>
                  <a:pt x="480084" y="795245"/>
                  <a:pt x="433949" y="750357"/>
                  <a:pt x="433949" y="694247"/>
                </a:cubicBezTo>
                <a:cubicBezTo>
                  <a:pt x="433949" y="638136"/>
                  <a:pt x="480084" y="593248"/>
                  <a:pt x="534948" y="593248"/>
                </a:cubicBezTo>
                <a:close/>
                <a:moveTo>
                  <a:pt x="768404" y="191228"/>
                </a:moveTo>
                <a:cubicBezTo>
                  <a:pt x="750962" y="191228"/>
                  <a:pt x="736012" y="206334"/>
                  <a:pt x="736012" y="223957"/>
                </a:cubicBezTo>
                <a:cubicBezTo>
                  <a:pt x="736012" y="242840"/>
                  <a:pt x="750962" y="256687"/>
                  <a:pt x="768404" y="256687"/>
                </a:cubicBezTo>
                <a:cubicBezTo>
                  <a:pt x="785846" y="256687"/>
                  <a:pt x="800796" y="242840"/>
                  <a:pt x="800796" y="223957"/>
                </a:cubicBezTo>
                <a:cubicBezTo>
                  <a:pt x="800796" y="206334"/>
                  <a:pt x="785846" y="191228"/>
                  <a:pt x="768404" y="191228"/>
                </a:cubicBezTo>
                <a:close/>
                <a:moveTo>
                  <a:pt x="537086" y="191228"/>
                </a:moveTo>
                <a:cubicBezTo>
                  <a:pt x="519822" y="191228"/>
                  <a:pt x="506257" y="206334"/>
                  <a:pt x="506257" y="223957"/>
                </a:cubicBezTo>
                <a:cubicBezTo>
                  <a:pt x="506257" y="242840"/>
                  <a:pt x="519822" y="256687"/>
                  <a:pt x="537086" y="256687"/>
                </a:cubicBezTo>
                <a:cubicBezTo>
                  <a:pt x="554350" y="256687"/>
                  <a:pt x="569148" y="242840"/>
                  <a:pt x="569148" y="223957"/>
                </a:cubicBezTo>
                <a:cubicBezTo>
                  <a:pt x="569148" y="206334"/>
                  <a:pt x="554350" y="191228"/>
                  <a:pt x="537086" y="191228"/>
                </a:cubicBezTo>
                <a:close/>
                <a:moveTo>
                  <a:pt x="306987" y="191228"/>
                </a:moveTo>
                <a:cubicBezTo>
                  <a:pt x="289545" y="191228"/>
                  <a:pt x="274595" y="206334"/>
                  <a:pt x="274595" y="223957"/>
                </a:cubicBezTo>
                <a:cubicBezTo>
                  <a:pt x="274595" y="242840"/>
                  <a:pt x="289545" y="256687"/>
                  <a:pt x="306987" y="256687"/>
                </a:cubicBezTo>
                <a:cubicBezTo>
                  <a:pt x="324429" y="256687"/>
                  <a:pt x="338133" y="242840"/>
                  <a:pt x="338133" y="223957"/>
                </a:cubicBezTo>
                <a:cubicBezTo>
                  <a:pt x="338133" y="206334"/>
                  <a:pt x="324429" y="191228"/>
                  <a:pt x="306987" y="191228"/>
                </a:cubicBezTo>
                <a:close/>
                <a:moveTo>
                  <a:pt x="768404" y="164792"/>
                </a:moveTo>
                <a:cubicBezTo>
                  <a:pt x="800796" y="164792"/>
                  <a:pt x="828205" y="191228"/>
                  <a:pt x="828205" y="223957"/>
                </a:cubicBezTo>
                <a:cubicBezTo>
                  <a:pt x="828205" y="257946"/>
                  <a:pt x="800796" y="284381"/>
                  <a:pt x="768404" y="284381"/>
                </a:cubicBezTo>
                <a:cubicBezTo>
                  <a:pt x="736012" y="284381"/>
                  <a:pt x="708603" y="257946"/>
                  <a:pt x="708603" y="223957"/>
                </a:cubicBezTo>
                <a:cubicBezTo>
                  <a:pt x="708603" y="191228"/>
                  <a:pt x="736012" y="164792"/>
                  <a:pt x="768404" y="164792"/>
                </a:cubicBezTo>
                <a:close/>
                <a:moveTo>
                  <a:pt x="537086" y="164792"/>
                </a:moveTo>
                <a:cubicBezTo>
                  <a:pt x="570381" y="164792"/>
                  <a:pt x="597510" y="191228"/>
                  <a:pt x="597510" y="223957"/>
                </a:cubicBezTo>
                <a:cubicBezTo>
                  <a:pt x="597510" y="257946"/>
                  <a:pt x="570381" y="284381"/>
                  <a:pt x="537086" y="284381"/>
                </a:cubicBezTo>
                <a:cubicBezTo>
                  <a:pt x="505024" y="284381"/>
                  <a:pt x="477895" y="257946"/>
                  <a:pt x="477895" y="223957"/>
                </a:cubicBezTo>
                <a:cubicBezTo>
                  <a:pt x="477895" y="191228"/>
                  <a:pt x="505024" y="164792"/>
                  <a:pt x="537086" y="164792"/>
                </a:cubicBezTo>
                <a:close/>
                <a:moveTo>
                  <a:pt x="306987" y="164792"/>
                </a:moveTo>
                <a:cubicBezTo>
                  <a:pt x="340625" y="164792"/>
                  <a:pt x="366788" y="191228"/>
                  <a:pt x="366788" y="223957"/>
                </a:cubicBezTo>
                <a:cubicBezTo>
                  <a:pt x="366788" y="257946"/>
                  <a:pt x="340625" y="284381"/>
                  <a:pt x="306987" y="284381"/>
                </a:cubicBezTo>
                <a:cubicBezTo>
                  <a:pt x="273349" y="284381"/>
                  <a:pt x="247186" y="257946"/>
                  <a:pt x="247186" y="223957"/>
                </a:cubicBezTo>
                <a:cubicBezTo>
                  <a:pt x="247186" y="191228"/>
                  <a:pt x="273349" y="164792"/>
                  <a:pt x="306987" y="164792"/>
                </a:cubicBezTo>
                <a:close/>
                <a:moveTo>
                  <a:pt x="198779" y="27442"/>
                </a:moveTo>
                <a:cubicBezTo>
                  <a:pt x="188785" y="27442"/>
                  <a:pt x="181290" y="36174"/>
                  <a:pt x="181290" y="44906"/>
                </a:cubicBezTo>
                <a:lnTo>
                  <a:pt x="181290" y="440327"/>
                </a:lnTo>
                <a:cubicBezTo>
                  <a:pt x="181290" y="450306"/>
                  <a:pt x="188785" y="457790"/>
                  <a:pt x="198779" y="457790"/>
                </a:cubicBezTo>
                <a:lnTo>
                  <a:pt x="227511" y="457790"/>
                </a:lnTo>
                <a:cubicBezTo>
                  <a:pt x="228760" y="457790"/>
                  <a:pt x="228760" y="457790"/>
                  <a:pt x="228760" y="457790"/>
                </a:cubicBezTo>
                <a:cubicBezTo>
                  <a:pt x="232508" y="457790"/>
                  <a:pt x="236256" y="460285"/>
                  <a:pt x="238754" y="462779"/>
                </a:cubicBezTo>
                <a:cubicBezTo>
                  <a:pt x="238754" y="462779"/>
                  <a:pt x="238754" y="462779"/>
                  <a:pt x="238754" y="464027"/>
                </a:cubicBezTo>
                <a:cubicBezTo>
                  <a:pt x="238754" y="464027"/>
                  <a:pt x="238754" y="464027"/>
                  <a:pt x="240003" y="465274"/>
                </a:cubicBezTo>
                <a:lnTo>
                  <a:pt x="240003" y="466522"/>
                </a:lnTo>
                <a:cubicBezTo>
                  <a:pt x="240003" y="466522"/>
                  <a:pt x="240003" y="467769"/>
                  <a:pt x="241253" y="467769"/>
                </a:cubicBezTo>
                <a:cubicBezTo>
                  <a:pt x="241253" y="469016"/>
                  <a:pt x="241253" y="469016"/>
                  <a:pt x="241253" y="469016"/>
                </a:cubicBezTo>
                <a:cubicBezTo>
                  <a:pt x="241253" y="470264"/>
                  <a:pt x="241253" y="470264"/>
                  <a:pt x="241253" y="470264"/>
                </a:cubicBezTo>
                <a:lnTo>
                  <a:pt x="246249" y="567560"/>
                </a:lnTo>
                <a:cubicBezTo>
                  <a:pt x="248748" y="570054"/>
                  <a:pt x="248748" y="570054"/>
                  <a:pt x="251246" y="570054"/>
                </a:cubicBezTo>
                <a:cubicBezTo>
                  <a:pt x="252496" y="570054"/>
                  <a:pt x="253745" y="568807"/>
                  <a:pt x="253745" y="566312"/>
                </a:cubicBezTo>
                <a:cubicBezTo>
                  <a:pt x="254994" y="565065"/>
                  <a:pt x="254994" y="563817"/>
                  <a:pt x="256243" y="563817"/>
                </a:cubicBezTo>
                <a:lnTo>
                  <a:pt x="318704" y="464027"/>
                </a:lnTo>
                <a:cubicBezTo>
                  <a:pt x="319954" y="464027"/>
                  <a:pt x="319954" y="462779"/>
                  <a:pt x="319954" y="462779"/>
                </a:cubicBezTo>
                <a:cubicBezTo>
                  <a:pt x="321203" y="461532"/>
                  <a:pt x="321203" y="461532"/>
                  <a:pt x="321203" y="461532"/>
                </a:cubicBezTo>
                <a:cubicBezTo>
                  <a:pt x="322452" y="461532"/>
                  <a:pt x="322452" y="461532"/>
                  <a:pt x="322452" y="461532"/>
                </a:cubicBezTo>
                <a:cubicBezTo>
                  <a:pt x="322452" y="460285"/>
                  <a:pt x="323701" y="460285"/>
                  <a:pt x="323701" y="459037"/>
                </a:cubicBezTo>
                <a:cubicBezTo>
                  <a:pt x="324950" y="459037"/>
                  <a:pt x="324950" y="459037"/>
                  <a:pt x="324950" y="459037"/>
                </a:cubicBezTo>
                <a:cubicBezTo>
                  <a:pt x="326200" y="457790"/>
                  <a:pt x="326200" y="457790"/>
                  <a:pt x="326200" y="457790"/>
                </a:cubicBezTo>
                <a:cubicBezTo>
                  <a:pt x="327449" y="457790"/>
                  <a:pt x="327449" y="457790"/>
                  <a:pt x="328698" y="457790"/>
                </a:cubicBezTo>
                <a:cubicBezTo>
                  <a:pt x="328698" y="457790"/>
                  <a:pt x="328698" y="457790"/>
                  <a:pt x="329947" y="457790"/>
                </a:cubicBezTo>
                <a:cubicBezTo>
                  <a:pt x="329947" y="457790"/>
                  <a:pt x="329947" y="457790"/>
                  <a:pt x="331197" y="457790"/>
                </a:cubicBezTo>
                <a:lnTo>
                  <a:pt x="466113" y="457790"/>
                </a:lnTo>
                <a:lnTo>
                  <a:pt x="488599" y="457790"/>
                </a:lnTo>
                <a:cubicBezTo>
                  <a:pt x="489848" y="457790"/>
                  <a:pt x="489848" y="457790"/>
                  <a:pt x="489848" y="457790"/>
                </a:cubicBezTo>
                <a:cubicBezTo>
                  <a:pt x="491097" y="457790"/>
                  <a:pt x="491097" y="457790"/>
                  <a:pt x="492346" y="457790"/>
                </a:cubicBezTo>
                <a:cubicBezTo>
                  <a:pt x="493596" y="457790"/>
                  <a:pt x="494845" y="459037"/>
                  <a:pt x="494845" y="459037"/>
                </a:cubicBezTo>
                <a:cubicBezTo>
                  <a:pt x="494845" y="459037"/>
                  <a:pt x="494845" y="459037"/>
                  <a:pt x="496094" y="459037"/>
                </a:cubicBezTo>
                <a:cubicBezTo>
                  <a:pt x="496094" y="459037"/>
                  <a:pt x="496094" y="459037"/>
                  <a:pt x="496094" y="460285"/>
                </a:cubicBezTo>
                <a:cubicBezTo>
                  <a:pt x="497343" y="460285"/>
                  <a:pt x="497343" y="460285"/>
                  <a:pt x="498592" y="461532"/>
                </a:cubicBezTo>
                <a:cubicBezTo>
                  <a:pt x="498592" y="462779"/>
                  <a:pt x="499842" y="462779"/>
                  <a:pt x="499842" y="462779"/>
                </a:cubicBezTo>
                <a:cubicBezTo>
                  <a:pt x="499842" y="464027"/>
                  <a:pt x="501091" y="464027"/>
                  <a:pt x="501091" y="464027"/>
                </a:cubicBezTo>
                <a:lnTo>
                  <a:pt x="501091" y="465274"/>
                </a:lnTo>
                <a:lnTo>
                  <a:pt x="537318" y="532633"/>
                </a:lnTo>
                <a:cubicBezTo>
                  <a:pt x="538568" y="533880"/>
                  <a:pt x="538568" y="533880"/>
                  <a:pt x="538568" y="533880"/>
                </a:cubicBezTo>
                <a:cubicBezTo>
                  <a:pt x="539817" y="536375"/>
                  <a:pt x="541066" y="536375"/>
                  <a:pt x="542315" y="536375"/>
                </a:cubicBezTo>
                <a:cubicBezTo>
                  <a:pt x="543564" y="536375"/>
                  <a:pt x="546063" y="536375"/>
                  <a:pt x="547312" y="533880"/>
                </a:cubicBezTo>
                <a:cubicBezTo>
                  <a:pt x="547312" y="532633"/>
                  <a:pt x="547312" y="532633"/>
                  <a:pt x="547312" y="531386"/>
                </a:cubicBezTo>
                <a:lnTo>
                  <a:pt x="579792" y="465274"/>
                </a:lnTo>
                <a:cubicBezTo>
                  <a:pt x="579792" y="464027"/>
                  <a:pt x="581041" y="464027"/>
                  <a:pt x="581041" y="464027"/>
                </a:cubicBezTo>
                <a:cubicBezTo>
                  <a:pt x="581041" y="462779"/>
                  <a:pt x="581041" y="462779"/>
                  <a:pt x="581041" y="461532"/>
                </a:cubicBezTo>
                <a:cubicBezTo>
                  <a:pt x="582290" y="461532"/>
                  <a:pt x="582290" y="461532"/>
                  <a:pt x="582290" y="461532"/>
                </a:cubicBezTo>
                <a:cubicBezTo>
                  <a:pt x="582290" y="461532"/>
                  <a:pt x="582290" y="460285"/>
                  <a:pt x="583540" y="460285"/>
                </a:cubicBezTo>
                <a:lnTo>
                  <a:pt x="584789" y="459037"/>
                </a:lnTo>
                <a:cubicBezTo>
                  <a:pt x="584789" y="459037"/>
                  <a:pt x="584789" y="459037"/>
                  <a:pt x="586038" y="459037"/>
                </a:cubicBezTo>
                <a:cubicBezTo>
                  <a:pt x="586038" y="459037"/>
                  <a:pt x="587287" y="459037"/>
                  <a:pt x="587287" y="457790"/>
                </a:cubicBezTo>
                <a:lnTo>
                  <a:pt x="588536" y="457790"/>
                </a:lnTo>
                <a:cubicBezTo>
                  <a:pt x="588536" y="457790"/>
                  <a:pt x="588536" y="457790"/>
                  <a:pt x="589786" y="457790"/>
                </a:cubicBezTo>
                <a:cubicBezTo>
                  <a:pt x="591035" y="457790"/>
                  <a:pt x="591035" y="457790"/>
                  <a:pt x="591035" y="457790"/>
                </a:cubicBezTo>
                <a:lnTo>
                  <a:pt x="592284" y="457790"/>
                </a:lnTo>
                <a:lnTo>
                  <a:pt x="749686" y="457790"/>
                </a:lnTo>
                <a:cubicBezTo>
                  <a:pt x="749686" y="457790"/>
                  <a:pt x="749686" y="457790"/>
                  <a:pt x="750935" y="457790"/>
                </a:cubicBezTo>
                <a:cubicBezTo>
                  <a:pt x="752185" y="457790"/>
                  <a:pt x="752185" y="457790"/>
                  <a:pt x="752185" y="457790"/>
                </a:cubicBezTo>
                <a:lnTo>
                  <a:pt x="753434" y="457790"/>
                </a:lnTo>
                <a:cubicBezTo>
                  <a:pt x="754683" y="457790"/>
                  <a:pt x="754683" y="457790"/>
                  <a:pt x="754683" y="459037"/>
                </a:cubicBezTo>
                <a:cubicBezTo>
                  <a:pt x="755932" y="459037"/>
                  <a:pt x="755932" y="459037"/>
                  <a:pt x="755932" y="459037"/>
                </a:cubicBezTo>
                <a:lnTo>
                  <a:pt x="757182" y="459037"/>
                </a:lnTo>
                <a:cubicBezTo>
                  <a:pt x="758431" y="460285"/>
                  <a:pt x="758431" y="460285"/>
                  <a:pt x="758431" y="460285"/>
                </a:cubicBezTo>
                <a:cubicBezTo>
                  <a:pt x="758431" y="461532"/>
                  <a:pt x="758431" y="461532"/>
                  <a:pt x="759680" y="461532"/>
                </a:cubicBezTo>
                <a:cubicBezTo>
                  <a:pt x="759680" y="461532"/>
                  <a:pt x="759680" y="461532"/>
                  <a:pt x="759680" y="462779"/>
                </a:cubicBezTo>
                <a:lnTo>
                  <a:pt x="760929" y="464027"/>
                </a:lnTo>
                <a:lnTo>
                  <a:pt x="824640" y="565065"/>
                </a:lnTo>
                <a:cubicBezTo>
                  <a:pt x="824640" y="565065"/>
                  <a:pt x="824640" y="565065"/>
                  <a:pt x="824640" y="566312"/>
                </a:cubicBezTo>
                <a:cubicBezTo>
                  <a:pt x="827138" y="568807"/>
                  <a:pt x="828387" y="570054"/>
                  <a:pt x="829636" y="570054"/>
                </a:cubicBezTo>
                <a:cubicBezTo>
                  <a:pt x="830886" y="570054"/>
                  <a:pt x="833384" y="568807"/>
                  <a:pt x="833384" y="567560"/>
                </a:cubicBezTo>
                <a:lnTo>
                  <a:pt x="838381" y="470264"/>
                </a:lnTo>
                <a:cubicBezTo>
                  <a:pt x="838381" y="470264"/>
                  <a:pt x="838381" y="470264"/>
                  <a:pt x="838381" y="469016"/>
                </a:cubicBezTo>
                <a:cubicBezTo>
                  <a:pt x="838381" y="469016"/>
                  <a:pt x="839630" y="469016"/>
                  <a:pt x="839630" y="467769"/>
                </a:cubicBezTo>
                <a:lnTo>
                  <a:pt x="839630" y="466522"/>
                </a:lnTo>
                <a:lnTo>
                  <a:pt x="840879" y="465274"/>
                </a:lnTo>
                <a:cubicBezTo>
                  <a:pt x="840879" y="464027"/>
                  <a:pt x="840879" y="464027"/>
                  <a:pt x="842129" y="462779"/>
                </a:cubicBezTo>
                <a:cubicBezTo>
                  <a:pt x="844627" y="460285"/>
                  <a:pt x="847126" y="457790"/>
                  <a:pt x="850873" y="457790"/>
                </a:cubicBezTo>
                <a:cubicBezTo>
                  <a:pt x="850873" y="457790"/>
                  <a:pt x="850873" y="457790"/>
                  <a:pt x="852122" y="457790"/>
                </a:cubicBezTo>
                <a:lnTo>
                  <a:pt x="853372" y="457790"/>
                </a:lnTo>
                <a:lnTo>
                  <a:pt x="882104" y="457790"/>
                </a:lnTo>
                <a:cubicBezTo>
                  <a:pt x="890848" y="457790"/>
                  <a:pt x="898344" y="450306"/>
                  <a:pt x="898344" y="440327"/>
                </a:cubicBezTo>
                <a:lnTo>
                  <a:pt x="898344" y="44906"/>
                </a:lnTo>
                <a:cubicBezTo>
                  <a:pt x="898344" y="36174"/>
                  <a:pt x="890848" y="27442"/>
                  <a:pt x="882104" y="27442"/>
                </a:cubicBezTo>
                <a:close/>
                <a:moveTo>
                  <a:pt x="198779" y="0"/>
                </a:moveTo>
                <a:lnTo>
                  <a:pt x="882104" y="0"/>
                </a:lnTo>
                <a:cubicBezTo>
                  <a:pt x="905839" y="0"/>
                  <a:pt x="927076" y="19958"/>
                  <a:pt x="927076" y="44906"/>
                </a:cubicBezTo>
                <a:lnTo>
                  <a:pt x="927076" y="440327"/>
                </a:lnTo>
                <a:cubicBezTo>
                  <a:pt x="927076" y="465274"/>
                  <a:pt x="905839" y="485232"/>
                  <a:pt x="882104" y="485232"/>
                </a:cubicBezTo>
                <a:lnTo>
                  <a:pt x="867113" y="485232"/>
                </a:lnTo>
                <a:lnTo>
                  <a:pt x="862116" y="571302"/>
                </a:lnTo>
                <a:cubicBezTo>
                  <a:pt x="860867" y="573797"/>
                  <a:pt x="860867" y="575044"/>
                  <a:pt x="860867" y="576291"/>
                </a:cubicBezTo>
                <a:cubicBezTo>
                  <a:pt x="855870" y="588765"/>
                  <a:pt x="844627" y="596249"/>
                  <a:pt x="830886" y="597497"/>
                </a:cubicBezTo>
                <a:cubicBezTo>
                  <a:pt x="830886" y="597497"/>
                  <a:pt x="830886" y="597497"/>
                  <a:pt x="829636" y="597497"/>
                </a:cubicBezTo>
                <a:cubicBezTo>
                  <a:pt x="817144" y="597497"/>
                  <a:pt x="805901" y="590013"/>
                  <a:pt x="799655" y="578786"/>
                </a:cubicBezTo>
                <a:lnTo>
                  <a:pt x="742191" y="485232"/>
                </a:lnTo>
                <a:lnTo>
                  <a:pt x="601029" y="485232"/>
                </a:lnTo>
                <a:lnTo>
                  <a:pt x="573546" y="543859"/>
                </a:lnTo>
                <a:cubicBezTo>
                  <a:pt x="567300" y="556333"/>
                  <a:pt x="556057" y="565065"/>
                  <a:pt x="543564" y="565065"/>
                </a:cubicBezTo>
                <a:lnTo>
                  <a:pt x="542315" y="565065"/>
                </a:lnTo>
                <a:cubicBezTo>
                  <a:pt x="529823" y="565065"/>
                  <a:pt x="517331" y="557581"/>
                  <a:pt x="512334" y="545107"/>
                </a:cubicBezTo>
                <a:lnTo>
                  <a:pt x="479854" y="485232"/>
                </a:lnTo>
                <a:lnTo>
                  <a:pt x="466113" y="485232"/>
                </a:lnTo>
                <a:lnTo>
                  <a:pt x="338692" y="485232"/>
                </a:lnTo>
                <a:lnTo>
                  <a:pt x="279978" y="577539"/>
                </a:lnTo>
                <a:cubicBezTo>
                  <a:pt x="274982" y="588765"/>
                  <a:pt x="264988" y="596249"/>
                  <a:pt x="251246" y="597497"/>
                </a:cubicBezTo>
                <a:cubicBezTo>
                  <a:pt x="237505" y="597497"/>
                  <a:pt x="225013" y="590013"/>
                  <a:pt x="220016" y="577539"/>
                </a:cubicBezTo>
                <a:cubicBezTo>
                  <a:pt x="218767" y="576291"/>
                  <a:pt x="218767" y="575044"/>
                  <a:pt x="218767" y="573797"/>
                </a:cubicBezTo>
                <a:lnTo>
                  <a:pt x="213770" y="485232"/>
                </a:lnTo>
                <a:lnTo>
                  <a:pt x="198779" y="485232"/>
                </a:lnTo>
                <a:cubicBezTo>
                  <a:pt x="173795" y="485232"/>
                  <a:pt x="153807" y="465274"/>
                  <a:pt x="153807" y="440327"/>
                </a:cubicBezTo>
                <a:lnTo>
                  <a:pt x="153807" y="44906"/>
                </a:lnTo>
                <a:cubicBezTo>
                  <a:pt x="153807" y="19958"/>
                  <a:pt x="173795" y="0"/>
                  <a:pt x="1987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12" name="Freeform 519">
            <a:extLst>
              <a:ext uri="{FF2B5EF4-FFF2-40B4-BE49-F238E27FC236}">
                <a16:creationId xmlns:a16="http://schemas.microsoft.com/office/drawing/2014/main" id="{F91ABDCD-0A2A-2286-55B3-99926D245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422" y="3621789"/>
            <a:ext cx="813870" cy="813870"/>
          </a:xfrm>
          <a:custGeom>
            <a:avLst/>
            <a:gdLst>
              <a:gd name="T0" fmla="*/ 1741 w 1742"/>
              <a:gd name="T1" fmla="*/ 871 h 1742"/>
              <a:gd name="T2" fmla="*/ 1741 w 1742"/>
              <a:gd name="T3" fmla="*/ 871 h 1742"/>
              <a:gd name="T4" fmla="*/ 871 w 1742"/>
              <a:gd name="T5" fmla="*/ 1741 h 1742"/>
              <a:gd name="T6" fmla="*/ 871 w 1742"/>
              <a:gd name="T7" fmla="*/ 1741 h 1742"/>
              <a:gd name="T8" fmla="*/ 0 w 1742"/>
              <a:gd name="T9" fmla="*/ 871 h 1742"/>
              <a:gd name="T10" fmla="*/ 0 w 1742"/>
              <a:gd name="T11" fmla="*/ 871 h 1742"/>
              <a:gd name="T12" fmla="*/ 871 w 1742"/>
              <a:gd name="T13" fmla="*/ 0 h 1742"/>
              <a:gd name="T14" fmla="*/ 871 w 1742"/>
              <a:gd name="T15" fmla="*/ 0 h 1742"/>
              <a:gd name="T16" fmla="*/ 1741 w 1742"/>
              <a:gd name="T17" fmla="*/ 871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2" h="1742">
                <a:moveTo>
                  <a:pt x="1741" y="871"/>
                </a:moveTo>
                <a:lnTo>
                  <a:pt x="1741" y="871"/>
                </a:lnTo>
                <a:cubicBezTo>
                  <a:pt x="1741" y="1352"/>
                  <a:pt x="1352" y="1741"/>
                  <a:pt x="871" y="1741"/>
                </a:cubicBezTo>
                <a:lnTo>
                  <a:pt x="871" y="1741"/>
                </a:lnTo>
                <a:cubicBezTo>
                  <a:pt x="390" y="1741"/>
                  <a:pt x="0" y="1352"/>
                  <a:pt x="0" y="871"/>
                </a:cubicBezTo>
                <a:lnTo>
                  <a:pt x="0" y="871"/>
                </a:lnTo>
                <a:cubicBezTo>
                  <a:pt x="0" y="390"/>
                  <a:pt x="390" y="0"/>
                  <a:pt x="871" y="0"/>
                </a:cubicBezTo>
                <a:lnTo>
                  <a:pt x="871" y="0"/>
                </a:lnTo>
                <a:cubicBezTo>
                  <a:pt x="1352" y="0"/>
                  <a:pt x="1741" y="390"/>
                  <a:pt x="1741" y="871"/>
                </a:cubicBezTo>
              </a:path>
            </a:pathLst>
          </a:custGeom>
          <a:solidFill>
            <a:srgbClr val="81B7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899" dirty="0">
              <a:latin typeface="Lato Light" panose="020F0502020204030203" pitchFamily="34" charset="0"/>
            </a:endParaRPr>
          </a:p>
        </p:txBody>
      </p:sp>
      <p:sp>
        <p:nvSpPr>
          <p:cNvPr id="13" name="Freeform 520">
            <a:extLst>
              <a:ext uri="{FF2B5EF4-FFF2-40B4-BE49-F238E27FC236}">
                <a16:creationId xmlns:a16="http://schemas.microsoft.com/office/drawing/2014/main" id="{6E72C3B5-131E-30A6-E699-19C21ECCA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422" y="1229630"/>
            <a:ext cx="813870" cy="813869"/>
          </a:xfrm>
          <a:custGeom>
            <a:avLst/>
            <a:gdLst>
              <a:gd name="T0" fmla="*/ 1741 w 1742"/>
              <a:gd name="T1" fmla="*/ 870 h 1742"/>
              <a:gd name="T2" fmla="*/ 1741 w 1742"/>
              <a:gd name="T3" fmla="*/ 870 h 1742"/>
              <a:gd name="T4" fmla="*/ 871 w 1742"/>
              <a:gd name="T5" fmla="*/ 1741 h 1742"/>
              <a:gd name="T6" fmla="*/ 871 w 1742"/>
              <a:gd name="T7" fmla="*/ 1741 h 1742"/>
              <a:gd name="T8" fmla="*/ 0 w 1742"/>
              <a:gd name="T9" fmla="*/ 870 h 1742"/>
              <a:gd name="T10" fmla="*/ 0 w 1742"/>
              <a:gd name="T11" fmla="*/ 870 h 1742"/>
              <a:gd name="T12" fmla="*/ 871 w 1742"/>
              <a:gd name="T13" fmla="*/ 0 h 1742"/>
              <a:gd name="T14" fmla="*/ 871 w 1742"/>
              <a:gd name="T15" fmla="*/ 0 h 1742"/>
              <a:gd name="T16" fmla="*/ 1741 w 1742"/>
              <a:gd name="T17" fmla="*/ 870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2" h="1742">
                <a:moveTo>
                  <a:pt x="1741" y="870"/>
                </a:moveTo>
                <a:lnTo>
                  <a:pt x="1741" y="870"/>
                </a:lnTo>
                <a:cubicBezTo>
                  <a:pt x="1741" y="1351"/>
                  <a:pt x="1352" y="1741"/>
                  <a:pt x="871" y="1741"/>
                </a:cubicBezTo>
                <a:lnTo>
                  <a:pt x="871" y="1741"/>
                </a:lnTo>
                <a:cubicBezTo>
                  <a:pt x="390" y="1741"/>
                  <a:pt x="0" y="1351"/>
                  <a:pt x="0" y="870"/>
                </a:cubicBezTo>
                <a:lnTo>
                  <a:pt x="0" y="870"/>
                </a:lnTo>
                <a:cubicBezTo>
                  <a:pt x="0" y="390"/>
                  <a:pt x="390" y="0"/>
                  <a:pt x="871" y="0"/>
                </a:cubicBezTo>
                <a:lnTo>
                  <a:pt x="871" y="0"/>
                </a:lnTo>
                <a:cubicBezTo>
                  <a:pt x="1352" y="0"/>
                  <a:pt x="1741" y="390"/>
                  <a:pt x="1741" y="870"/>
                </a:cubicBezTo>
              </a:path>
            </a:pathLst>
          </a:custGeom>
          <a:solidFill>
            <a:srgbClr val="0067B9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14" name="Freeform 521">
            <a:extLst>
              <a:ext uri="{FF2B5EF4-FFF2-40B4-BE49-F238E27FC236}">
                <a16:creationId xmlns:a16="http://schemas.microsoft.com/office/drawing/2014/main" id="{8FC945F8-AD8F-DB0E-5B57-E2C2B2081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391" y="3621789"/>
            <a:ext cx="813869" cy="813870"/>
          </a:xfrm>
          <a:custGeom>
            <a:avLst/>
            <a:gdLst>
              <a:gd name="T0" fmla="*/ 0 w 1742"/>
              <a:gd name="T1" fmla="*/ 871 h 1742"/>
              <a:gd name="T2" fmla="*/ 0 w 1742"/>
              <a:gd name="T3" fmla="*/ 871 h 1742"/>
              <a:gd name="T4" fmla="*/ 870 w 1742"/>
              <a:gd name="T5" fmla="*/ 1741 h 1742"/>
              <a:gd name="T6" fmla="*/ 870 w 1742"/>
              <a:gd name="T7" fmla="*/ 1741 h 1742"/>
              <a:gd name="T8" fmla="*/ 1741 w 1742"/>
              <a:gd name="T9" fmla="*/ 871 h 1742"/>
              <a:gd name="T10" fmla="*/ 1741 w 1742"/>
              <a:gd name="T11" fmla="*/ 871 h 1742"/>
              <a:gd name="T12" fmla="*/ 870 w 1742"/>
              <a:gd name="T13" fmla="*/ 0 h 1742"/>
              <a:gd name="T14" fmla="*/ 870 w 1742"/>
              <a:gd name="T15" fmla="*/ 0 h 1742"/>
              <a:gd name="T16" fmla="*/ 0 w 1742"/>
              <a:gd name="T17" fmla="*/ 871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2" h="1742">
                <a:moveTo>
                  <a:pt x="0" y="871"/>
                </a:moveTo>
                <a:lnTo>
                  <a:pt x="0" y="871"/>
                </a:lnTo>
                <a:cubicBezTo>
                  <a:pt x="0" y="1352"/>
                  <a:pt x="389" y="1741"/>
                  <a:pt x="870" y="1741"/>
                </a:cubicBezTo>
                <a:lnTo>
                  <a:pt x="870" y="1741"/>
                </a:lnTo>
                <a:cubicBezTo>
                  <a:pt x="1352" y="1741"/>
                  <a:pt x="1741" y="1352"/>
                  <a:pt x="1741" y="871"/>
                </a:cubicBezTo>
                <a:lnTo>
                  <a:pt x="1741" y="871"/>
                </a:lnTo>
                <a:cubicBezTo>
                  <a:pt x="1741" y="390"/>
                  <a:pt x="1352" y="0"/>
                  <a:pt x="870" y="0"/>
                </a:cubicBezTo>
                <a:lnTo>
                  <a:pt x="870" y="0"/>
                </a:lnTo>
                <a:cubicBezTo>
                  <a:pt x="389" y="0"/>
                  <a:pt x="0" y="390"/>
                  <a:pt x="0" y="871"/>
                </a:cubicBezTo>
              </a:path>
            </a:pathLst>
          </a:custGeom>
          <a:solidFill>
            <a:srgbClr val="6C6463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15" name="Freeform 522">
            <a:extLst>
              <a:ext uri="{FF2B5EF4-FFF2-40B4-BE49-F238E27FC236}">
                <a16:creationId xmlns:a16="http://schemas.microsoft.com/office/drawing/2014/main" id="{73B83B3E-A287-A256-E3EC-DB28E099D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391" y="1229630"/>
            <a:ext cx="813869" cy="813869"/>
          </a:xfrm>
          <a:custGeom>
            <a:avLst/>
            <a:gdLst>
              <a:gd name="T0" fmla="*/ 0 w 1742"/>
              <a:gd name="T1" fmla="*/ 870 h 1742"/>
              <a:gd name="T2" fmla="*/ 0 w 1742"/>
              <a:gd name="T3" fmla="*/ 870 h 1742"/>
              <a:gd name="T4" fmla="*/ 870 w 1742"/>
              <a:gd name="T5" fmla="*/ 1741 h 1742"/>
              <a:gd name="T6" fmla="*/ 870 w 1742"/>
              <a:gd name="T7" fmla="*/ 1741 h 1742"/>
              <a:gd name="T8" fmla="*/ 1741 w 1742"/>
              <a:gd name="T9" fmla="*/ 870 h 1742"/>
              <a:gd name="T10" fmla="*/ 1741 w 1742"/>
              <a:gd name="T11" fmla="*/ 870 h 1742"/>
              <a:gd name="T12" fmla="*/ 870 w 1742"/>
              <a:gd name="T13" fmla="*/ 0 h 1742"/>
              <a:gd name="T14" fmla="*/ 870 w 1742"/>
              <a:gd name="T15" fmla="*/ 0 h 1742"/>
              <a:gd name="T16" fmla="*/ 0 w 1742"/>
              <a:gd name="T17" fmla="*/ 870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2" h="1742">
                <a:moveTo>
                  <a:pt x="0" y="870"/>
                </a:moveTo>
                <a:lnTo>
                  <a:pt x="0" y="870"/>
                </a:lnTo>
                <a:cubicBezTo>
                  <a:pt x="0" y="1351"/>
                  <a:pt x="389" y="1741"/>
                  <a:pt x="870" y="1741"/>
                </a:cubicBezTo>
                <a:lnTo>
                  <a:pt x="870" y="1741"/>
                </a:lnTo>
                <a:cubicBezTo>
                  <a:pt x="1352" y="1741"/>
                  <a:pt x="1741" y="1351"/>
                  <a:pt x="1741" y="870"/>
                </a:cubicBezTo>
                <a:lnTo>
                  <a:pt x="1741" y="870"/>
                </a:lnTo>
                <a:cubicBezTo>
                  <a:pt x="1741" y="390"/>
                  <a:pt x="1352" y="0"/>
                  <a:pt x="870" y="0"/>
                </a:cubicBezTo>
                <a:lnTo>
                  <a:pt x="870" y="0"/>
                </a:lnTo>
                <a:cubicBezTo>
                  <a:pt x="389" y="0"/>
                  <a:pt x="0" y="390"/>
                  <a:pt x="0" y="870"/>
                </a:cubicBezTo>
              </a:path>
            </a:pathLst>
          </a:custGeom>
          <a:solidFill>
            <a:srgbClr val="002F6C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B55428EA-7D45-AD52-8902-151520BDF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2465" y="1435674"/>
            <a:ext cx="403376" cy="401315"/>
          </a:xfrm>
          <a:custGeom>
            <a:avLst/>
            <a:gdLst>
              <a:gd name="connsiteX0" fmla="*/ 537695 w 1075390"/>
              <a:gd name="connsiteY0" fmla="*/ 921507 h 1069895"/>
              <a:gd name="connsiteX1" fmla="*/ 476565 w 1075390"/>
              <a:gd name="connsiteY1" fmla="*/ 982608 h 1069895"/>
              <a:gd name="connsiteX2" fmla="*/ 537695 w 1075390"/>
              <a:gd name="connsiteY2" fmla="*/ 1042462 h 1069895"/>
              <a:gd name="connsiteX3" fmla="*/ 597577 w 1075390"/>
              <a:gd name="connsiteY3" fmla="*/ 982608 h 1069895"/>
              <a:gd name="connsiteX4" fmla="*/ 537695 w 1075390"/>
              <a:gd name="connsiteY4" fmla="*/ 921507 h 1069895"/>
              <a:gd name="connsiteX5" fmla="*/ 446173 w 1075390"/>
              <a:gd name="connsiteY5" fmla="*/ 565537 h 1069895"/>
              <a:gd name="connsiteX6" fmla="*/ 357163 w 1075390"/>
              <a:gd name="connsiteY6" fmla="*/ 653376 h 1069895"/>
              <a:gd name="connsiteX7" fmla="*/ 357163 w 1075390"/>
              <a:gd name="connsiteY7" fmla="*/ 761010 h 1069895"/>
              <a:gd name="connsiteX8" fmla="*/ 380982 w 1075390"/>
              <a:gd name="connsiteY8" fmla="*/ 784516 h 1069895"/>
              <a:gd name="connsiteX9" fmla="*/ 693146 w 1075390"/>
              <a:gd name="connsiteY9" fmla="*/ 784516 h 1069895"/>
              <a:gd name="connsiteX10" fmla="*/ 716966 w 1075390"/>
              <a:gd name="connsiteY10" fmla="*/ 761010 h 1069895"/>
              <a:gd name="connsiteX11" fmla="*/ 716966 w 1075390"/>
              <a:gd name="connsiteY11" fmla="*/ 653376 h 1069895"/>
              <a:gd name="connsiteX12" fmla="*/ 629209 w 1075390"/>
              <a:gd name="connsiteY12" fmla="*/ 565537 h 1069895"/>
              <a:gd name="connsiteX13" fmla="*/ 446173 w 1075390"/>
              <a:gd name="connsiteY13" fmla="*/ 538319 h 1069895"/>
              <a:gd name="connsiteX14" fmla="*/ 629209 w 1075390"/>
              <a:gd name="connsiteY14" fmla="*/ 538319 h 1069895"/>
              <a:gd name="connsiteX15" fmla="*/ 745800 w 1075390"/>
              <a:gd name="connsiteY15" fmla="*/ 653376 h 1069895"/>
              <a:gd name="connsiteX16" fmla="*/ 745800 w 1075390"/>
              <a:gd name="connsiteY16" fmla="*/ 761010 h 1069895"/>
              <a:gd name="connsiteX17" fmla="*/ 693146 w 1075390"/>
              <a:gd name="connsiteY17" fmla="*/ 811734 h 1069895"/>
              <a:gd name="connsiteX18" fmla="*/ 380982 w 1075390"/>
              <a:gd name="connsiteY18" fmla="*/ 811734 h 1069895"/>
              <a:gd name="connsiteX19" fmla="*/ 329582 w 1075390"/>
              <a:gd name="connsiteY19" fmla="*/ 761010 h 1069895"/>
              <a:gd name="connsiteX20" fmla="*/ 329582 w 1075390"/>
              <a:gd name="connsiteY20" fmla="*/ 653376 h 1069895"/>
              <a:gd name="connsiteX21" fmla="*/ 446173 w 1075390"/>
              <a:gd name="connsiteY21" fmla="*/ 538319 h 1069895"/>
              <a:gd name="connsiteX22" fmla="*/ 986813 w 1075390"/>
              <a:gd name="connsiteY22" fmla="*/ 472600 h 1069895"/>
              <a:gd name="connsiteX23" fmla="*/ 925683 w 1075390"/>
              <a:gd name="connsiteY23" fmla="*/ 533701 h 1069895"/>
              <a:gd name="connsiteX24" fmla="*/ 986813 w 1075390"/>
              <a:gd name="connsiteY24" fmla="*/ 593555 h 1069895"/>
              <a:gd name="connsiteX25" fmla="*/ 1046696 w 1075390"/>
              <a:gd name="connsiteY25" fmla="*/ 533701 h 1069895"/>
              <a:gd name="connsiteX26" fmla="*/ 986813 w 1075390"/>
              <a:gd name="connsiteY26" fmla="*/ 472600 h 1069895"/>
              <a:gd name="connsiteX27" fmla="*/ 88576 w 1075390"/>
              <a:gd name="connsiteY27" fmla="*/ 472600 h 1069895"/>
              <a:gd name="connsiteX28" fmla="*/ 28694 w 1075390"/>
              <a:gd name="connsiteY28" fmla="*/ 533701 h 1069895"/>
              <a:gd name="connsiteX29" fmla="*/ 88576 w 1075390"/>
              <a:gd name="connsiteY29" fmla="*/ 593555 h 1069895"/>
              <a:gd name="connsiteX30" fmla="*/ 149706 w 1075390"/>
              <a:gd name="connsiteY30" fmla="*/ 533701 h 1069895"/>
              <a:gd name="connsiteX31" fmla="*/ 88576 w 1075390"/>
              <a:gd name="connsiteY31" fmla="*/ 472600 h 1069895"/>
              <a:gd name="connsiteX32" fmla="*/ 534953 w 1075390"/>
              <a:gd name="connsiteY32" fmla="*/ 276100 h 1069895"/>
              <a:gd name="connsiteX33" fmla="*/ 439308 w 1075390"/>
              <a:gd name="connsiteY33" fmla="*/ 372898 h 1069895"/>
              <a:gd name="connsiteX34" fmla="*/ 534953 w 1075390"/>
              <a:gd name="connsiteY34" fmla="*/ 469695 h 1069895"/>
              <a:gd name="connsiteX35" fmla="*/ 630598 w 1075390"/>
              <a:gd name="connsiteY35" fmla="*/ 372898 h 1069895"/>
              <a:gd name="connsiteX36" fmla="*/ 534953 w 1075390"/>
              <a:gd name="connsiteY36" fmla="*/ 276100 h 1069895"/>
              <a:gd name="connsiteX37" fmla="*/ 534953 w 1075390"/>
              <a:gd name="connsiteY37" fmla="*/ 247186 h 1069895"/>
              <a:gd name="connsiteX38" fmla="*/ 657925 w 1075390"/>
              <a:gd name="connsiteY38" fmla="*/ 372898 h 1069895"/>
              <a:gd name="connsiteX39" fmla="*/ 534953 w 1075390"/>
              <a:gd name="connsiteY39" fmla="*/ 498609 h 1069895"/>
              <a:gd name="connsiteX40" fmla="*/ 411981 w 1075390"/>
              <a:gd name="connsiteY40" fmla="*/ 372898 h 1069895"/>
              <a:gd name="connsiteX41" fmla="*/ 534953 w 1075390"/>
              <a:gd name="connsiteY41" fmla="*/ 247186 h 1069895"/>
              <a:gd name="connsiteX42" fmla="*/ 450366 w 1075390"/>
              <a:gd name="connsiteY42" fmla="*/ 107239 h 1069895"/>
              <a:gd name="connsiteX43" fmla="*/ 111032 w 1075390"/>
              <a:gd name="connsiteY43" fmla="*/ 447660 h 1069895"/>
              <a:gd name="connsiteX44" fmla="*/ 178400 w 1075390"/>
              <a:gd name="connsiteY44" fmla="*/ 533701 h 1069895"/>
              <a:gd name="connsiteX45" fmla="*/ 111032 w 1075390"/>
              <a:gd name="connsiteY45" fmla="*/ 618494 h 1069895"/>
              <a:gd name="connsiteX46" fmla="*/ 451614 w 1075390"/>
              <a:gd name="connsiteY46" fmla="*/ 958915 h 1069895"/>
              <a:gd name="connsiteX47" fmla="*/ 537695 w 1075390"/>
              <a:gd name="connsiteY47" fmla="*/ 892826 h 1069895"/>
              <a:gd name="connsiteX48" fmla="*/ 623776 w 1075390"/>
              <a:gd name="connsiteY48" fmla="*/ 958915 h 1069895"/>
              <a:gd name="connsiteX49" fmla="*/ 963110 w 1075390"/>
              <a:gd name="connsiteY49" fmla="*/ 618494 h 1069895"/>
              <a:gd name="connsiteX50" fmla="*/ 896990 w 1075390"/>
              <a:gd name="connsiteY50" fmla="*/ 533701 h 1069895"/>
              <a:gd name="connsiteX51" fmla="*/ 963110 w 1075390"/>
              <a:gd name="connsiteY51" fmla="*/ 447660 h 1069895"/>
              <a:gd name="connsiteX52" fmla="*/ 623776 w 1075390"/>
              <a:gd name="connsiteY52" fmla="*/ 107239 h 1069895"/>
              <a:gd name="connsiteX53" fmla="*/ 537695 w 1075390"/>
              <a:gd name="connsiteY53" fmla="*/ 178316 h 1069895"/>
              <a:gd name="connsiteX54" fmla="*/ 450366 w 1075390"/>
              <a:gd name="connsiteY54" fmla="*/ 107239 h 1069895"/>
              <a:gd name="connsiteX55" fmla="*/ 537695 w 1075390"/>
              <a:gd name="connsiteY55" fmla="*/ 28680 h 1069895"/>
              <a:gd name="connsiteX56" fmla="*/ 476565 w 1075390"/>
              <a:gd name="connsiteY56" fmla="*/ 88535 h 1069895"/>
              <a:gd name="connsiteX57" fmla="*/ 537695 w 1075390"/>
              <a:gd name="connsiteY57" fmla="*/ 149636 h 1069895"/>
              <a:gd name="connsiteX58" fmla="*/ 597577 w 1075390"/>
              <a:gd name="connsiteY58" fmla="*/ 88535 h 1069895"/>
              <a:gd name="connsiteX59" fmla="*/ 537695 w 1075390"/>
              <a:gd name="connsiteY59" fmla="*/ 28680 h 1069895"/>
              <a:gd name="connsiteX60" fmla="*/ 537695 w 1075390"/>
              <a:gd name="connsiteY60" fmla="*/ 0 h 1069895"/>
              <a:gd name="connsiteX61" fmla="*/ 625023 w 1075390"/>
              <a:gd name="connsiteY61" fmla="*/ 79806 h 1069895"/>
              <a:gd name="connsiteX62" fmla="*/ 991804 w 1075390"/>
              <a:gd name="connsiteY62" fmla="*/ 445166 h 1069895"/>
              <a:gd name="connsiteX63" fmla="*/ 1075390 w 1075390"/>
              <a:gd name="connsiteY63" fmla="*/ 533701 h 1069895"/>
              <a:gd name="connsiteX64" fmla="*/ 991804 w 1075390"/>
              <a:gd name="connsiteY64" fmla="*/ 622235 h 1069895"/>
              <a:gd name="connsiteX65" fmla="*/ 626271 w 1075390"/>
              <a:gd name="connsiteY65" fmla="*/ 987596 h 1069895"/>
              <a:gd name="connsiteX66" fmla="*/ 537695 w 1075390"/>
              <a:gd name="connsiteY66" fmla="*/ 1069895 h 1069895"/>
              <a:gd name="connsiteX67" fmla="*/ 449119 w 1075390"/>
              <a:gd name="connsiteY67" fmla="*/ 987596 h 1069895"/>
              <a:gd name="connsiteX68" fmla="*/ 83586 w 1075390"/>
              <a:gd name="connsiteY68" fmla="*/ 622235 h 1069895"/>
              <a:gd name="connsiteX69" fmla="*/ 0 w 1075390"/>
              <a:gd name="connsiteY69" fmla="*/ 533701 h 1069895"/>
              <a:gd name="connsiteX70" fmla="*/ 83586 w 1075390"/>
              <a:gd name="connsiteY70" fmla="*/ 445166 h 1069895"/>
              <a:gd name="connsiteX71" fmla="*/ 449119 w 1075390"/>
              <a:gd name="connsiteY71" fmla="*/ 79806 h 1069895"/>
              <a:gd name="connsiteX72" fmla="*/ 537695 w 1075390"/>
              <a:gd name="connsiteY72" fmla="*/ 0 h 106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075390" h="1069895">
                <a:moveTo>
                  <a:pt x="537695" y="921507"/>
                </a:moveTo>
                <a:cubicBezTo>
                  <a:pt x="504011" y="921507"/>
                  <a:pt x="476565" y="948940"/>
                  <a:pt x="476565" y="982608"/>
                </a:cubicBezTo>
                <a:cubicBezTo>
                  <a:pt x="476565" y="1016276"/>
                  <a:pt x="504011" y="1042462"/>
                  <a:pt x="537695" y="1042462"/>
                </a:cubicBezTo>
                <a:cubicBezTo>
                  <a:pt x="570131" y="1042462"/>
                  <a:pt x="597577" y="1016276"/>
                  <a:pt x="597577" y="982608"/>
                </a:cubicBezTo>
                <a:cubicBezTo>
                  <a:pt x="597577" y="948940"/>
                  <a:pt x="570131" y="921507"/>
                  <a:pt x="537695" y="921507"/>
                </a:cubicBezTo>
                <a:close/>
                <a:moveTo>
                  <a:pt x="446173" y="565537"/>
                </a:moveTo>
                <a:cubicBezTo>
                  <a:pt x="397280" y="565537"/>
                  <a:pt x="357163" y="605126"/>
                  <a:pt x="357163" y="653376"/>
                </a:cubicBezTo>
                <a:lnTo>
                  <a:pt x="357163" y="761010"/>
                </a:lnTo>
                <a:cubicBezTo>
                  <a:pt x="357163" y="774619"/>
                  <a:pt x="368446" y="784516"/>
                  <a:pt x="380982" y="784516"/>
                </a:cubicBezTo>
                <a:lnTo>
                  <a:pt x="693146" y="784516"/>
                </a:lnTo>
                <a:cubicBezTo>
                  <a:pt x="706937" y="784516"/>
                  <a:pt x="716966" y="774619"/>
                  <a:pt x="716966" y="761010"/>
                </a:cubicBezTo>
                <a:lnTo>
                  <a:pt x="716966" y="653376"/>
                </a:lnTo>
                <a:cubicBezTo>
                  <a:pt x="716966" y="605126"/>
                  <a:pt x="678102" y="565537"/>
                  <a:pt x="629209" y="565537"/>
                </a:cubicBezTo>
                <a:close/>
                <a:moveTo>
                  <a:pt x="446173" y="538319"/>
                </a:moveTo>
                <a:lnTo>
                  <a:pt x="629209" y="538319"/>
                </a:lnTo>
                <a:cubicBezTo>
                  <a:pt x="693146" y="538319"/>
                  <a:pt x="745800" y="589043"/>
                  <a:pt x="745800" y="653376"/>
                </a:cubicBezTo>
                <a:lnTo>
                  <a:pt x="745800" y="761010"/>
                </a:lnTo>
                <a:cubicBezTo>
                  <a:pt x="745800" y="789465"/>
                  <a:pt x="721981" y="811734"/>
                  <a:pt x="693146" y="811734"/>
                </a:cubicBezTo>
                <a:lnTo>
                  <a:pt x="380982" y="811734"/>
                </a:lnTo>
                <a:cubicBezTo>
                  <a:pt x="353402" y="811734"/>
                  <a:pt x="329582" y="789465"/>
                  <a:pt x="329582" y="761010"/>
                </a:cubicBezTo>
                <a:lnTo>
                  <a:pt x="329582" y="653376"/>
                </a:lnTo>
                <a:cubicBezTo>
                  <a:pt x="329582" y="589043"/>
                  <a:pt x="380982" y="538319"/>
                  <a:pt x="446173" y="538319"/>
                </a:cubicBezTo>
                <a:close/>
                <a:moveTo>
                  <a:pt x="986813" y="472600"/>
                </a:moveTo>
                <a:cubicBezTo>
                  <a:pt x="953129" y="472600"/>
                  <a:pt x="925683" y="500033"/>
                  <a:pt x="925683" y="533701"/>
                </a:cubicBezTo>
                <a:cubicBezTo>
                  <a:pt x="925683" y="567369"/>
                  <a:pt x="953129" y="593555"/>
                  <a:pt x="986813" y="593555"/>
                </a:cubicBezTo>
                <a:cubicBezTo>
                  <a:pt x="1019250" y="593555"/>
                  <a:pt x="1046696" y="567369"/>
                  <a:pt x="1046696" y="533701"/>
                </a:cubicBezTo>
                <a:cubicBezTo>
                  <a:pt x="1046696" y="500033"/>
                  <a:pt x="1019250" y="472600"/>
                  <a:pt x="986813" y="472600"/>
                </a:cubicBezTo>
                <a:close/>
                <a:moveTo>
                  <a:pt x="88576" y="472600"/>
                </a:moveTo>
                <a:cubicBezTo>
                  <a:pt x="56140" y="472600"/>
                  <a:pt x="28694" y="500033"/>
                  <a:pt x="28694" y="533701"/>
                </a:cubicBezTo>
                <a:cubicBezTo>
                  <a:pt x="28694" y="567369"/>
                  <a:pt x="56140" y="593555"/>
                  <a:pt x="88576" y="593555"/>
                </a:cubicBezTo>
                <a:cubicBezTo>
                  <a:pt x="122260" y="593555"/>
                  <a:pt x="149706" y="567369"/>
                  <a:pt x="149706" y="533701"/>
                </a:cubicBezTo>
                <a:cubicBezTo>
                  <a:pt x="149706" y="500033"/>
                  <a:pt x="122260" y="472600"/>
                  <a:pt x="88576" y="472600"/>
                </a:cubicBezTo>
                <a:close/>
                <a:moveTo>
                  <a:pt x="534953" y="276100"/>
                </a:moveTo>
                <a:cubicBezTo>
                  <a:pt x="481541" y="276100"/>
                  <a:pt x="439308" y="318842"/>
                  <a:pt x="439308" y="372898"/>
                </a:cubicBezTo>
                <a:cubicBezTo>
                  <a:pt x="439308" y="425696"/>
                  <a:pt x="481541" y="469695"/>
                  <a:pt x="534953" y="469695"/>
                </a:cubicBezTo>
                <a:cubicBezTo>
                  <a:pt x="587123" y="469695"/>
                  <a:pt x="630598" y="425696"/>
                  <a:pt x="630598" y="372898"/>
                </a:cubicBezTo>
                <a:cubicBezTo>
                  <a:pt x="630598" y="318842"/>
                  <a:pt x="587123" y="276100"/>
                  <a:pt x="534953" y="276100"/>
                </a:cubicBezTo>
                <a:close/>
                <a:moveTo>
                  <a:pt x="534953" y="247186"/>
                </a:moveTo>
                <a:cubicBezTo>
                  <a:pt x="603271" y="247186"/>
                  <a:pt x="657925" y="303756"/>
                  <a:pt x="657925" y="372898"/>
                </a:cubicBezTo>
                <a:cubicBezTo>
                  <a:pt x="657925" y="442039"/>
                  <a:pt x="603271" y="498609"/>
                  <a:pt x="534953" y="498609"/>
                </a:cubicBezTo>
                <a:cubicBezTo>
                  <a:pt x="466635" y="498609"/>
                  <a:pt x="411981" y="442039"/>
                  <a:pt x="411981" y="372898"/>
                </a:cubicBezTo>
                <a:cubicBezTo>
                  <a:pt x="411981" y="303756"/>
                  <a:pt x="466635" y="247186"/>
                  <a:pt x="534953" y="247186"/>
                </a:cubicBezTo>
                <a:close/>
                <a:moveTo>
                  <a:pt x="450366" y="107239"/>
                </a:moveTo>
                <a:cubicBezTo>
                  <a:pt x="279452" y="142154"/>
                  <a:pt x="145964" y="276826"/>
                  <a:pt x="111032" y="447660"/>
                </a:cubicBezTo>
                <a:cubicBezTo>
                  <a:pt x="149706" y="457636"/>
                  <a:pt x="178400" y="492551"/>
                  <a:pt x="178400" y="533701"/>
                </a:cubicBezTo>
                <a:cubicBezTo>
                  <a:pt x="178400" y="574851"/>
                  <a:pt x="149706" y="609766"/>
                  <a:pt x="111032" y="618494"/>
                </a:cubicBezTo>
                <a:cubicBezTo>
                  <a:pt x="145964" y="790575"/>
                  <a:pt x="279452" y="925247"/>
                  <a:pt x="451614" y="958915"/>
                </a:cubicBezTo>
                <a:cubicBezTo>
                  <a:pt x="461594" y="921507"/>
                  <a:pt x="496526" y="892826"/>
                  <a:pt x="537695" y="892826"/>
                </a:cubicBezTo>
                <a:cubicBezTo>
                  <a:pt x="578864" y="892826"/>
                  <a:pt x="613795" y="921507"/>
                  <a:pt x="623776" y="958915"/>
                </a:cubicBezTo>
                <a:cubicBezTo>
                  <a:pt x="794690" y="925247"/>
                  <a:pt x="929426" y="790575"/>
                  <a:pt x="963110" y="618494"/>
                </a:cubicBezTo>
                <a:cubicBezTo>
                  <a:pt x="925683" y="609766"/>
                  <a:pt x="896990" y="574851"/>
                  <a:pt x="896990" y="533701"/>
                </a:cubicBezTo>
                <a:cubicBezTo>
                  <a:pt x="896990" y="492551"/>
                  <a:pt x="925683" y="457636"/>
                  <a:pt x="963110" y="447660"/>
                </a:cubicBezTo>
                <a:cubicBezTo>
                  <a:pt x="929426" y="276826"/>
                  <a:pt x="795938" y="142154"/>
                  <a:pt x="623776" y="107239"/>
                </a:cubicBezTo>
                <a:cubicBezTo>
                  <a:pt x="615043" y="148389"/>
                  <a:pt x="580112" y="178316"/>
                  <a:pt x="537695" y="178316"/>
                </a:cubicBezTo>
                <a:cubicBezTo>
                  <a:pt x="495278" y="178316"/>
                  <a:pt x="459099" y="148389"/>
                  <a:pt x="450366" y="107239"/>
                </a:cubicBezTo>
                <a:close/>
                <a:moveTo>
                  <a:pt x="537695" y="28680"/>
                </a:moveTo>
                <a:cubicBezTo>
                  <a:pt x="504011" y="28680"/>
                  <a:pt x="476565" y="56114"/>
                  <a:pt x="476565" y="88535"/>
                </a:cubicBezTo>
                <a:cubicBezTo>
                  <a:pt x="476565" y="122203"/>
                  <a:pt x="504011" y="149636"/>
                  <a:pt x="537695" y="149636"/>
                </a:cubicBezTo>
                <a:cubicBezTo>
                  <a:pt x="570131" y="149636"/>
                  <a:pt x="597577" y="122203"/>
                  <a:pt x="597577" y="88535"/>
                </a:cubicBezTo>
                <a:cubicBezTo>
                  <a:pt x="597577" y="56114"/>
                  <a:pt x="570131" y="28680"/>
                  <a:pt x="537695" y="28680"/>
                </a:cubicBezTo>
                <a:close/>
                <a:moveTo>
                  <a:pt x="537695" y="0"/>
                </a:moveTo>
                <a:cubicBezTo>
                  <a:pt x="583854" y="0"/>
                  <a:pt x="621281" y="34915"/>
                  <a:pt x="625023" y="79806"/>
                </a:cubicBezTo>
                <a:cubicBezTo>
                  <a:pt x="810908" y="114721"/>
                  <a:pt x="955624" y="259369"/>
                  <a:pt x="991804" y="445166"/>
                </a:cubicBezTo>
                <a:cubicBezTo>
                  <a:pt x="1037963" y="447660"/>
                  <a:pt x="1075390" y="486316"/>
                  <a:pt x="1075390" y="533701"/>
                </a:cubicBezTo>
                <a:cubicBezTo>
                  <a:pt x="1075390" y="579838"/>
                  <a:pt x="1037963" y="618494"/>
                  <a:pt x="991804" y="622235"/>
                </a:cubicBezTo>
                <a:cubicBezTo>
                  <a:pt x="955624" y="806786"/>
                  <a:pt x="810908" y="951434"/>
                  <a:pt x="626271" y="987596"/>
                </a:cubicBezTo>
                <a:cubicBezTo>
                  <a:pt x="623776" y="1033733"/>
                  <a:pt x="583854" y="1069895"/>
                  <a:pt x="537695" y="1069895"/>
                </a:cubicBezTo>
                <a:cubicBezTo>
                  <a:pt x="490288" y="1069895"/>
                  <a:pt x="451614" y="1033733"/>
                  <a:pt x="449119" y="987596"/>
                </a:cubicBezTo>
                <a:cubicBezTo>
                  <a:pt x="264481" y="951434"/>
                  <a:pt x="118517" y="806786"/>
                  <a:pt x="83586" y="622235"/>
                </a:cubicBezTo>
                <a:cubicBezTo>
                  <a:pt x="37427" y="618494"/>
                  <a:pt x="0" y="579838"/>
                  <a:pt x="0" y="533701"/>
                </a:cubicBezTo>
                <a:cubicBezTo>
                  <a:pt x="0" y="486316"/>
                  <a:pt x="37427" y="447660"/>
                  <a:pt x="83586" y="445166"/>
                </a:cubicBezTo>
                <a:cubicBezTo>
                  <a:pt x="118517" y="259369"/>
                  <a:pt x="264481" y="114721"/>
                  <a:pt x="449119" y="79806"/>
                </a:cubicBezTo>
                <a:cubicBezTo>
                  <a:pt x="454109" y="34915"/>
                  <a:pt x="491535" y="0"/>
                  <a:pt x="5376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17" name="Freeform 526">
            <a:extLst>
              <a:ext uri="{FF2B5EF4-FFF2-40B4-BE49-F238E27FC236}">
                <a16:creationId xmlns:a16="http://schemas.microsoft.com/office/drawing/2014/main" id="{82899D2C-F977-3DB4-6312-93260EAC1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433" y="1466579"/>
            <a:ext cx="401783" cy="339972"/>
          </a:xfrm>
          <a:custGeom>
            <a:avLst/>
            <a:gdLst>
              <a:gd name="T0" fmla="*/ 780 w 862"/>
              <a:gd name="T1" fmla="*/ 623 h 728"/>
              <a:gd name="T2" fmla="*/ 654 w 862"/>
              <a:gd name="T3" fmla="*/ 650 h 728"/>
              <a:gd name="T4" fmla="*/ 610 w 862"/>
              <a:gd name="T5" fmla="*/ 705 h 728"/>
              <a:gd name="T6" fmla="*/ 565 w 862"/>
              <a:gd name="T7" fmla="*/ 650 h 728"/>
              <a:gd name="T8" fmla="*/ 439 w 862"/>
              <a:gd name="T9" fmla="*/ 623 h 728"/>
              <a:gd name="T10" fmla="*/ 380 w 862"/>
              <a:gd name="T11" fmla="*/ 461 h 728"/>
              <a:gd name="T12" fmla="*/ 471 w 862"/>
              <a:gd name="T13" fmla="*/ 385 h 728"/>
              <a:gd name="T14" fmla="*/ 481 w 862"/>
              <a:gd name="T15" fmla="*/ 351 h 728"/>
              <a:gd name="T16" fmla="*/ 536 w 862"/>
              <a:gd name="T17" fmla="*/ 408 h 728"/>
              <a:gd name="T18" fmla="*/ 592 w 862"/>
              <a:gd name="T19" fmla="*/ 408 h 728"/>
              <a:gd name="T20" fmla="*/ 647 w 862"/>
              <a:gd name="T21" fmla="*/ 351 h 728"/>
              <a:gd name="T22" fmla="*/ 785 w 862"/>
              <a:gd name="T23" fmla="*/ 279 h 728"/>
              <a:gd name="T24" fmla="*/ 839 w 862"/>
              <a:gd name="T25" fmla="*/ 326 h 728"/>
              <a:gd name="T26" fmla="*/ 246 w 862"/>
              <a:gd name="T27" fmla="*/ 509 h 728"/>
              <a:gd name="T28" fmla="*/ 195 w 862"/>
              <a:gd name="T29" fmla="*/ 465 h 728"/>
              <a:gd name="T30" fmla="*/ 76 w 862"/>
              <a:gd name="T31" fmla="*/ 439 h 728"/>
              <a:gd name="T32" fmla="*/ 22 w 862"/>
              <a:gd name="T33" fmla="*/ 163 h 728"/>
              <a:gd name="T34" fmla="*/ 343 w 862"/>
              <a:gd name="T35" fmla="*/ 109 h 728"/>
              <a:gd name="T36" fmla="*/ 415 w 862"/>
              <a:gd name="T37" fmla="*/ 351 h 728"/>
              <a:gd name="T38" fmla="*/ 448 w 862"/>
              <a:gd name="T39" fmla="*/ 385 h 728"/>
              <a:gd name="T40" fmla="*/ 324 w 862"/>
              <a:gd name="T41" fmla="*/ 439 h 728"/>
              <a:gd name="T42" fmla="*/ 366 w 862"/>
              <a:gd name="T43" fmla="*/ 72 h 728"/>
              <a:gd name="T44" fmla="*/ 713 w 862"/>
              <a:gd name="T45" fmla="*/ 22 h 728"/>
              <a:gd name="T46" fmla="*/ 762 w 862"/>
              <a:gd name="T47" fmla="*/ 279 h 728"/>
              <a:gd name="T48" fmla="*/ 647 w 862"/>
              <a:gd name="T49" fmla="*/ 329 h 728"/>
              <a:gd name="T50" fmla="*/ 573 w 862"/>
              <a:gd name="T51" fmla="*/ 395 h 728"/>
              <a:gd name="T52" fmla="*/ 527 w 862"/>
              <a:gd name="T53" fmla="*/ 354 h 728"/>
              <a:gd name="T54" fmla="*/ 415 w 862"/>
              <a:gd name="T55" fmla="*/ 329 h 728"/>
              <a:gd name="T56" fmla="*/ 785 w 862"/>
              <a:gd name="T57" fmla="*/ 245 h 728"/>
              <a:gd name="T58" fmla="*/ 713 w 862"/>
              <a:gd name="T59" fmla="*/ 0 h 728"/>
              <a:gd name="T60" fmla="*/ 343 w 862"/>
              <a:gd name="T61" fmla="*/ 72 h 728"/>
              <a:gd name="T62" fmla="*/ 76 w 862"/>
              <a:gd name="T63" fmla="*/ 86 h 728"/>
              <a:gd name="T64" fmla="*/ 0 w 862"/>
              <a:gd name="T65" fmla="*/ 385 h 728"/>
              <a:gd name="T66" fmla="*/ 146 w 862"/>
              <a:gd name="T67" fmla="*/ 461 h 728"/>
              <a:gd name="T68" fmla="*/ 206 w 862"/>
              <a:gd name="T69" fmla="*/ 522 h 728"/>
              <a:gd name="T70" fmla="*/ 264 w 862"/>
              <a:gd name="T71" fmla="*/ 522 h 728"/>
              <a:gd name="T72" fmla="*/ 324 w 862"/>
              <a:gd name="T73" fmla="*/ 461 h 728"/>
              <a:gd name="T74" fmla="*/ 359 w 862"/>
              <a:gd name="T75" fmla="*/ 564 h 728"/>
              <a:gd name="T76" fmla="*/ 514 w 862"/>
              <a:gd name="T77" fmla="*/ 645 h 728"/>
              <a:gd name="T78" fmla="*/ 579 w 862"/>
              <a:gd name="T79" fmla="*/ 710 h 728"/>
              <a:gd name="T80" fmla="*/ 641 w 862"/>
              <a:gd name="T81" fmla="*/ 710 h 728"/>
              <a:gd name="T82" fmla="*/ 705 w 862"/>
              <a:gd name="T83" fmla="*/ 645 h 728"/>
              <a:gd name="T84" fmla="*/ 861 w 862"/>
              <a:gd name="T85" fmla="*/ 564 h 728"/>
              <a:gd name="T86" fmla="*/ 785 w 862"/>
              <a:gd name="T87" fmla="*/ 245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62" h="728">
                <a:moveTo>
                  <a:pt x="839" y="564"/>
                </a:moveTo>
                <a:lnTo>
                  <a:pt x="839" y="564"/>
                </a:lnTo>
                <a:cubicBezTo>
                  <a:pt x="839" y="596"/>
                  <a:pt x="812" y="623"/>
                  <a:pt x="780" y="623"/>
                </a:cubicBezTo>
                <a:lnTo>
                  <a:pt x="705" y="623"/>
                </a:lnTo>
                <a:lnTo>
                  <a:pt x="705" y="623"/>
                </a:lnTo>
                <a:cubicBezTo>
                  <a:pt x="684" y="623"/>
                  <a:pt x="666" y="632"/>
                  <a:pt x="654" y="650"/>
                </a:cubicBezTo>
                <a:lnTo>
                  <a:pt x="622" y="698"/>
                </a:lnTo>
                <a:lnTo>
                  <a:pt x="622" y="698"/>
                </a:lnTo>
                <a:cubicBezTo>
                  <a:pt x="619" y="702"/>
                  <a:pt x="615" y="705"/>
                  <a:pt x="610" y="705"/>
                </a:cubicBezTo>
                <a:lnTo>
                  <a:pt x="610" y="705"/>
                </a:lnTo>
                <a:cubicBezTo>
                  <a:pt x="605" y="705"/>
                  <a:pt x="600" y="702"/>
                  <a:pt x="598" y="698"/>
                </a:cubicBezTo>
                <a:lnTo>
                  <a:pt x="565" y="650"/>
                </a:lnTo>
                <a:lnTo>
                  <a:pt x="565" y="650"/>
                </a:lnTo>
                <a:cubicBezTo>
                  <a:pt x="554" y="632"/>
                  <a:pt x="535" y="623"/>
                  <a:pt x="514" y="623"/>
                </a:cubicBezTo>
                <a:lnTo>
                  <a:pt x="439" y="623"/>
                </a:lnTo>
                <a:lnTo>
                  <a:pt x="439" y="623"/>
                </a:lnTo>
                <a:cubicBezTo>
                  <a:pt x="408" y="623"/>
                  <a:pt x="380" y="596"/>
                  <a:pt x="380" y="564"/>
                </a:cubicBezTo>
                <a:lnTo>
                  <a:pt x="380" y="461"/>
                </a:lnTo>
                <a:lnTo>
                  <a:pt x="394" y="461"/>
                </a:lnTo>
                <a:lnTo>
                  <a:pt x="394" y="461"/>
                </a:lnTo>
                <a:cubicBezTo>
                  <a:pt x="436" y="461"/>
                  <a:pt x="471" y="427"/>
                  <a:pt x="471" y="385"/>
                </a:cubicBezTo>
                <a:lnTo>
                  <a:pt x="471" y="351"/>
                </a:lnTo>
                <a:lnTo>
                  <a:pt x="481" y="351"/>
                </a:lnTo>
                <a:lnTo>
                  <a:pt x="481" y="351"/>
                </a:lnTo>
                <a:cubicBezTo>
                  <a:pt x="492" y="351"/>
                  <a:pt x="502" y="356"/>
                  <a:pt x="508" y="366"/>
                </a:cubicBezTo>
                <a:lnTo>
                  <a:pt x="536" y="408"/>
                </a:lnTo>
                <a:lnTo>
                  <a:pt x="536" y="408"/>
                </a:lnTo>
                <a:cubicBezTo>
                  <a:pt x="542" y="417"/>
                  <a:pt x="552" y="423"/>
                  <a:pt x="564" y="423"/>
                </a:cubicBezTo>
                <a:lnTo>
                  <a:pt x="564" y="423"/>
                </a:lnTo>
                <a:cubicBezTo>
                  <a:pt x="575" y="423"/>
                  <a:pt x="586" y="417"/>
                  <a:pt x="592" y="408"/>
                </a:cubicBezTo>
                <a:lnTo>
                  <a:pt x="620" y="366"/>
                </a:lnTo>
                <a:lnTo>
                  <a:pt x="620" y="366"/>
                </a:lnTo>
                <a:cubicBezTo>
                  <a:pt x="626" y="356"/>
                  <a:pt x="636" y="351"/>
                  <a:pt x="647" y="351"/>
                </a:cubicBezTo>
                <a:lnTo>
                  <a:pt x="713" y="351"/>
                </a:lnTo>
                <a:lnTo>
                  <a:pt x="713" y="351"/>
                </a:lnTo>
                <a:cubicBezTo>
                  <a:pt x="752" y="351"/>
                  <a:pt x="785" y="319"/>
                  <a:pt x="785" y="279"/>
                </a:cubicBezTo>
                <a:lnTo>
                  <a:pt x="785" y="268"/>
                </a:lnTo>
                <a:lnTo>
                  <a:pt x="785" y="268"/>
                </a:lnTo>
                <a:cubicBezTo>
                  <a:pt x="815" y="270"/>
                  <a:pt x="839" y="295"/>
                  <a:pt x="839" y="326"/>
                </a:cubicBezTo>
                <a:lnTo>
                  <a:pt x="839" y="564"/>
                </a:lnTo>
                <a:close/>
                <a:moveTo>
                  <a:pt x="276" y="465"/>
                </a:moveTo>
                <a:lnTo>
                  <a:pt x="246" y="509"/>
                </a:lnTo>
                <a:lnTo>
                  <a:pt x="246" y="509"/>
                </a:lnTo>
                <a:cubicBezTo>
                  <a:pt x="241" y="517"/>
                  <a:pt x="229" y="517"/>
                  <a:pt x="224" y="509"/>
                </a:cubicBezTo>
                <a:lnTo>
                  <a:pt x="195" y="465"/>
                </a:lnTo>
                <a:lnTo>
                  <a:pt x="195" y="465"/>
                </a:lnTo>
                <a:cubicBezTo>
                  <a:pt x="184" y="448"/>
                  <a:pt x="165" y="439"/>
                  <a:pt x="146" y="439"/>
                </a:cubicBezTo>
                <a:lnTo>
                  <a:pt x="76" y="439"/>
                </a:lnTo>
                <a:lnTo>
                  <a:pt x="76" y="439"/>
                </a:lnTo>
                <a:cubicBezTo>
                  <a:pt x="46" y="439"/>
                  <a:pt x="22" y="415"/>
                  <a:pt x="22" y="385"/>
                </a:cubicBezTo>
                <a:lnTo>
                  <a:pt x="22" y="163"/>
                </a:lnTo>
                <a:lnTo>
                  <a:pt x="22" y="163"/>
                </a:lnTo>
                <a:cubicBezTo>
                  <a:pt x="22" y="133"/>
                  <a:pt x="46" y="109"/>
                  <a:pt x="76" y="109"/>
                </a:cubicBezTo>
                <a:lnTo>
                  <a:pt x="343" y="109"/>
                </a:lnTo>
                <a:lnTo>
                  <a:pt x="343" y="279"/>
                </a:lnTo>
                <a:lnTo>
                  <a:pt x="343" y="279"/>
                </a:lnTo>
                <a:cubicBezTo>
                  <a:pt x="343" y="319"/>
                  <a:pt x="376" y="351"/>
                  <a:pt x="415" y="351"/>
                </a:cubicBezTo>
                <a:lnTo>
                  <a:pt x="448" y="351"/>
                </a:lnTo>
                <a:lnTo>
                  <a:pt x="448" y="385"/>
                </a:lnTo>
                <a:lnTo>
                  <a:pt x="448" y="385"/>
                </a:lnTo>
                <a:cubicBezTo>
                  <a:pt x="448" y="415"/>
                  <a:pt x="424" y="439"/>
                  <a:pt x="394" y="439"/>
                </a:cubicBezTo>
                <a:lnTo>
                  <a:pt x="324" y="439"/>
                </a:lnTo>
                <a:lnTo>
                  <a:pt x="324" y="439"/>
                </a:lnTo>
                <a:cubicBezTo>
                  <a:pt x="305" y="439"/>
                  <a:pt x="287" y="448"/>
                  <a:pt x="276" y="465"/>
                </a:cubicBezTo>
                <a:close/>
                <a:moveTo>
                  <a:pt x="366" y="72"/>
                </a:moveTo>
                <a:lnTo>
                  <a:pt x="366" y="72"/>
                </a:lnTo>
                <a:cubicBezTo>
                  <a:pt x="366" y="45"/>
                  <a:pt x="388" y="22"/>
                  <a:pt x="415" y="22"/>
                </a:cubicBezTo>
                <a:lnTo>
                  <a:pt x="713" y="22"/>
                </a:lnTo>
                <a:lnTo>
                  <a:pt x="713" y="22"/>
                </a:lnTo>
                <a:cubicBezTo>
                  <a:pt x="740" y="22"/>
                  <a:pt x="762" y="45"/>
                  <a:pt x="762" y="72"/>
                </a:cubicBezTo>
                <a:lnTo>
                  <a:pt x="762" y="279"/>
                </a:lnTo>
                <a:lnTo>
                  <a:pt x="762" y="279"/>
                </a:lnTo>
                <a:cubicBezTo>
                  <a:pt x="762" y="306"/>
                  <a:pt x="740" y="329"/>
                  <a:pt x="713" y="329"/>
                </a:cubicBezTo>
                <a:lnTo>
                  <a:pt x="647" y="329"/>
                </a:lnTo>
                <a:lnTo>
                  <a:pt x="647" y="329"/>
                </a:lnTo>
                <a:cubicBezTo>
                  <a:pt x="629" y="329"/>
                  <a:pt x="612" y="338"/>
                  <a:pt x="602" y="354"/>
                </a:cubicBezTo>
                <a:lnTo>
                  <a:pt x="573" y="395"/>
                </a:lnTo>
                <a:lnTo>
                  <a:pt x="573" y="395"/>
                </a:lnTo>
                <a:cubicBezTo>
                  <a:pt x="569" y="402"/>
                  <a:pt x="558" y="402"/>
                  <a:pt x="554" y="395"/>
                </a:cubicBezTo>
                <a:lnTo>
                  <a:pt x="527" y="354"/>
                </a:lnTo>
                <a:lnTo>
                  <a:pt x="527" y="354"/>
                </a:lnTo>
                <a:cubicBezTo>
                  <a:pt x="516" y="338"/>
                  <a:pt x="499" y="329"/>
                  <a:pt x="481" y="329"/>
                </a:cubicBezTo>
                <a:lnTo>
                  <a:pt x="415" y="329"/>
                </a:lnTo>
                <a:lnTo>
                  <a:pt x="415" y="329"/>
                </a:lnTo>
                <a:cubicBezTo>
                  <a:pt x="388" y="329"/>
                  <a:pt x="366" y="306"/>
                  <a:pt x="366" y="279"/>
                </a:cubicBezTo>
                <a:lnTo>
                  <a:pt x="366" y="72"/>
                </a:lnTo>
                <a:close/>
                <a:moveTo>
                  <a:pt x="785" y="245"/>
                </a:moveTo>
                <a:lnTo>
                  <a:pt x="785" y="72"/>
                </a:lnTo>
                <a:lnTo>
                  <a:pt x="785" y="72"/>
                </a:lnTo>
                <a:cubicBezTo>
                  <a:pt x="785" y="32"/>
                  <a:pt x="752" y="0"/>
                  <a:pt x="713" y="0"/>
                </a:cubicBezTo>
                <a:lnTo>
                  <a:pt x="415" y="0"/>
                </a:lnTo>
                <a:lnTo>
                  <a:pt x="415" y="0"/>
                </a:lnTo>
                <a:cubicBezTo>
                  <a:pt x="376" y="0"/>
                  <a:pt x="343" y="32"/>
                  <a:pt x="343" y="72"/>
                </a:cubicBezTo>
                <a:lnTo>
                  <a:pt x="343" y="86"/>
                </a:lnTo>
                <a:lnTo>
                  <a:pt x="76" y="86"/>
                </a:lnTo>
                <a:lnTo>
                  <a:pt x="76" y="86"/>
                </a:lnTo>
                <a:cubicBezTo>
                  <a:pt x="34" y="86"/>
                  <a:pt x="0" y="120"/>
                  <a:pt x="0" y="163"/>
                </a:cubicBezTo>
                <a:lnTo>
                  <a:pt x="0" y="385"/>
                </a:lnTo>
                <a:lnTo>
                  <a:pt x="0" y="385"/>
                </a:lnTo>
                <a:cubicBezTo>
                  <a:pt x="0" y="427"/>
                  <a:pt x="34" y="461"/>
                  <a:pt x="76" y="461"/>
                </a:cubicBezTo>
                <a:lnTo>
                  <a:pt x="146" y="461"/>
                </a:lnTo>
                <a:lnTo>
                  <a:pt x="146" y="461"/>
                </a:lnTo>
                <a:cubicBezTo>
                  <a:pt x="158" y="461"/>
                  <a:pt x="169" y="467"/>
                  <a:pt x="176" y="477"/>
                </a:cubicBezTo>
                <a:lnTo>
                  <a:pt x="206" y="522"/>
                </a:lnTo>
                <a:lnTo>
                  <a:pt x="206" y="522"/>
                </a:lnTo>
                <a:cubicBezTo>
                  <a:pt x="212" y="532"/>
                  <a:pt x="224" y="538"/>
                  <a:pt x="235" y="538"/>
                </a:cubicBezTo>
                <a:lnTo>
                  <a:pt x="235" y="538"/>
                </a:lnTo>
                <a:cubicBezTo>
                  <a:pt x="247" y="538"/>
                  <a:pt x="258" y="532"/>
                  <a:pt x="264" y="522"/>
                </a:cubicBezTo>
                <a:lnTo>
                  <a:pt x="294" y="477"/>
                </a:lnTo>
                <a:lnTo>
                  <a:pt x="294" y="477"/>
                </a:lnTo>
                <a:cubicBezTo>
                  <a:pt x="301" y="467"/>
                  <a:pt x="312" y="461"/>
                  <a:pt x="324" y="461"/>
                </a:cubicBezTo>
                <a:lnTo>
                  <a:pt x="359" y="461"/>
                </a:lnTo>
                <a:lnTo>
                  <a:pt x="359" y="564"/>
                </a:lnTo>
                <a:lnTo>
                  <a:pt x="359" y="564"/>
                </a:lnTo>
                <a:cubicBezTo>
                  <a:pt x="359" y="608"/>
                  <a:pt x="395" y="645"/>
                  <a:pt x="439" y="645"/>
                </a:cubicBezTo>
                <a:lnTo>
                  <a:pt x="514" y="645"/>
                </a:lnTo>
                <a:lnTo>
                  <a:pt x="514" y="645"/>
                </a:lnTo>
                <a:cubicBezTo>
                  <a:pt x="527" y="645"/>
                  <a:pt x="540" y="651"/>
                  <a:pt x="547" y="662"/>
                </a:cubicBezTo>
                <a:lnTo>
                  <a:pt x="579" y="710"/>
                </a:lnTo>
                <a:lnTo>
                  <a:pt x="579" y="710"/>
                </a:lnTo>
                <a:cubicBezTo>
                  <a:pt x="586" y="721"/>
                  <a:pt x="597" y="727"/>
                  <a:pt x="610" y="727"/>
                </a:cubicBezTo>
                <a:lnTo>
                  <a:pt x="610" y="727"/>
                </a:lnTo>
                <a:cubicBezTo>
                  <a:pt x="622" y="727"/>
                  <a:pt x="634" y="721"/>
                  <a:pt x="641" y="710"/>
                </a:cubicBezTo>
                <a:lnTo>
                  <a:pt x="673" y="662"/>
                </a:lnTo>
                <a:lnTo>
                  <a:pt x="673" y="662"/>
                </a:lnTo>
                <a:cubicBezTo>
                  <a:pt x="680" y="651"/>
                  <a:pt x="693" y="645"/>
                  <a:pt x="705" y="645"/>
                </a:cubicBezTo>
                <a:lnTo>
                  <a:pt x="780" y="645"/>
                </a:lnTo>
                <a:lnTo>
                  <a:pt x="780" y="645"/>
                </a:lnTo>
                <a:cubicBezTo>
                  <a:pt x="825" y="645"/>
                  <a:pt x="861" y="608"/>
                  <a:pt x="861" y="564"/>
                </a:cubicBezTo>
                <a:lnTo>
                  <a:pt x="861" y="326"/>
                </a:lnTo>
                <a:lnTo>
                  <a:pt x="861" y="326"/>
                </a:lnTo>
                <a:cubicBezTo>
                  <a:pt x="861" y="283"/>
                  <a:pt x="827" y="248"/>
                  <a:pt x="785" y="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593E0EF2-1CCB-13B4-2B8C-693EAE2D7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689" y="3825771"/>
            <a:ext cx="295523" cy="403376"/>
          </a:xfrm>
          <a:custGeom>
            <a:avLst/>
            <a:gdLst>
              <a:gd name="connsiteX0" fmla="*/ 97439 w 787856"/>
              <a:gd name="connsiteY0" fmla="*/ 29941 h 1075388"/>
              <a:gd name="connsiteX1" fmla="*/ 31625 w 787856"/>
              <a:gd name="connsiteY1" fmla="*/ 118517 h 1075388"/>
              <a:gd name="connsiteX2" fmla="*/ 66395 w 787856"/>
              <a:gd name="connsiteY2" fmla="*/ 118517 h 1075388"/>
              <a:gd name="connsiteX3" fmla="*/ 76329 w 787856"/>
              <a:gd name="connsiteY3" fmla="*/ 123507 h 1075388"/>
              <a:gd name="connsiteX4" fmla="*/ 80054 w 787856"/>
              <a:gd name="connsiteY4" fmla="*/ 133488 h 1075388"/>
              <a:gd name="connsiteX5" fmla="*/ 80054 w 787856"/>
              <a:gd name="connsiteY5" fmla="*/ 313135 h 1075388"/>
              <a:gd name="connsiteX6" fmla="*/ 83779 w 787856"/>
              <a:gd name="connsiteY6" fmla="*/ 323116 h 1075388"/>
              <a:gd name="connsiteX7" fmla="*/ 92472 w 787856"/>
              <a:gd name="connsiteY7" fmla="*/ 326858 h 1075388"/>
              <a:gd name="connsiteX8" fmla="*/ 227823 w 787856"/>
              <a:gd name="connsiteY8" fmla="*/ 326858 h 1075388"/>
              <a:gd name="connsiteX9" fmla="*/ 271285 w 787856"/>
              <a:gd name="connsiteY9" fmla="*/ 370522 h 1075388"/>
              <a:gd name="connsiteX10" fmla="*/ 271285 w 787856"/>
              <a:gd name="connsiteY10" fmla="*/ 1020496 h 1075388"/>
              <a:gd name="connsiteX11" fmla="*/ 309779 w 787856"/>
              <a:gd name="connsiteY11" fmla="*/ 1046695 h 1075388"/>
              <a:gd name="connsiteX12" fmla="*/ 345790 w 787856"/>
              <a:gd name="connsiteY12" fmla="*/ 1020496 h 1075388"/>
              <a:gd name="connsiteX13" fmla="*/ 345790 w 787856"/>
              <a:gd name="connsiteY13" fmla="*/ 686153 h 1075388"/>
              <a:gd name="connsiteX14" fmla="*/ 360691 w 787856"/>
              <a:gd name="connsiteY14" fmla="*/ 672430 h 1075388"/>
              <a:gd name="connsiteX15" fmla="*/ 374351 w 787856"/>
              <a:gd name="connsiteY15" fmla="*/ 686153 h 1075388"/>
              <a:gd name="connsiteX16" fmla="*/ 374351 w 787856"/>
              <a:gd name="connsiteY16" fmla="*/ 1020496 h 1075388"/>
              <a:gd name="connsiteX17" fmla="*/ 412845 w 787856"/>
              <a:gd name="connsiteY17" fmla="*/ 1046695 h 1075388"/>
              <a:gd name="connsiteX18" fmla="*/ 450098 w 787856"/>
              <a:gd name="connsiteY18" fmla="*/ 1020496 h 1075388"/>
              <a:gd name="connsiteX19" fmla="*/ 450098 w 787856"/>
              <a:gd name="connsiteY19" fmla="*/ 370522 h 1075388"/>
              <a:gd name="connsiteX20" fmla="*/ 493560 w 787856"/>
              <a:gd name="connsiteY20" fmla="*/ 326858 h 1075388"/>
              <a:gd name="connsiteX21" fmla="*/ 656230 w 787856"/>
              <a:gd name="connsiteY21" fmla="*/ 326858 h 1075388"/>
              <a:gd name="connsiteX22" fmla="*/ 669889 w 787856"/>
              <a:gd name="connsiteY22" fmla="*/ 340581 h 1075388"/>
              <a:gd name="connsiteX23" fmla="*/ 669889 w 787856"/>
              <a:gd name="connsiteY23" fmla="*/ 375513 h 1075388"/>
              <a:gd name="connsiteX24" fmla="*/ 758054 w 787856"/>
              <a:gd name="connsiteY24" fmla="*/ 309392 h 1075388"/>
              <a:gd name="connsiteX25" fmla="*/ 669889 w 787856"/>
              <a:gd name="connsiteY25" fmla="*/ 242025 h 1075388"/>
              <a:gd name="connsiteX26" fmla="*/ 669889 w 787856"/>
              <a:gd name="connsiteY26" fmla="*/ 275709 h 1075388"/>
              <a:gd name="connsiteX27" fmla="*/ 656230 w 787856"/>
              <a:gd name="connsiteY27" fmla="*/ 289432 h 1075388"/>
              <a:gd name="connsiteX28" fmla="*/ 451340 w 787856"/>
              <a:gd name="connsiteY28" fmla="*/ 289432 h 1075388"/>
              <a:gd name="connsiteX29" fmla="*/ 448856 w 787856"/>
              <a:gd name="connsiteY29" fmla="*/ 289432 h 1075388"/>
              <a:gd name="connsiteX30" fmla="*/ 157043 w 787856"/>
              <a:gd name="connsiteY30" fmla="*/ 289432 h 1075388"/>
              <a:gd name="connsiteX31" fmla="*/ 128483 w 787856"/>
              <a:gd name="connsiteY31" fmla="*/ 278204 h 1075388"/>
              <a:gd name="connsiteX32" fmla="*/ 116065 w 787856"/>
              <a:gd name="connsiteY32" fmla="*/ 248263 h 1075388"/>
              <a:gd name="connsiteX33" fmla="*/ 116065 w 787856"/>
              <a:gd name="connsiteY33" fmla="*/ 133488 h 1075388"/>
              <a:gd name="connsiteX34" fmla="*/ 129724 w 787856"/>
              <a:gd name="connsiteY34" fmla="*/ 118517 h 1075388"/>
              <a:gd name="connsiteX35" fmla="*/ 164494 w 787856"/>
              <a:gd name="connsiteY35" fmla="*/ 118517 h 1075388"/>
              <a:gd name="connsiteX36" fmla="*/ 364895 w 787856"/>
              <a:gd name="connsiteY36" fmla="*/ 28940 h 1075388"/>
              <a:gd name="connsiteX37" fmla="*/ 283425 w 787856"/>
              <a:gd name="connsiteY37" fmla="*/ 111979 h 1075388"/>
              <a:gd name="connsiteX38" fmla="*/ 364895 w 787856"/>
              <a:gd name="connsiteY38" fmla="*/ 195018 h 1075388"/>
              <a:gd name="connsiteX39" fmla="*/ 446365 w 787856"/>
              <a:gd name="connsiteY39" fmla="*/ 111979 h 1075388"/>
              <a:gd name="connsiteX40" fmla="*/ 364895 w 787856"/>
              <a:gd name="connsiteY40" fmla="*/ 28940 h 1075388"/>
              <a:gd name="connsiteX41" fmla="*/ 364895 w 787856"/>
              <a:gd name="connsiteY41" fmla="*/ 2 h 1075388"/>
              <a:gd name="connsiteX42" fmla="*/ 474756 w 787856"/>
              <a:gd name="connsiteY42" fmla="*/ 111979 h 1075388"/>
              <a:gd name="connsiteX43" fmla="*/ 364895 w 787856"/>
              <a:gd name="connsiteY43" fmla="*/ 223956 h 1075388"/>
              <a:gd name="connsiteX44" fmla="*/ 256268 w 787856"/>
              <a:gd name="connsiteY44" fmla="*/ 111979 h 1075388"/>
              <a:gd name="connsiteX45" fmla="*/ 364895 w 787856"/>
              <a:gd name="connsiteY45" fmla="*/ 2 h 1075388"/>
              <a:gd name="connsiteX46" fmla="*/ 97439 w 787856"/>
              <a:gd name="connsiteY46" fmla="*/ 0 h 1075388"/>
              <a:gd name="connsiteX47" fmla="*/ 118549 w 787856"/>
              <a:gd name="connsiteY47" fmla="*/ 11228 h 1075388"/>
              <a:gd name="connsiteX48" fmla="*/ 189329 w 787856"/>
              <a:gd name="connsiteY48" fmla="*/ 107289 h 1075388"/>
              <a:gd name="connsiteX49" fmla="*/ 193054 w 787856"/>
              <a:gd name="connsiteY49" fmla="*/ 133488 h 1075388"/>
              <a:gd name="connsiteX50" fmla="*/ 169461 w 787856"/>
              <a:gd name="connsiteY50" fmla="*/ 147211 h 1075388"/>
              <a:gd name="connsiteX51" fmla="*/ 143384 w 787856"/>
              <a:gd name="connsiteY51" fmla="*/ 147211 h 1075388"/>
              <a:gd name="connsiteX52" fmla="*/ 143384 w 787856"/>
              <a:gd name="connsiteY52" fmla="*/ 248263 h 1075388"/>
              <a:gd name="connsiteX53" fmla="*/ 147109 w 787856"/>
              <a:gd name="connsiteY53" fmla="*/ 258243 h 1075388"/>
              <a:gd name="connsiteX54" fmla="*/ 157043 w 787856"/>
              <a:gd name="connsiteY54" fmla="*/ 261986 h 1075388"/>
              <a:gd name="connsiteX55" fmla="*/ 421538 w 787856"/>
              <a:gd name="connsiteY55" fmla="*/ 261986 h 1075388"/>
              <a:gd name="connsiteX56" fmla="*/ 642571 w 787856"/>
              <a:gd name="connsiteY56" fmla="*/ 261986 h 1075388"/>
              <a:gd name="connsiteX57" fmla="*/ 642571 w 787856"/>
              <a:gd name="connsiteY57" fmla="*/ 237035 h 1075388"/>
              <a:gd name="connsiteX58" fmla="*/ 656230 w 787856"/>
              <a:gd name="connsiteY58" fmla="*/ 213331 h 1075388"/>
              <a:gd name="connsiteX59" fmla="*/ 682307 w 787856"/>
              <a:gd name="connsiteY59" fmla="*/ 215826 h 1075388"/>
              <a:gd name="connsiteX60" fmla="*/ 776680 w 787856"/>
              <a:gd name="connsiteY60" fmla="*/ 286937 h 1075388"/>
              <a:gd name="connsiteX61" fmla="*/ 787856 w 787856"/>
              <a:gd name="connsiteY61" fmla="*/ 309392 h 1075388"/>
              <a:gd name="connsiteX62" fmla="*/ 776680 w 787856"/>
              <a:gd name="connsiteY62" fmla="*/ 329353 h 1075388"/>
              <a:gd name="connsiteX63" fmla="*/ 682307 w 787856"/>
              <a:gd name="connsiteY63" fmla="*/ 401711 h 1075388"/>
              <a:gd name="connsiteX64" fmla="*/ 656230 w 787856"/>
              <a:gd name="connsiteY64" fmla="*/ 402959 h 1075388"/>
              <a:gd name="connsiteX65" fmla="*/ 642571 w 787856"/>
              <a:gd name="connsiteY65" fmla="*/ 380503 h 1075388"/>
              <a:gd name="connsiteX66" fmla="*/ 642571 w 787856"/>
              <a:gd name="connsiteY66" fmla="*/ 354304 h 1075388"/>
              <a:gd name="connsiteX67" fmla="*/ 493560 w 787856"/>
              <a:gd name="connsiteY67" fmla="*/ 354304 h 1075388"/>
              <a:gd name="connsiteX68" fmla="*/ 477417 w 787856"/>
              <a:gd name="connsiteY68" fmla="*/ 370522 h 1075388"/>
              <a:gd name="connsiteX69" fmla="*/ 477417 w 787856"/>
              <a:gd name="connsiteY69" fmla="*/ 1020496 h 1075388"/>
              <a:gd name="connsiteX70" fmla="*/ 412845 w 787856"/>
              <a:gd name="connsiteY70" fmla="*/ 1075388 h 1075388"/>
              <a:gd name="connsiteX71" fmla="*/ 360691 w 787856"/>
              <a:gd name="connsiteY71" fmla="*/ 1054180 h 1075388"/>
              <a:gd name="connsiteX72" fmla="*/ 309779 w 787856"/>
              <a:gd name="connsiteY72" fmla="*/ 1075388 h 1075388"/>
              <a:gd name="connsiteX73" fmla="*/ 242724 w 787856"/>
              <a:gd name="connsiteY73" fmla="*/ 1020496 h 1075388"/>
              <a:gd name="connsiteX74" fmla="*/ 242724 w 787856"/>
              <a:gd name="connsiteY74" fmla="*/ 370522 h 1075388"/>
              <a:gd name="connsiteX75" fmla="*/ 227823 w 787856"/>
              <a:gd name="connsiteY75" fmla="*/ 354304 h 1075388"/>
              <a:gd name="connsiteX76" fmla="*/ 93713 w 787856"/>
              <a:gd name="connsiteY76" fmla="*/ 354304 h 1075388"/>
              <a:gd name="connsiteX77" fmla="*/ 92472 w 787856"/>
              <a:gd name="connsiteY77" fmla="*/ 354304 h 1075388"/>
              <a:gd name="connsiteX78" fmla="*/ 63911 w 787856"/>
              <a:gd name="connsiteY78" fmla="*/ 343076 h 1075388"/>
              <a:gd name="connsiteX79" fmla="*/ 51494 w 787856"/>
              <a:gd name="connsiteY79" fmla="*/ 313135 h 1075388"/>
              <a:gd name="connsiteX80" fmla="*/ 51494 w 787856"/>
              <a:gd name="connsiteY80" fmla="*/ 147211 h 1075388"/>
              <a:gd name="connsiteX81" fmla="*/ 25417 w 787856"/>
              <a:gd name="connsiteY81" fmla="*/ 147211 h 1075388"/>
              <a:gd name="connsiteX82" fmla="*/ 3065 w 787856"/>
              <a:gd name="connsiteY82" fmla="*/ 133488 h 1075388"/>
              <a:gd name="connsiteX83" fmla="*/ 5549 w 787856"/>
              <a:gd name="connsiteY83" fmla="*/ 107289 h 1075388"/>
              <a:gd name="connsiteX84" fmla="*/ 76329 w 787856"/>
              <a:gd name="connsiteY84" fmla="*/ 11228 h 1075388"/>
              <a:gd name="connsiteX85" fmla="*/ 97439 w 787856"/>
              <a:gd name="connsiteY85" fmla="*/ 0 h 107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87856" h="1075388">
                <a:moveTo>
                  <a:pt x="97439" y="29941"/>
                </a:moveTo>
                <a:lnTo>
                  <a:pt x="31625" y="118517"/>
                </a:lnTo>
                <a:lnTo>
                  <a:pt x="66395" y="118517"/>
                </a:lnTo>
                <a:cubicBezTo>
                  <a:pt x="70120" y="118517"/>
                  <a:pt x="72603" y="121012"/>
                  <a:pt x="76329" y="123507"/>
                </a:cubicBezTo>
                <a:cubicBezTo>
                  <a:pt x="78812" y="126003"/>
                  <a:pt x="80054" y="129745"/>
                  <a:pt x="80054" y="133488"/>
                </a:cubicBezTo>
                <a:lnTo>
                  <a:pt x="80054" y="313135"/>
                </a:lnTo>
                <a:cubicBezTo>
                  <a:pt x="80054" y="316878"/>
                  <a:pt x="81296" y="320620"/>
                  <a:pt x="83779" y="323116"/>
                </a:cubicBezTo>
                <a:cubicBezTo>
                  <a:pt x="86263" y="324363"/>
                  <a:pt x="88746" y="326858"/>
                  <a:pt x="92472" y="326858"/>
                </a:cubicBezTo>
                <a:lnTo>
                  <a:pt x="227823" y="326858"/>
                </a:lnTo>
                <a:cubicBezTo>
                  <a:pt x="251417" y="326858"/>
                  <a:pt x="271285" y="345571"/>
                  <a:pt x="271285" y="370522"/>
                </a:cubicBezTo>
                <a:lnTo>
                  <a:pt x="271285" y="1020496"/>
                </a:lnTo>
                <a:cubicBezTo>
                  <a:pt x="271285" y="1035467"/>
                  <a:pt x="288669" y="1046695"/>
                  <a:pt x="309779" y="1046695"/>
                </a:cubicBezTo>
                <a:cubicBezTo>
                  <a:pt x="329647" y="1046695"/>
                  <a:pt x="345790" y="1035467"/>
                  <a:pt x="345790" y="1020496"/>
                </a:cubicBezTo>
                <a:lnTo>
                  <a:pt x="345790" y="686153"/>
                </a:lnTo>
                <a:cubicBezTo>
                  <a:pt x="345790" y="678667"/>
                  <a:pt x="353241" y="672430"/>
                  <a:pt x="360691" y="672430"/>
                </a:cubicBezTo>
                <a:cubicBezTo>
                  <a:pt x="368142" y="672430"/>
                  <a:pt x="374351" y="678667"/>
                  <a:pt x="374351" y="686153"/>
                </a:cubicBezTo>
                <a:lnTo>
                  <a:pt x="374351" y="1020496"/>
                </a:lnTo>
                <a:cubicBezTo>
                  <a:pt x="374351" y="1035467"/>
                  <a:pt x="391735" y="1046695"/>
                  <a:pt x="412845" y="1046695"/>
                </a:cubicBezTo>
                <a:cubicBezTo>
                  <a:pt x="432713" y="1046695"/>
                  <a:pt x="450098" y="1035467"/>
                  <a:pt x="450098" y="1020496"/>
                </a:cubicBezTo>
                <a:lnTo>
                  <a:pt x="450098" y="370522"/>
                </a:lnTo>
                <a:cubicBezTo>
                  <a:pt x="450098" y="345571"/>
                  <a:pt x="469966" y="326858"/>
                  <a:pt x="493560" y="326858"/>
                </a:cubicBezTo>
                <a:lnTo>
                  <a:pt x="656230" y="326858"/>
                </a:lnTo>
                <a:cubicBezTo>
                  <a:pt x="663680" y="326858"/>
                  <a:pt x="669889" y="331848"/>
                  <a:pt x="669889" y="340581"/>
                </a:cubicBezTo>
                <a:lnTo>
                  <a:pt x="669889" y="375513"/>
                </a:lnTo>
                <a:lnTo>
                  <a:pt x="758054" y="309392"/>
                </a:lnTo>
                <a:lnTo>
                  <a:pt x="669889" y="242025"/>
                </a:lnTo>
                <a:lnTo>
                  <a:pt x="669889" y="275709"/>
                </a:lnTo>
                <a:cubicBezTo>
                  <a:pt x="669889" y="283194"/>
                  <a:pt x="663680" y="289432"/>
                  <a:pt x="656230" y="289432"/>
                </a:cubicBezTo>
                <a:lnTo>
                  <a:pt x="451340" y="289432"/>
                </a:lnTo>
                <a:lnTo>
                  <a:pt x="448856" y="289432"/>
                </a:lnTo>
                <a:lnTo>
                  <a:pt x="157043" y="289432"/>
                </a:lnTo>
                <a:cubicBezTo>
                  <a:pt x="145867" y="289432"/>
                  <a:pt x="135933" y="285689"/>
                  <a:pt x="128483" y="278204"/>
                </a:cubicBezTo>
                <a:cubicBezTo>
                  <a:pt x="119790" y="269471"/>
                  <a:pt x="116065" y="259490"/>
                  <a:pt x="116065" y="248263"/>
                </a:cubicBezTo>
                <a:lnTo>
                  <a:pt x="116065" y="133488"/>
                </a:lnTo>
                <a:cubicBezTo>
                  <a:pt x="116065" y="126003"/>
                  <a:pt x="122274" y="118517"/>
                  <a:pt x="129724" y="118517"/>
                </a:cubicBezTo>
                <a:lnTo>
                  <a:pt x="164494" y="118517"/>
                </a:lnTo>
                <a:close/>
                <a:moveTo>
                  <a:pt x="364895" y="28940"/>
                </a:moveTo>
                <a:cubicBezTo>
                  <a:pt x="319222" y="28940"/>
                  <a:pt x="283425" y="65427"/>
                  <a:pt x="283425" y="111979"/>
                </a:cubicBezTo>
                <a:cubicBezTo>
                  <a:pt x="283425" y="157273"/>
                  <a:pt x="319222" y="195018"/>
                  <a:pt x="364895" y="195018"/>
                </a:cubicBezTo>
                <a:cubicBezTo>
                  <a:pt x="409333" y="195018"/>
                  <a:pt x="446365" y="157273"/>
                  <a:pt x="446365" y="111979"/>
                </a:cubicBezTo>
                <a:cubicBezTo>
                  <a:pt x="446365" y="65427"/>
                  <a:pt x="409333" y="28940"/>
                  <a:pt x="364895" y="28940"/>
                </a:cubicBezTo>
                <a:close/>
                <a:moveTo>
                  <a:pt x="364895" y="2"/>
                </a:moveTo>
                <a:cubicBezTo>
                  <a:pt x="425380" y="2"/>
                  <a:pt x="474756" y="50329"/>
                  <a:pt x="474756" y="111979"/>
                </a:cubicBezTo>
                <a:cubicBezTo>
                  <a:pt x="474756" y="173629"/>
                  <a:pt x="425380" y="223956"/>
                  <a:pt x="364895" y="223956"/>
                </a:cubicBezTo>
                <a:cubicBezTo>
                  <a:pt x="304409" y="223956"/>
                  <a:pt x="256268" y="173629"/>
                  <a:pt x="256268" y="111979"/>
                </a:cubicBezTo>
                <a:cubicBezTo>
                  <a:pt x="256268" y="50329"/>
                  <a:pt x="304409" y="2"/>
                  <a:pt x="364895" y="2"/>
                </a:cubicBezTo>
                <a:close/>
                <a:moveTo>
                  <a:pt x="97439" y="0"/>
                </a:moveTo>
                <a:cubicBezTo>
                  <a:pt x="106131" y="0"/>
                  <a:pt x="113582" y="4990"/>
                  <a:pt x="118549" y="11228"/>
                </a:cubicBezTo>
                <a:lnTo>
                  <a:pt x="189329" y="107289"/>
                </a:lnTo>
                <a:cubicBezTo>
                  <a:pt x="195538" y="114775"/>
                  <a:pt x="195538" y="123507"/>
                  <a:pt x="193054" y="133488"/>
                </a:cubicBezTo>
                <a:cubicBezTo>
                  <a:pt x="188087" y="142221"/>
                  <a:pt x="179395" y="147211"/>
                  <a:pt x="169461" y="147211"/>
                </a:cubicBezTo>
                <a:lnTo>
                  <a:pt x="143384" y="147211"/>
                </a:lnTo>
                <a:lnTo>
                  <a:pt x="143384" y="248263"/>
                </a:lnTo>
                <a:cubicBezTo>
                  <a:pt x="143384" y="252005"/>
                  <a:pt x="144625" y="255748"/>
                  <a:pt x="147109" y="258243"/>
                </a:cubicBezTo>
                <a:cubicBezTo>
                  <a:pt x="149593" y="260738"/>
                  <a:pt x="153318" y="261986"/>
                  <a:pt x="157043" y="261986"/>
                </a:cubicBezTo>
                <a:lnTo>
                  <a:pt x="421538" y="261986"/>
                </a:lnTo>
                <a:lnTo>
                  <a:pt x="642571" y="261986"/>
                </a:lnTo>
                <a:lnTo>
                  <a:pt x="642571" y="237035"/>
                </a:lnTo>
                <a:cubicBezTo>
                  <a:pt x="642571" y="227054"/>
                  <a:pt x="647538" y="218321"/>
                  <a:pt x="656230" y="213331"/>
                </a:cubicBezTo>
                <a:cubicBezTo>
                  <a:pt x="664922" y="209588"/>
                  <a:pt x="674856" y="210836"/>
                  <a:pt x="682307" y="215826"/>
                </a:cubicBezTo>
                <a:lnTo>
                  <a:pt x="776680" y="286937"/>
                </a:lnTo>
                <a:cubicBezTo>
                  <a:pt x="784131" y="293174"/>
                  <a:pt x="787856" y="300660"/>
                  <a:pt x="787856" y="309392"/>
                </a:cubicBezTo>
                <a:cubicBezTo>
                  <a:pt x="787856" y="316878"/>
                  <a:pt x="784131" y="324363"/>
                  <a:pt x="776680" y="329353"/>
                </a:cubicBezTo>
                <a:lnTo>
                  <a:pt x="682307" y="401711"/>
                </a:lnTo>
                <a:cubicBezTo>
                  <a:pt x="674856" y="406701"/>
                  <a:pt x="664922" y="407949"/>
                  <a:pt x="656230" y="402959"/>
                </a:cubicBezTo>
                <a:cubicBezTo>
                  <a:pt x="647538" y="399216"/>
                  <a:pt x="642571" y="390483"/>
                  <a:pt x="642571" y="380503"/>
                </a:cubicBezTo>
                <a:lnTo>
                  <a:pt x="642571" y="354304"/>
                </a:lnTo>
                <a:lnTo>
                  <a:pt x="493560" y="354304"/>
                </a:lnTo>
                <a:cubicBezTo>
                  <a:pt x="484867" y="354304"/>
                  <a:pt x="477417" y="361790"/>
                  <a:pt x="477417" y="370522"/>
                </a:cubicBezTo>
                <a:lnTo>
                  <a:pt x="477417" y="1020496"/>
                </a:lnTo>
                <a:cubicBezTo>
                  <a:pt x="477417" y="1050438"/>
                  <a:pt x="448856" y="1075388"/>
                  <a:pt x="412845" y="1075388"/>
                </a:cubicBezTo>
                <a:cubicBezTo>
                  <a:pt x="391735" y="1075388"/>
                  <a:pt x="373109" y="1066656"/>
                  <a:pt x="360691" y="1054180"/>
                </a:cubicBezTo>
                <a:cubicBezTo>
                  <a:pt x="348274" y="1066656"/>
                  <a:pt x="329647" y="1075388"/>
                  <a:pt x="309779" y="1075388"/>
                </a:cubicBezTo>
                <a:cubicBezTo>
                  <a:pt x="272527" y="1075388"/>
                  <a:pt x="242724" y="1050438"/>
                  <a:pt x="242724" y="1020496"/>
                </a:cubicBezTo>
                <a:lnTo>
                  <a:pt x="242724" y="370522"/>
                </a:lnTo>
                <a:cubicBezTo>
                  <a:pt x="242724" y="361790"/>
                  <a:pt x="236516" y="354304"/>
                  <a:pt x="227823" y="354304"/>
                </a:cubicBezTo>
                <a:lnTo>
                  <a:pt x="93713" y="354304"/>
                </a:lnTo>
                <a:lnTo>
                  <a:pt x="92472" y="354304"/>
                </a:lnTo>
                <a:cubicBezTo>
                  <a:pt x="82538" y="354304"/>
                  <a:pt x="71362" y="350562"/>
                  <a:pt x="63911" y="343076"/>
                </a:cubicBezTo>
                <a:cubicBezTo>
                  <a:pt x="56461" y="335591"/>
                  <a:pt x="51494" y="324363"/>
                  <a:pt x="51494" y="313135"/>
                </a:cubicBezTo>
                <a:lnTo>
                  <a:pt x="51494" y="147211"/>
                </a:lnTo>
                <a:lnTo>
                  <a:pt x="25417" y="147211"/>
                </a:lnTo>
                <a:cubicBezTo>
                  <a:pt x="15483" y="147211"/>
                  <a:pt x="8032" y="142221"/>
                  <a:pt x="3065" y="133488"/>
                </a:cubicBezTo>
                <a:cubicBezTo>
                  <a:pt x="-1902" y="123507"/>
                  <a:pt x="-660" y="114775"/>
                  <a:pt x="5549" y="107289"/>
                </a:cubicBezTo>
                <a:lnTo>
                  <a:pt x="76329" y="11228"/>
                </a:lnTo>
                <a:cubicBezTo>
                  <a:pt x="81296" y="4990"/>
                  <a:pt x="88746" y="0"/>
                  <a:pt x="974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D1CD7871-823D-7443-3DB6-0F30C81A5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71" y="3825771"/>
            <a:ext cx="403278" cy="403376"/>
          </a:xfrm>
          <a:custGeom>
            <a:avLst/>
            <a:gdLst>
              <a:gd name="connsiteX0" fmla="*/ 584095 w 1075129"/>
              <a:gd name="connsiteY0" fmla="*/ 681138 h 1075388"/>
              <a:gd name="connsiteX1" fmla="*/ 597174 w 1075129"/>
              <a:gd name="connsiteY1" fmla="*/ 694870 h 1075388"/>
              <a:gd name="connsiteX2" fmla="*/ 584095 w 1075129"/>
              <a:gd name="connsiteY2" fmla="*/ 707229 h 1075388"/>
              <a:gd name="connsiteX3" fmla="*/ 571016 w 1075129"/>
              <a:gd name="connsiteY3" fmla="*/ 694870 h 1075388"/>
              <a:gd name="connsiteX4" fmla="*/ 584095 w 1075129"/>
              <a:gd name="connsiteY4" fmla="*/ 681138 h 1075388"/>
              <a:gd name="connsiteX5" fmla="*/ 584095 w 1075129"/>
              <a:gd name="connsiteY5" fmla="*/ 637193 h 1075388"/>
              <a:gd name="connsiteX6" fmla="*/ 597174 w 1075129"/>
              <a:gd name="connsiteY6" fmla="*/ 650925 h 1075388"/>
              <a:gd name="connsiteX7" fmla="*/ 584095 w 1075129"/>
              <a:gd name="connsiteY7" fmla="*/ 663284 h 1075388"/>
              <a:gd name="connsiteX8" fmla="*/ 571016 w 1075129"/>
              <a:gd name="connsiteY8" fmla="*/ 650925 h 1075388"/>
              <a:gd name="connsiteX9" fmla="*/ 584095 w 1075129"/>
              <a:gd name="connsiteY9" fmla="*/ 637193 h 1075388"/>
              <a:gd name="connsiteX10" fmla="*/ 475154 w 1075129"/>
              <a:gd name="connsiteY10" fmla="*/ 545061 h 1075388"/>
              <a:gd name="connsiteX11" fmla="*/ 535932 w 1075129"/>
              <a:gd name="connsiteY11" fmla="*/ 612475 h 1075388"/>
              <a:gd name="connsiteX12" fmla="*/ 595470 w 1075129"/>
              <a:gd name="connsiteY12" fmla="*/ 545061 h 1075388"/>
              <a:gd name="connsiteX13" fmla="*/ 405694 w 1075129"/>
              <a:gd name="connsiteY13" fmla="*/ 545061 h 1075388"/>
              <a:gd name="connsiteX14" fmla="*/ 274216 w 1075129"/>
              <a:gd name="connsiteY14" fmla="*/ 676145 h 1075388"/>
              <a:gd name="connsiteX15" fmla="*/ 274216 w 1075129"/>
              <a:gd name="connsiteY15" fmla="*/ 832197 h 1075388"/>
              <a:gd name="connsiteX16" fmla="*/ 313908 w 1075129"/>
              <a:gd name="connsiteY16" fmla="*/ 870898 h 1075388"/>
              <a:gd name="connsiteX17" fmla="*/ 756717 w 1075129"/>
              <a:gd name="connsiteY17" fmla="*/ 870898 h 1075388"/>
              <a:gd name="connsiteX18" fmla="*/ 796408 w 1075129"/>
              <a:gd name="connsiteY18" fmla="*/ 832197 h 1075388"/>
              <a:gd name="connsiteX19" fmla="*/ 796408 w 1075129"/>
              <a:gd name="connsiteY19" fmla="*/ 676145 h 1075388"/>
              <a:gd name="connsiteX20" fmla="*/ 664930 w 1075129"/>
              <a:gd name="connsiteY20" fmla="*/ 545061 h 1075388"/>
              <a:gd name="connsiteX21" fmla="*/ 633921 w 1075129"/>
              <a:gd name="connsiteY21" fmla="*/ 545061 h 1075388"/>
              <a:gd name="connsiteX22" fmla="*/ 555778 w 1075129"/>
              <a:gd name="connsiteY22" fmla="*/ 631202 h 1075388"/>
              <a:gd name="connsiteX23" fmla="*/ 549576 w 1075129"/>
              <a:gd name="connsiteY23" fmla="*/ 634947 h 1075388"/>
              <a:gd name="connsiteX24" fmla="*/ 549576 w 1075129"/>
              <a:gd name="connsiteY24" fmla="*/ 709852 h 1075388"/>
              <a:gd name="connsiteX25" fmla="*/ 534692 w 1075129"/>
              <a:gd name="connsiteY25" fmla="*/ 723585 h 1075388"/>
              <a:gd name="connsiteX26" fmla="*/ 521048 w 1075129"/>
              <a:gd name="connsiteY26" fmla="*/ 709852 h 1075388"/>
              <a:gd name="connsiteX27" fmla="*/ 521048 w 1075129"/>
              <a:gd name="connsiteY27" fmla="*/ 634947 h 1075388"/>
              <a:gd name="connsiteX28" fmla="*/ 514846 w 1075129"/>
              <a:gd name="connsiteY28" fmla="*/ 631202 h 1075388"/>
              <a:gd name="connsiteX29" fmla="*/ 436703 w 1075129"/>
              <a:gd name="connsiteY29" fmla="*/ 545061 h 1075388"/>
              <a:gd name="connsiteX30" fmla="*/ 405694 w 1075129"/>
              <a:gd name="connsiteY30" fmla="*/ 516347 h 1075388"/>
              <a:gd name="connsiteX31" fmla="*/ 664930 w 1075129"/>
              <a:gd name="connsiteY31" fmla="*/ 516347 h 1075388"/>
              <a:gd name="connsiteX32" fmla="*/ 822456 w 1075129"/>
              <a:gd name="connsiteY32" fmla="*/ 676145 h 1075388"/>
              <a:gd name="connsiteX33" fmla="*/ 822456 w 1075129"/>
              <a:gd name="connsiteY33" fmla="*/ 832197 h 1075388"/>
              <a:gd name="connsiteX34" fmla="*/ 756717 w 1075129"/>
              <a:gd name="connsiteY34" fmla="*/ 899612 h 1075388"/>
              <a:gd name="connsiteX35" fmla="*/ 313908 w 1075129"/>
              <a:gd name="connsiteY35" fmla="*/ 899612 h 1075388"/>
              <a:gd name="connsiteX36" fmla="*/ 246928 w 1075129"/>
              <a:gd name="connsiteY36" fmla="*/ 832197 h 1075388"/>
              <a:gd name="connsiteX37" fmla="*/ 246928 w 1075129"/>
              <a:gd name="connsiteY37" fmla="*/ 676145 h 1075388"/>
              <a:gd name="connsiteX38" fmla="*/ 405694 w 1075129"/>
              <a:gd name="connsiteY38" fmla="*/ 516347 h 1075388"/>
              <a:gd name="connsiteX39" fmla="*/ 539550 w 1075129"/>
              <a:gd name="connsiteY39" fmla="*/ 148430 h 1075388"/>
              <a:gd name="connsiteX40" fmla="*/ 395358 w 1075129"/>
              <a:gd name="connsiteY40" fmla="*/ 292622 h 1075388"/>
              <a:gd name="connsiteX41" fmla="*/ 539550 w 1075129"/>
              <a:gd name="connsiteY41" fmla="*/ 436814 h 1075388"/>
              <a:gd name="connsiteX42" fmla="*/ 684996 w 1075129"/>
              <a:gd name="connsiteY42" fmla="*/ 292622 h 1075388"/>
              <a:gd name="connsiteX43" fmla="*/ 539550 w 1075129"/>
              <a:gd name="connsiteY43" fmla="*/ 148430 h 1075388"/>
              <a:gd name="connsiteX44" fmla="*/ 539550 w 1075129"/>
              <a:gd name="connsiteY44" fmla="*/ 120846 h 1075388"/>
              <a:gd name="connsiteX45" fmla="*/ 712580 w 1075129"/>
              <a:gd name="connsiteY45" fmla="*/ 292622 h 1075388"/>
              <a:gd name="connsiteX46" fmla="*/ 539550 w 1075129"/>
              <a:gd name="connsiteY46" fmla="*/ 465652 h 1075388"/>
              <a:gd name="connsiteX47" fmla="*/ 367774 w 1075129"/>
              <a:gd name="connsiteY47" fmla="*/ 292622 h 1075388"/>
              <a:gd name="connsiteX48" fmla="*/ 539550 w 1075129"/>
              <a:gd name="connsiteY48" fmla="*/ 120846 h 1075388"/>
              <a:gd name="connsiteX49" fmla="*/ 537185 w 1075129"/>
              <a:gd name="connsiteY49" fmla="*/ 0 h 1075388"/>
              <a:gd name="connsiteX50" fmla="*/ 1023955 w 1075129"/>
              <a:gd name="connsiteY50" fmla="*/ 306897 h 1075388"/>
              <a:gd name="connsiteX51" fmla="*/ 1046422 w 1075129"/>
              <a:gd name="connsiteY51" fmla="*/ 296917 h 1075388"/>
              <a:gd name="connsiteX52" fmla="*/ 1061399 w 1075129"/>
              <a:gd name="connsiteY52" fmla="*/ 309392 h 1075388"/>
              <a:gd name="connsiteX53" fmla="*/ 1052663 w 1075129"/>
              <a:gd name="connsiteY53" fmla="*/ 384246 h 1075388"/>
              <a:gd name="connsiteX54" fmla="*/ 1035189 w 1075129"/>
              <a:gd name="connsiteY54" fmla="*/ 391731 h 1075388"/>
              <a:gd name="connsiteX55" fmla="*/ 974030 w 1075129"/>
              <a:gd name="connsiteY55" fmla="*/ 346819 h 1075388"/>
              <a:gd name="connsiteX56" fmla="*/ 975278 w 1075129"/>
              <a:gd name="connsiteY56" fmla="*/ 328106 h 1075388"/>
              <a:gd name="connsiteX57" fmla="*/ 997745 w 1075129"/>
              <a:gd name="connsiteY57" fmla="*/ 318125 h 1075388"/>
              <a:gd name="connsiteX58" fmla="*/ 537185 w 1075129"/>
              <a:gd name="connsiteY58" fmla="*/ 28694 h 1075388"/>
              <a:gd name="connsiteX59" fmla="*/ 171483 w 1075129"/>
              <a:gd name="connsiteY59" fmla="*/ 184637 h 1075388"/>
              <a:gd name="connsiteX60" fmla="*/ 27948 w 1075129"/>
              <a:gd name="connsiteY60" fmla="*/ 557655 h 1075388"/>
              <a:gd name="connsiteX61" fmla="*/ 517215 w 1075129"/>
              <a:gd name="connsiteY61" fmla="*/ 1046695 h 1075388"/>
              <a:gd name="connsiteX62" fmla="*/ 890406 w 1075129"/>
              <a:gd name="connsiteY62" fmla="*/ 904474 h 1075388"/>
              <a:gd name="connsiteX63" fmla="*/ 1047670 w 1075129"/>
              <a:gd name="connsiteY63" fmla="*/ 537694 h 1075388"/>
              <a:gd name="connsiteX64" fmla="*/ 1061399 w 1075129"/>
              <a:gd name="connsiteY64" fmla="*/ 522724 h 1075388"/>
              <a:gd name="connsiteX65" fmla="*/ 1075129 w 1075129"/>
              <a:gd name="connsiteY65" fmla="*/ 537694 h 1075388"/>
              <a:gd name="connsiteX66" fmla="*/ 910376 w 1075129"/>
              <a:gd name="connsiteY66" fmla="*/ 924435 h 1075388"/>
              <a:gd name="connsiteX67" fmla="*/ 538433 w 1075129"/>
              <a:gd name="connsiteY67" fmla="*/ 1075388 h 1075388"/>
              <a:gd name="connsiteX68" fmla="*/ 517215 w 1075129"/>
              <a:gd name="connsiteY68" fmla="*/ 1075388 h 1075388"/>
              <a:gd name="connsiteX69" fmla="*/ 489 w 1075129"/>
              <a:gd name="connsiteY69" fmla="*/ 558903 h 1075388"/>
              <a:gd name="connsiteX70" fmla="*/ 150264 w 1075129"/>
              <a:gd name="connsiteY70" fmla="*/ 164677 h 1075388"/>
              <a:gd name="connsiteX71" fmla="*/ 537185 w 1075129"/>
              <a:gd name="connsiteY71" fmla="*/ 0 h 107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75129" h="1075388">
                <a:moveTo>
                  <a:pt x="584095" y="681138"/>
                </a:moveTo>
                <a:cubicBezTo>
                  <a:pt x="590635" y="681138"/>
                  <a:pt x="597174" y="686631"/>
                  <a:pt x="597174" y="694870"/>
                </a:cubicBezTo>
                <a:cubicBezTo>
                  <a:pt x="597174" y="700363"/>
                  <a:pt x="590635" y="707229"/>
                  <a:pt x="584095" y="707229"/>
                </a:cubicBezTo>
                <a:cubicBezTo>
                  <a:pt x="577556" y="707229"/>
                  <a:pt x="571016" y="700363"/>
                  <a:pt x="571016" y="694870"/>
                </a:cubicBezTo>
                <a:cubicBezTo>
                  <a:pt x="571016" y="686631"/>
                  <a:pt x="577556" y="681138"/>
                  <a:pt x="584095" y="681138"/>
                </a:cubicBezTo>
                <a:close/>
                <a:moveTo>
                  <a:pt x="584095" y="637193"/>
                </a:moveTo>
                <a:cubicBezTo>
                  <a:pt x="590635" y="637193"/>
                  <a:pt x="597174" y="644059"/>
                  <a:pt x="597174" y="650925"/>
                </a:cubicBezTo>
                <a:cubicBezTo>
                  <a:pt x="597174" y="657791"/>
                  <a:pt x="590635" y="663284"/>
                  <a:pt x="584095" y="663284"/>
                </a:cubicBezTo>
                <a:cubicBezTo>
                  <a:pt x="577556" y="663284"/>
                  <a:pt x="571016" y="657791"/>
                  <a:pt x="571016" y="650925"/>
                </a:cubicBezTo>
                <a:cubicBezTo>
                  <a:pt x="571016" y="644059"/>
                  <a:pt x="577556" y="637193"/>
                  <a:pt x="584095" y="637193"/>
                </a:cubicBezTo>
                <a:close/>
                <a:moveTo>
                  <a:pt x="475154" y="545061"/>
                </a:moveTo>
                <a:lnTo>
                  <a:pt x="535932" y="612475"/>
                </a:lnTo>
                <a:lnTo>
                  <a:pt x="595470" y="545061"/>
                </a:lnTo>
                <a:close/>
                <a:moveTo>
                  <a:pt x="405694" y="545061"/>
                </a:moveTo>
                <a:cubicBezTo>
                  <a:pt x="332513" y="545061"/>
                  <a:pt x="274216" y="603736"/>
                  <a:pt x="274216" y="676145"/>
                </a:cubicBezTo>
                <a:lnTo>
                  <a:pt x="274216" y="832197"/>
                </a:lnTo>
                <a:cubicBezTo>
                  <a:pt x="274216" y="854668"/>
                  <a:pt x="292821" y="870898"/>
                  <a:pt x="313908" y="870898"/>
                </a:cubicBezTo>
                <a:lnTo>
                  <a:pt x="756717" y="870898"/>
                </a:lnTo>
                <a:cubicBezTo>
                  <a:pt x="777803" y="870898"/>
                  <a:pt x="796408" y="854668"/>
                  <a:pt x="796408" y="832197"/>
                </a:cubicBezTo>
                <a:lnTo>
                  <a:pt x="796408" y="676145"/>
                </a:lnTo>
                <a:cubicBezTo>
                  <a:pt x="796408" y="603736"/>
                  <a:pt x="736871" y="545061"/>
                  <a:pt x="664930" y="545061"/>
                </a:cubicBezTo>
                <a:lnTo>
                  <a:pt x="633921" y="545061"/>
                </a:lnTo>
                <a:lnTo>
                  <a:pt x="555778" y="631202"/>
                </a:lnTo>
                <a:cubicBezTo>
                  <a:pt x="553297" y="632450"/>
                  <a:pt x="552057" y="634947"/>
                  <a:pt x="549576" y="634947"/>
                </a:cubicBezTo>
                <a:lnTo>
                  <a:pt x="549576" y="709852"/>
                </a:lnTo>
                <a:cubicBezTo>
                  <a:pt x="549576" y="717342"/>
                  <a:pt x="543374" y="723585"/>
                  <a:pt x="534692" y="723585"/>
                </a:cubicBezTo>
                <a:cubicBezTo>
                  <a:pt x="527250" y="723585"/>
                  <a:pt x="521048" y="717342"/>
                  <a:pt x="521048" y="709852"/>
                </a:cubicBezTo>
                <a:lnTo>
                  <a:pt x="521048" y="634947"/>
                </a:lnTo>
                <a:cubicBezTo>
                  <a:pt x="518567" y="634947"/>
                  <a:pt x="516086" y="632450"/>
                  <a:pt x="514846" y="631202"/>
                </a:cubicBezTo>
                <a:lnTo>
                  <a:pt x="436703" y="545061"/>
                </a:lnTo>
                <a:close/>
                <a:moveTo>
                  <a:pt x="405694" y="516347"/>
                </a:moveTo>
                <a:lnTo>
                  <a:pt x="664930" y="516347"/>
                </a:lnTo>
                <a:cubicBezTo>
                  <a:pt x="752995" y="516347"/>
                  <a:pt x="822456" y="588755"/>
                  <a:pt x="822456" y="676145"/>
                </a:cubicBezTo>
                <a:lnTo>
                  <a:pt x="822456" y="832197"/>
                </a:lnTo>
                <a:cubicBezTo>
                  <a:pt x="822456" y="869650"/>
                  <a:pt x="793927" y="899612"/>
                  <a:pt x="756717" y="899612"/>
                </a:cubicBezTo>
                <a:lnTo>
                  <a:pt x="313908" y="899612"/>
                </a:lnTo>
                <a:cubicBezTo>
                  <a:pt x="276697" y="899612"/>
                  <a:pt x="246928" y="869650"/>
                  <a:pt x="246928" y="832197"/>
                </a:cubicBezTo>
                <a:lnTo>
                  <a:pt x="246928" y="676145"/>
                </a:lnTo>
                <a:cubicBezTo>
                  <a:pt x="246928" y="588755"/>
                  <a:pt x="317629" y="516347"/>
                  <a:pt x="405694" y="516347"/>
                </a:cubicBezTo>
                <a:close/>
                <a:moveTo>
                  <a:pt x="539550" y="148430"/>
                </a:moveTo>
                <a:cubicBezTo>
                  <a:pt x="460558" y="148430"/>
                  <a:pt x="395358" y="213630"/>
                  <a:pt x="395358" y="292622"/>
                </a:cubicBezTo>
                <a:cubicBezTo>
                  <a:pt x="395358" y="372868"/>
                  <a:pt x="460558" y="436814"/>
                  <a:pt x="539550" y="436814"/>
                </a:cubicBezTo>
                <a:cubicBezTo>
                  <a:pt x="619796" y="436814"/>
                  <a:pt x="684996" y="372868"/>
                  <a:pt x="684996" y="292622"/>
                </a:cubicBezTo>
                <a:cubicBezTo>
                  <a:pt x="684996" y="213630"/>
                  <a:pt x="619796" y="148430"/>
                  <a:pt x="539550" y="148430"/>
                </a:cubicBezTo>
                <a:close/>
                <a:moveTo>
                  <a:pt x="539550" y="120846"/>
                </a:moveTo>
                <a:cubicBezTo>
                  <a:pt x="634842" y="120846"/>
                  <a:pt x="712580" y="197330"/>
                  <a:pt x="712580" y="292622"/>
                </a:cubicBezTo>
                <a:cubicBezTo>
                  <a:pt x="712580" y="387914"/>
                  <a:pt x="634842" y="465652"/>
                  <a:pt x="539550" y="465652"/>
                </a:cubicBezTo>
                <a:cubicBezTo>
                  <a:pt x="444258" y="465652"/>
                  <a:pt x="367774" y="387914"/>
                  <a:pt x="367774" y="292622"/>
                </a:cubicBezTo>
                <a:cubicBezTo>
                  <a:pt x="367774" y="197330"/>
                  <a:pt x="444258" y="120846"/>
                  <a:pt x="539550" y="120846"/>
                </a:cubicBezTo>
                <a:close/>
                <a:moveTo>
                  <a:pt x="537185" y="0"/>
                </a:moveTo>
                <a:cubicBezTo>
                  <a:pt x="745622" y="0"/>
                  <a:pt x="934090" y="121012"/>
                  <a:pt x="1023955" y="306897"/>
                </a:cubicBezTo>
                <a:lnTo>
                  <a:pt x="1046422" y="296917"/>
                </a:lnTo>
                <a:cubicBezTo>
                  <a:pt x="1053911" y="293174"/>
                  <a:pt x="1062648" y="299412"/>
                  <a:pt x="1061399" y="309392"/>
                </a:cubicBezTo>
                <a:lnTo>
                  <a:pt x="1052663" y="384246"/>
                </a:lnTo>
                <a:cubicBezTo>
                  <a:pt x="1051414" y="392978"/>
                  <a:pt x="1041429" y="396721"/>
                  <a:pt x="1035189" y="391731"/>
                </a:cubicBezTo>
                <a:lnTo>
                  <a:pt x="974030" y="346819"/>
                </a:lnTo>
                <a:cubicBezTo>
                  <a:pt x="966541" y="341829"/>
                  <a:pt x="967790" y="330601"/>
                  <a:pt x="975278" y="328106"/>
                </a:cubicBezTo>
                <a:lnTo>
                  <a:pt x="997745" y="318125"/>
                </a:lnTo>
                <a:cubicBezTo>
                  <a:pt x="912872" y="142221"/>
                  <a:pt x="734389" y="28694"/>
                  <a:pt x="537185" y="28694"/>
                </a:cubicBezTo>
                <a:cubicBezTo>
                  <a:pt x="397394" y="28694"/>
                  <a:pt x="267589" y="83586"/>
                  <a:pt x="171483" y="184637"/>
                </a:cubicBezTo>
                <a:cubicBezTo>
                  <a:pt x="74128" y="285689"/>
                  <a:pt x="22955" y="416682"/>
                  <a:pt x="27948" y="557655"/>
                </a:cubicBezTo>
                <a:cubicBezTo>
                  <a:pt x="39181" y="822136"/>
                  <a:pt x="253859" y="1036714"/>
                  <a:pt x="517215" y="1046695"/>
                </a:cubicBezTo>
                <a:cubicBezTo>
                  <a:pt x="658253" y="1051685"/>
                  <a:pt x="790555" y="1001783"/>
                  <a:pt x="890406" y="904474"/>
                </a:cubicBezTo>
                <a:cubicBezTo>
                  <a:pt x="991504" y="808413"/>
                  <a:pt x="1047670" y="677420"/>
                  <a:pt x="1047670" y="537694"/>
                </a:cubicBezTo>
                <a:cubicBezTo>
                  <a:pt x="1047670" y="530209"/>
                  <a:pt x="1053911" y="522724"/>
                  <a:pt x="1061399" y="522724"/>
                </a:cubicBezTo>
                <a:cubicBezTo>
                  <a:pt x="1068888" y="522724"/>
                  <a:pt x="1075129" y="530209"/>
                  <a:pt x="1075129" y="537694"/>
                </a:cubicBezTo>
                <a:cubicBezTo>
                  <a:pt x="1075129" y="684905"/>
                  <a:pt x="1016467" y="822136"/>
                  <a:pt x="910376" y="924435"/>
                </a:cubicBezTo>
                <a:cubicBezTo>
                  <a:pt x="809277" y="1021744"/>
                  <a:pt x="678223" y="1075388"/>
                  <a:pt x="538433" y="1075388"/>
                </a:cubicBezTo>
                <a:cubicBezTo>
                  <a:pt x="530944" y="1075388"/>
                  <a:pt x="523455" y="1075388"/>
                  <a:pt x="517215" y="1075388"/>
                </a:cubicBezTo>
                <a:cubicBezTo>
                  <a:pt x="237633" y="1064160"/>
                  <a:pt x="11722" y="837106"/>
                  <a:pt x="489" y="558903"/>
                </a:cubicBezTo>
                <a:cubicBezTo>
                  <a:pt x="-5752" y="410444"/>
                  <a:pt x="47918" y="271966"/>
                  <a:pt x="150264" y="164677"/>
                </a:cubicBezTo>
                <a:cubicBezTo>
                  <a:pt x="252611" y="58635"/>
                  <a:pt x="389905" y="0"/>
                  <a:pt x="5371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24" name="Freeform 70">
            <a:extLst>
              <a:ext uri="{FF2B5EF4-FFF2-40B4-BE49-F238E27FC236}">
                <a16:creationId xmlns:a16="http://schemas.microsoft.com/office/drawing/2014/main" id="{A7BC4641-7995-DCE5-BC95-387A67B28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054" y="2505527"/>
            <a:ext cx="813870" cy="813870"/>
          </a:xfrm>
          <a:custGeom>
            <a:avLst/>
            <a:gdLst>
              <a:gd name="T0" fmla="*/ 0 w 1742"/>
              <a:gd name="T1" fmla="*/ 871 h 1742"/>
              <a:gd name="T2" fmla="*/ 0 w 1742"/>
              <a:gd name="T3" fmla="*/ 871 h 1742"/>
              <a:gd name="T4" fmla="*/ 870 w 1742"/>
              <a:gd name="T5" fmla="*/ 1741 h 1742"/>
              <a:gd name="T6" fmla="*/ 870 w 1742"/>
              <a:gd name="T7" fmla="*/ 1741 h 1742"/>
              <a:gd name="T8" fmla="*/ 1741 w 1742"/>
              <a:gd name="T9" fmla="*/ 871 h 1742"/>
              <a:gd name="T10" fmla="*/ 1741 w 1742"/>
              <a:gd name="T11" fmla="*/ 871 h 1742"/>
              <a:gd name="T12" fmla="*/ 870 w 1742"/>
              <a:gd name="T13" fmla="*/ 0 h 1742"/>
              <a:gd name="T14" fmla="*/ 870 w 1742"/>
              <a:gd name="T15" fmla="*/ 0 h 1742"/>
              <a:gd name="T16" fmla="*/ 0 w 1742"/>
              <a:gd name="T17" fmla="*/ 871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2" h="1742">
                <a:moveTo>
                  <a:pt x="0" y="871"/>
                </a:moveTo>
                <a:lnTo>
                  <a:pt x="0" y="871"/>
                </a:lnTo>
                <a:cubicBezTo>
                  <a:pt x="0" y="1351"/>
                  <a:pt x="389" y="1741"/>
                  <a:pt x="870" y="1741"/>
                </a:cubicBezTo>
                <a:lnTo>
                  <a:pt x="870" y="1741"/>
                </a:lnTo>
                <a:cubicBezTo>
                  <a:pt x="1351" y="1741"/>
                  <a:pt x="1741" y="1351"/>
                  <a:pt x="1741" y="871"/>
                </a:cubicBezTo>
                <a:lnTo>
                  <a:pt x="1741" y="871"/>
                </a:lnTo>
                <a:cubicBezTo>
                  <a:pt x="1741" y="389"/>
                  <a:pt x="1351" y="0"/>
                  <a:pt x="870" y="0"/>
                </a:cubicBezTo>
                <a:lnTo>
                  <a:pt x="870" y="0"/>
                </a:lnTo>
                <a:cubicBezTo>
                  <a:pt x="389" y="0"/>
                  <a:pt x="0" y="389"/>
                  <a:pt x="0" y="871"/>
                </a:cubicBezTo>
              </a:path>
            </a:pathLst>
          </a:custGeom>
          <a:solidFill>
            <a:srgbClr val="D76766"/>
          </a:solidFill>
          <a:ln cap="flat">
            <a:noFill/>
            <a:prstDash val="solid"/>
          </a:ln>
        </p:spPr>
        <p:txBody>
          <a:bodyPr vert="horz" wrap="square" lIns="33759" tIns="16879" rIns="33759" bIns="16879" anchor="ctr" anchorCtr="1" compatLnSpc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pPr hangingPunct="0"/>
            <a:endParaRPr lang="en-US" sz="675" dirty="0">
              <a:latin typeface="Poppins" panose="00000500000000000000" pitchFamily="2" charset="0"/>
              <a:ea typeface="Microsoft YaHei" pitchFamily="2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AE82F76F-FE25-714A-B834-5D5B47606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233" y="2723135"/>
            <a:ext cx="403379" cy="378654"/>
          </a:xfrm>
          <a:custGeom>
            <a:avLst/>
            <a:gdLst>
              <a:gd name="connsiteX0" fmla="*/ 755635 w 1075396"/>
              <a:gd name="connsiteY0" fmla="*/ 741403 h 1009481"/>
              <a:gd name="connsiteX1" fmla="*/ 660203 w 1075396"/>
              <a:gd name="connsiteY1" fmla="*/ 836967 h 1009481"/>
              <a:gd name="connsiteX2" fmla="*/ 660203 w 1075396"/>
              <a:gd name="connsiteY2" fmla="*/ 954872 h 1009481"/>
              <a:gd name="connsiteX3" fmla="*/ 686230 w 1075396"/>
              <a:gd name="connsiteY3" fmla="*/ 980936 h 1009481"/>
              <a:gd name="connsiteX4" fmla="*/ 720932 w 1075396"/>
              <a:gd name="connsiteY4" fmla="*/ 980936 h 1009481"/>
              <a:gd name="connsiteX5" fmla="*/ 720932 w 1075396"/>
              <a:gd name="connsiteY5" fmla="*/ 876683 h 1009481"/>
              <a:gd name="connsiteX6" fmla="*/ 734566 w 1075396"/>
              <a:gd name="connsiteY6" fmla="*/ 863031 h 1009481"/>
              <a:gd name="connsiteX7" fmla="*/ 748199 w 1075396"/>
              <a:gd name="connsiteY7" fmla="*/ 876683 h 1009481"/>
              <a:gd name="connsiteX8" fmla="*/ 748199 w 1075396"/>
              <a:gd name="connsiteY8" fmla="*/ 980936 h 1009481"/>
              <a:gd name="connsiteX9" fmla="*/ 958894 w 1075396"/>
              <a:gd name="connsiteY9" fmla="*/ 980936 h 1009481"/>
              <a:gd name="connsiteX10" fmla="*/ 958894 w 1075396"/>
              <a:gd name="connsiteY10" fmla="*/ 876683 h 1009481"/>
              <a:gd name="connsiteX11" fmla="*/ 972527 w 1075396"/>
              <a:gd name="connsiteY11" fmla="*/ 863031 h 1009481"/>
              <a:gd name="connsiteX12" fmla="*/ 986160 w 1075396"/>
              <a:gd name="connsiteY12" fmla="*/ 876683 h 1009481"/>
              <a:gd name="connsiteX13" fmla="*/ 986160 w 1075396"/>
              <a:gd name="connsiteY13" fmla="*/ 980936 h 1009481"/>
              <a:gd name="connsiteX14" fmla="*/ 1020863 w 1075396"/>
              <a:gd name="connsiteY14" fmla="*/ 980936 h 1009481"/>
              <a:gd name="connsiteX15" fmla="*/ 1048129 w 1075396"/>
              <a:gd name="connsiteY15" fmla="*/ 954872 h 1009481"/>
              <a:gd name="connsiteX16" fmla="*/ 1048129 w 1075396"/>
              <a:gd name="connsiteY16" fmla="*/ 836967 h 1009481"/>
              <a:gd name="connsiteX17" fmla="*/ 952697 w 1075396"/>
              <a:gd name="connsiteY17" fmla="*/ 741403 h 1009481"/>
              <a:gd name="connsiteX18" fmla="*/ 122698 w 1075396"/>
              <a:gd name="connsiteY18" fmla="*/ 741403 h 1009481"/>
              <a:gd name="connsiteX19" fmla="*/ 27266 w 1075396"/>
              <a:gd name="connsiteY19" fmla="*/ 836967 h 1009481"/>
              <a:gd name="connsiteX20" fmla="*/ 27266 w 1075396"/>
              <a:gd name="connsiteY20" fmla="*/ 954872 h 1009481"/>
              <a:gd name="connsiteX21" fmla="*/ 54532 w 1075396"/>
              <a:gd name="connsiteY21" fmla="*/ 980936 h 1009481"/>
              <a:gd name="connsiteX22" fmla="*/ 89235 w 1075396"/>
              <a:gd name="connsiteY22" fmla="*/ 980936 h 1009481"/>
              <a:gd name="connsiteX23" fmla="*/ 89235 w 1075396"/>
              <a:gd name="connsiteY23" fmla="*/ 876683 h 1009481"/>
              <a:gd name="connsiteX24" fmla="*/ 102868 w 1075396"/>
              <a:gd name="connsiteY24" fmla="*/ 863031 h 1009481"/>
              <a:gd name="connsiteX25" fmla="*/ 116501 w 1075396"/>
              <a:gd name="connsiteY25" fmla="*/ 876683 h 1009481"/>
              <a:gd name="connsiteX26" fmla="*/ 116501 w 1075396"/>
              <a:gd name="connsiteY26" fmla="*/ 980936 h 1009481"/>
              <a:gd name="connsiteX27" fmla="*/ 327195 w 1075396"/>
              <a:gd name="connsiteY27" fmla="*/ 980936 h 1009481"/>
              <a:gd name="connsiteX28" fmla="*/ 327195 w 1075396"/>
              <a:gd name="connsiteY28" fmla="*/ 876683 h 1009481"/>
              <a:gd name="connsiteX29" fmla="*/ 340828 w 1075396"/>
              <a:gd name="connsiteY29" fmla="*/ 863031 h 1009481"/>
              <a:gd name="connsiteX30" fmla="*/ 354462 w 1075396"/>
              <a:gd name="connsiteY30" fmla="*/ 876683 h 1009481"/>
              <a:gd name="connsiteX31" fmla="*/ 354462 w 1075396"/>
              <a:gd name="connsiteY31" fmla="*/ 980936 h 1009481"/>
              <a:gd name="connsiteX32" fmla="*/ 389164 w 1075396"/>
              <a:gd name="connsiteY32" fmla="*/ 980936 h 1009481"/>
              <a:gd name="connsiteX33" fmla="*/ 415191 w 1075396"/>
              <a:gd name="connsiteY33" fmla="*/ 954872 h 1009481"/>
              <a:gd name="connsiteX34" fmla="*/ 415191 w 1075396"/>
              <a:gd name="connsiteY34" fmla="*/ 836967 h 1009481"/>
              <a:gd name="connsiteX35" fmla="*/ 319759 w 1075396"/>
              <a:gd name="connsiteY35" fmla="*/ 741403 h 1009481"/>
              <a:gd name="connsiteX36" fmla="*/ 755635 w 1075396"/>
              <a:gd name="connsiteY36" fmla="*/ 714098 h 1009481"/>
              <a:gd name="connsiteX37" fmla="*/ 952697 w 1075396"/>
              <a:gd name="connsiteY37" fmla="*/ 714098 h 1009481"/>
              <a:gd name="connsiteX38" fmla="*/ 1075396 w 1075396"/>
              <a:gd name="connsiteY38" fmla="*/ 836967 h 1009481"/>
              <a:gd name="connsiteX39" fmla="*/ 1075396 w 1075396"/>
              <a:gd name="connsiteY39" fmla="*/ 954872 h 1009481"/>
              <a:gd name="connsiteX40" fmla="*/ 1020863 w 1075396"/>
              <a:gd name="connsiteY40" fmla="*/ 1009481 h 1009481"/>
              <a:gd name="connsiteX41" fmla="*/ 686230 w 1075396"/>
              <a:gd name="connsiteY41" fmla="*/ 1009481 h 1009481"/>
              <a:gd name="connsiteX42" fmla="*/ 631697 w 1075396"/>
              <a:gd name="connsiteY42" fmla="*/ 954872 h 1009481"/>
              <a:gd name="connsiteX43" fmla="*/ 631697 w 1075396"/>
              <a:gd name="connsiteY43" fmla="*/ 836967 h 1009481"/>
              <a:gd name="connsiteX44" fmla="*/ 755635 w 1075396"/>
              <a:gd name="connsiteY44" fmla="*/ 714098 h 1009481"/>
              <a:gd name="connsiteX45" fmla="*/ 122698 w 1075396"/>
              <a:gd name="connsiteY45" fmla="*/ 714098 h 1009481"/>
              <a:gd name="connsiteX46" fmla="*/ 319759 w 1075396"/>
              <a:gd name="connsiteY46" fmla="*/ 714098 h 1009481"/>
              <a:gd name="connsiteX47" fmla="*/ 443697 w 1075396"/>
              <a:gd name="connsiteY47" fmla="*/ 836967 h 1009481"/>
              <a:gd name="connsiteX48" fmla="*/ 443697 w 1075396"/>
              <a:gd name="connsiteY48" fmla="*/ 954872 h 1009481"/>
              <a:gd name="connsiteX49" fmla="*/ 389164 w 1075396"/>
              <a:gd name="connsiteY49" fmla="*/ 1009481 h 1009481"/>
              <a:gd name="connsiteX50" fmla="*/ 54532 w 1075396"/>
              <a:gd name="connsiteY50" fmla="*/ 1009481 h 1009481"/>
              <a:gd name="connsiteX51" fmla="*/ 0 w 1075396"/>
              <a:gd name="connsiteY51" fmla="*/ 954872 h 1009481"/>
              <a:gd name="connsiteX52" fmla="*/ 0 w 1075396"/>
              <a:gd name="connsiteY52" fmla="*/ 836967 h 1009481"/>
              <a:gd name="connsiteX53" fmla="*/ 122698 w 1075396"/>
              <a:gd name="connsiteY53" fmla="*/ 714098 h 1009481"/>
              <a:gd name="connsiteX54" fmla="*/ 853541 w 1075396"/>
              <a:gd name="connsiteY54" fmla="*/ 444888 h 1009481"/>
              <a:gd name="connsiteX55" fmla="*/ 747128 w 1075396"/>
              <a:gd name="connsiteY55" fmla="*/ 552053 h 1009481"/>
              <a:gd name="connsiteX56" fmla="*/ 853541 w 1075396"/>
              <a:gd name="connsiteY56" fmla="*/ 656726 h 1009481"/>
              <a:gd name="connsiteX57" fmla="*/ 959954 w 1075396"/>
              <a:gd name="connsiteY57" fmla="*/ 552053 h 1009481"/>
              <a:gd name="connsiteX58" fmla="*/ 853541 w 1075396"/>
              <a:gd name="connsiteY58" fmla="*/ 444888 h 1009481"/>
              <a:gd name="connsiteX59" fmla="*/ 227333 w 1075396"/>
              <a:gd name="connsiteY59" fmla="*/ 444888 h 1009481"/>
              <a:gd name="connsiteX60" fmla="*/ 120920 w 1075396"/>
              <a:gd name="connsiteY60" fmla="*/ 552053 h 1009481"/>
              <a:gd name="connsiteX61" fmla="*/ 227333 w 1075396"/>
              <a:gd name="connsiteY61" fmla="*/ 656726 h 1009481"/>
              <a:gd name="connsiteX62" fmla="*/ 333746 w 1075396"/>
              <a:gd name="connsiteY62" fmla="*/ 552053 h 1009481"/>
              <a:gd name="connsiteX63" fmla="*/ 227333 w 1075396"/>
              <a:gd name="connsiteY63" fmla="*/ 444888 h 1009481"/>
              <a:gd name="connsiteX64" fmla="*/ 853541 w 1075396"/>
              <a:gd name="connsiteY64" fmla="*/ 417474 h 1009481"/>
              <a:gd name="connsiteX65" fmla="*/ 987496 w 1075396"/>
              <a:gd name="connsiteY65" fmla="*/ 552053 h 1009481"/>
              <a:gd name="connsiteX66" fmla="*/ 853541 w 1075396"/>
              <a:gd name="connsiteY66" fmla="*/ 685386 h 1009481"/>
              <a:gd name="connsiteX67" fmla="*/ 719586 w 1075396"/>
              <a:gd name="connsiteY67" fmla="*/ 552053 h 1009481"/>
              <a:gd name="connsiteX68" fmla="*/ 853541 w 1075396"/>
              <a:gd name="connsiteY68" fmla="*/ 417474 h 1009481"/>
              <a:gd name="connsiteX69" fmla="*/ 227333 w 1075396"/>
              <a:gd name="connsiteY69" fmla="*/ 417474 h 1009481"/>
              <a:gd name="connsiteX70" fmla="*/ 361288 w 1075396"/>
              <a:gd name="connsiteY70" fmla="*/ 552053 h 1009481"/>
              <a:gd name="connsiteX71" fmla="*/ 227333 w 1075396"/>
              <a:gd name="connsiteY71" fmla="*/ 685386 h 1009481"/>
              <a:gd name="connsiteX72" fmla="*/ 93378 w 1075396"/>
              <a:gd name="connsiteY72" fmla="*/ 552053 h 1009481"/>
              <a:gd name="connsiteX73" fmla="*/ 227333 w 1075396"/>
              <a:gd name="connsiteY73" fmla="*/ 417474 h 1009481"/>
              <a:gd name="connsiteX74" fmla="*/ 419575 w 1075396"/>
              <a:gd name="connsiteY74" fmla="*/ 137327 h 1009481"/>
              <a:gd name="connsiteX75" fmla="*/ 449144 w 1075396"/>
              <a:gd name="connsiteY75" fmla="*/ 166897 h 1009481"/>
              <a:gd name="connsiteX76" fmla="*/ 419575 w 1075396"/>
              <a:gd name="connsiteY76" fmla="*/ 196467 h 1009481"/>
              <a:gd name="connsiteX77" fmla="*/ 390005 w 1075396"/>
              <a:gd name="connsiteY77" fmla="*/ 166897 h 1009481"/>
              <a:gd name="connsiteX78" fmla="*/ 419575 w 1075396"/>
              <a:gd name="connsiteY78" fmla="*/ 137327 h 1009481"/>
              <a:gd name="connsiteX79" fmla="*/ 331685 w 1075396"/>
              <a:gd name="connsiteY79" fmla="*/ 137327 h 1009481"/>
              <a:gd name="connsiteX80" fmla="*/ 361255 w 1075396"/>
              <a:gd name="connsiteY80" fmla="*/ 166897 h 1009481"/>
              <a:gd name="connsiteX81" fmla="*/ 331685 w 1075396"/>
              <a:gd name="connsiteY81" fmla="*/ 196467 h 1009481"/>
              <a:gd name="connsiteX82" fmla="*/ 302116 w 1075396"/>
              <a:gd name="connsiteY82" fmla="*/ 166897 h 1009481"/>
              <a:gd name="connsiteX83" fmla="*/ 331685 w 1075396"/>
              <a:gd name="connsiteY83" fmla="*/ 137327 h 1009481"/>
              <a:gd name="connsiteX84" fmla="*/ 614692 w 1075396"/>
              <a:gd name="connsiteY84" fmla="*/ 135144 h 1009481"/>
              <a:gd name="connsiteX85" fmla="*/ 614692 w 1075396"/>
              <a:gd name="connsiteY85" fmla="*/ 254170 h 1009481"/>
              <a:gd name="connsiteX86" fmla="*/ 543750 w 1075396"/>
              <a:gd name="connsiteY86" fmla="*/ 326082 h 1009481"/>
              <a:gd name="connsiteX87" fmla="*/ 378216 w 1075396"/>
              <a:gd name="connsiteY87" fmla="*/ 326082 h 1009481"/>
              <a:gd name="connsiteX88" fmla="*/ 378216 w 1075396"/>
              <a:gd name="connsiteY88" fmla="*/ 360798 h 1009481"/>
              <a:gd name="connsiteX89" fmla="*/ 421778 w 1075396"/>
              <a:gd name="connsiteY89" fmla="*/ 404193 h 1009481"/>
              <a:gd name="connsiteX90" fmla="*/ 734175 w 1075396"/>
              <a:gd name="connsiteY90" fmla="*/ 404193 h 1009481"/>
              <a:gd name="connsiteX91" fmla="*/ 736664 w 1075396"/>
              <a:gd name="connsiteY91" fmla="*/ 401713 h 1009481"/>
              <a:gd name="connsiteX92" fmla="*/ 736664 w 1075396"/>
              <a:gd name="connsiteY92" fmla="*/ 397993 h 1009481"/>
              <a:gd name="connsiteX93" fmla="*/ 716750 w 1075396"/>
              <a:gd name="connsiteY93" fmla="*/ 375676 h 1009481"/>
              <a:gd name="connsiteX94" fmla="*/ 706793 w 1075396"/>
              <a:gd name="connsiteY94" fmla="*/ 349639 h 1009481"/>
              <a:gd name="connsiteX95" fmla="*/ 706793 w 1075396"/>
              <a:gd name="connsiteY95" fmla="*/ 178539 h 1009481"/>
              <a:gd name="connsiteX96" fmla="*/ 661988 w 1075396"/>
              <a:gd name="connsiteY96" fmla="*/ 135144 h 1009481"/>
              <a:gd name="connsiteX97" fmla="*/ 512955 w 1075396"/>
              <a:gd name="connsiteY97" fmla="*/ 131835 h 1009481"/>
              <a:gd name="connsiteX98" fmla="*/ 542522 w 1075396"/>
              <a:gd name="connsiteY98" fmla="*/ 161403 h 1009481"/>
              <a:gd name="connsiteX99" fmla="*/ 512955 w 1075396"/>
              <a:gd name="connsiteY99" fmla="*/ 190971 h 1009481"/>
              <a:gd name="connsiteX100" fmla="*/ 483387 w 1075396"/>
              <a:gd name="connsiteY100" fmla="*/ 161403 h 1009481"/>
              <a:gd name="connsiteX101" fmla="*/ 512955 w 1075396"/>
              <a:gd name="connsiteY101" fmla="*/ 131835 h 1009481"/>
              <a:gd name="connsiteX102" fmla="*/ 303540 w 1075396"/>
              <a:gd name="connsiteY102" fmla="*/ 28516 h 1009481"/>
              <a:gd name="connsiteX103" fmla="*/ 258734 w 1075396"/>
              <a:gd name="connsiteY103" fmla="*/ 73151 h 1009481"/>
              <a:gd name="connsiteX104" fmla="*/ 258734 w 1075396"/>
              <a:gd name="connsiteY104" fmla="*/ 244252 h 1009481"/>
              <a:gd name="connsiteX105" fmla="*/ 248777 w 1075396"/>
              <a:gd name="connsiteY105" fmla="*/ 270288 h 1009481"/>
              <a:gd name="connsiteX106" fmla="*/ 228863 w 1075396"/>
              <a:gd name="connsiteY106" fmla="*/ 292606 h 1009481"/>
              <a:gd name="connsiteX107" fmla="*/ 228863 w 1075396"/>
              <a:gd name="connsiteY107" fmla="*/ 296325 h 1009481"/>
              <a:gd name="connsiteX108" fmla="*/ 231352 w 1075396"/>
              <a:gd name="connsiteY108" fmla="*/ 297565 h 1009481"/>
              <a:gd name="connsiteX109" fmla="*/ 543750 w 1075396"/>
              <a:gd name="connsiteY109" fmla="*/ 297565 h 1009481"/>
              <a:gd name="connsiteX110" fmla="*/ 587311 w 1075396"/>
              <a:gd name="connsiteY110" fmla="*/ 254170 h 1009481"/>
              <a:gd name="connsiteX111" fmla="*/ 587311 w 1075396"/>
              <a:gd name="connsiteY111" fmla="*/ 73151 h 1009481"/>
              <a:gd name="connsiteX112" fmla="*/ 543750 w 1075396"/>
              <a:gd name="connsiteY112" fmla="*/ 28516 h 1009481"/>
              <a:gd name="connsiteX113" fmla="*/ 303540 w 1075396"/>
              <a:gd name="connsiteY113" fmla="*/ 0 h 1009481"/>
              <a:gd name="connsiteX114" fmla="*/ 543750 w 1075396"/>
              <a:gd name="connsiteY114" fmla="*/ 0 h 1009481"/>
              <a:gd name="connsiteX115" fmla="*/ 614692 w 1075396"/>
              <a:gd name="connsiteY115" fmla="*/ 73151 h 1009481"/>
              <a:gd name="connsiteX116" fmla="*/ 614692 w 1075396"/>
              <a:gd name="connsiteY116" fmla="*/ 106627 h 1009481"/>
              <a:gd name="connsiteX117" fmla="*/ 661988 w 1075396"/>
              <a:gd name="connsiteY117" fmla="*/ 106627 h 1009481"/>
              <a:gd name="connsiteX118" fmla="*/ 734175 w 1075396"/>
              <a:gd name="connsiteY118" fmla="*/ 178539 h 1009481"/>
              <a:gd name="connsiteX119" fmla="*/ 734175 w 1075396"/>
              <a:gd name="connsiteY119" fmla="*/ 349639 h 1009481"/>
              <a:gd name="connsiteX120" fmla="*/ 736664 w 1075396"/>
              <a:gd name="connsiteY120" fmla="*/ 357078 h 1009481"/>
              <a:gd name="connsiteX121" fmla="*/ 757823 w 1075396"/>
              <a:gd name="connsiteY121" fmla="*/ 379396 h 1009481"/>
              <a:gd name="connsiteX122" fmla="*/ 762801 w 1075396"/>
              <a:gd name="connsiteY122" fmla="*/ 412872 h 1009481"/>
              <a:gd name="connsiteX123" fmla="*/ 734175 w 1075396"/>
              <a:gd name="connsiteY123" fmla="*/ 432709 h 1009481"/>
              <a:gd name="connsiteX124" fmla="*/ 421778 w 1075396"/>
              <a:gd name="connsiteY124" fmla="*/ 432709 h 1009481"/>
              <a:gd name="connsiteX125" fmla="*/ 350835 w 1075396"/>
              <a:gd name="connsiteY125" fmla="*/ 360798 h 1009481"/>
              <a:gd name="connsiteX126" fmla="*/ 350835 w 1075396"/>
              <a:gd name="connsiteY126" fmla="*/ 326082 h 1009481"/>
              <a:gd name="connsiteX127" fmla="*/ 231352 w 1075396"/>
              <a:gd name="connsiteY127" fmla="*/ 326082 h 1009481"/>
              <a:gd name="connsiteX128" fmla="*/ 202726 w 1075396"/>
              <a:gd name="connsiteY128" fmla="*/ 307484 h 1009481"/>
              <a:gd name="connsiteX129" fmla="*/ 207705 w 1075396"/>
              <a:gd name="connsiteY129" fmla="*/ 274008 h 1009481"/>
              <a:gd name="connsiteX130" fmla="*/ 228863 w 1075396"/>
              <a:gd name="connsiteY130" fmla="*/ 251691 h 1009481"/>
              <a:gd name="connsiteX131" fmla="*/ 231352 w 1075396"/>
              <a:gd name="connsiteY131" fmla="*/ 244252 h 1009481"/>
              <a:gd name="connsiteX132" fmla="*/ 231352 w 1075396"/>
              <a:gd name="connsiteY132" fmla="*/ 73151 h 1009481"/>
              <a:gd name="connsiteX133" fmla="*/ 303540 w 1075396"/>
              <a:gd name="connsiteY133" fmla="*/ 0 h 100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075396" h="1009481">
                <a:moveTo>
                  <a:pt x="755635" y="741403"/>
                </a:moveTo>
                <a:cubicBezTo>
                  <a:pt x="702342" y="741403"/>
                  <a:pt x="660203" y="784841"/>
                  <a:pt x="660203" y="836967"/>
                </a:cubicBezTo>
                <a:lnTo>
                  <a:pt x="660203" y="954872"/>
                </a:lnTo>
                <a:cubicBezTo>
                  <a:pt x="660203" y="969766"/>
                  <a:pt x="671357" y="980936"/>
                  <a:pt x="686230" y="980936"/>
                </a:cubicBezTo>
                <a:lnTo>
                  <a:pt x="720932" y="980936"/>
                </a:lnTo>
                <a:lnTo>
                  <a:pt x="720932" y="876683"/>
                </a:lnTo>
                <a:cubicBezTo>
                  <a:pt x="720932" y="869236"/>
                  <a:pt x="727129" y="863031"/>
                  <a:pt x="734566" y="863031"/>
                </a:cubicBezTo>
                <a:cubicBezTo>
                  <a:pt x="743241" y="863031"/>
                  <a:pt x="748199" y="869236"/>
                  <a:pt x="748199" y="876683"/>
                </a:cubicBezTo>
                <a:lnTo>
                  <a:pt x="748199" y="980936"/>
                </a:lnTo>
                <a:lnTo>
                  <a:pt x="958894" y="980936"/>
                </a:lnTo>
                <a:lnTo>
                  <a:pt x="958894" y="876683"/>
                </a:lnTo>
                <a:cubicBezTo>
                  <a:pt x="958894" y="869236"/>
                  <a:pt x="965091" y="863031"/>
                  <a:pt x="972527" y="863031"/>
                </a:cubicBezTo>
                <a:cubicBezTo>
                  <a:pt x="979963" y="863031"/>
                  <a:pt x="986160" y="869236"/>
                  <a:pt x="986160" y="876683"/>
                </a:cubicBezTo>
                <a:lnTo>
                  <a:pt x="986160" y="980936"/>
                </a:lnTo>
                <a:lnTo>
                  <a:pt x="1020863" y="980936"/>
                </a:lnTo>
                <a:cubicBezTo>
                  <a:pt x="1035735" y="980936"/>
                  <a:pt x="1048129" y="969766"/>
                  <a:pt x="1048129" y="954872"/>
                </a:cubicBezTo>
                <a:lnTo>
                  <a:pt x="1048129" y="836967"/>
                </a:lnTo>
                <a:cubicBezTo>
                  <a:pt x="1048129" y="784841"/>
                  <a:pt x="1004751" y="741403"/>
                  <a:pt x="952697" y="741403"/>
                </a:cubicBezTo>
                <a:close/>
                <a:moveTo>
                  <a:pt x="122698" y="741403"/>
                </a:moveTo>
                <a:cubicBezTo>
                  <a:pt x="70644" y="741403"/>
                  <a:pt x="27266" y="784841"/>
                  <a:pt x="27266" y="836967"/>
                </a:cubicBezTo>
                <a:lnTo>
                  <a:pt x="27266" y="954872"/>
                </a:lnTo>
                <a:cubicBezTo>
                  <a:pt x="27266" y="969766"/>
                  <a:pt x="39660" y="980936"/>
                  <a:pt x="54532" y="980936"/>
                </a:cubicBezTo>
                <a:lnTo>
                  <a:pt x="89235" y="980936"/>
                </a:lnTo>
                <a:lnTo>
                  <a:pt x="89235" y="876683"/>
                </a:lnTo>
                <a:cubicBezTo>
                  <a:pt x="89235" y="869236"/>
                  <a:pt x="95432" y="863031"/>
                  <a:pt x="102868" y="863031"/>
                </a:cubicBezTo>
                <a:cubicBezTo>
                  <a:pt x="110304" y="863031"/>
                  <a:pt x="116501" y="869236"/>
                  <a:pt x="116501" y="876683"/>
                </a:cubicBezTo>
                <a:lnTo>
                  <a:pt x="116501" y="980936"/>
                </a:lnTo>
                <a:lnTo>
                  <a:pt x="327195" y="980936"/>
                </a:lnTo>
                <a:lnTo>
                  <a:pt x="327195" y="876683"/>
                </a:lnTo>
                <a:cubicBezTo>
                  <a:pt x="327195" y="869236"/>
                  <a:pt x="333392" y="863031"/>
                  <a:pt x="340828" y="863031"/>
                </a:cubicBezTo>
                <a:cubicBezTo>
                  <a:pt x="348265" y="863031"/>
                  <a:pt x="354462" y="869236"/>
                  <a:pt x="354462" y="876683"/>
                </a:cubicBezTo>
                <a:lnTo>
                  <a:pt x="354462" y="980936"/>
                </a:lnTo>
                <a:lnTo>
                  <a:pt x="389164" y="980936"/>
                </a:lnTo>
                <a:cubicBezTo>
                  <a:pt x="404037" y="980936"/>
                  <a:pt x="415191" y="969766"/>
                  <a:pt x="415191" y="954872"/>
                </a:cubicBezTo>
                <a:lnTo>
                  <a:pt x="415191" y="836967"/>
                </a:lnTo>
                <a:cubicBezTo>
                  <a:pt x="415191" y="784841"/>
                  <a:pt x="373052" y="741403"/>
                  <a:pt x="319759" y="741403"/>
                </a:cubicBezTo>
                <a:close/>
                <a:moveTo>
                  <a:pt x="755635" y="714098"/>
                </a:moveTo>
                <a:lnTo>
                  <a:pt x="952697" y="714098"/>
                </a:lnTo>
                <a:cubicBezTo>
                  <a:pt x="1020863" y="714098"/>
                  <a:pt x="1075396" y="768707"/>
                  <a:pt x="1075396" y="836967"/>
                </a:cubicBezTo>
                <a:lnTo>
                  <a:pt x="1075396" y="954872"/>
                </a:lnTo>
                <a:cubicBezTo>
                  <a:pt x="1075396" y="985900"/>
                  <a:pt x="1050608" y="1009481"/>
                  <a:pt x="1020863" y="1009481"/>
                </a:cubicBezTo>
                <a:lnTo>
                  <a:pt x="686230" y="1009481"/>
                </a:lnTo>
                <a:cubicBezTo>
                  <a:pt x="656485" y="1009481"/>
                  <a:pt x="631697" y="985900"/>
                  <a:pt x="631697" y="954872"/>
                </a:cubicBezTo>
                <a:lnTo>
                  <a:pt x="631697" y="836967"/>
                </a:lnTo>
                <a:cubicBezTo>
                  <a:pt x="631697" y="768707"/>
                  <a:pt x="687469" y="714098"/>
                  <a:pt x="755635" y="714098"/>
                </a:cubicBezTo>
                <a:close/>
                <a:moveTo>
                  <a:pt x="122698" y="714098"/>
                </a:moveTo>
                <a:lnTo>
                  <a:pt x="319759" y="714098"/>
                </a:lnTo>
                <a:cubicBezTo>
                  <a:pt x="387925" y="714098"/>
                  <a:pt x="443697" y="768707"/>
                  <a:pt x="443697" y="836967"/>
                </a:cubicBezTo>
                <a:lnTo>
                  <a:pt x="443697" y="954872"/>
                </a:lnTo>
                <a:cubicBezTo>
                  <a:pt x="443697" y="985900"/>
                  <a:pt x="418909" y="1009481"/>
                  <a:pt x="389164" y="1009481"/>
                </a:cubicBezTo>
                <a:lnTo>
                  <a:pt x="54532" y="1009481"/>
                </a:lnTo>
                <a:cubicBezTo>
                  <a:pt x="24787" y="1009481"/>
                  <a:pt x="0" y="985900"/>
                  <a:pt x="0" y="954872"/>
                </a:cubicBezTo>
                <a:lnTo>
                  <a:pt x="0" y="836967"/>
                </a:lnTo>
                <a:cubicBezTo>
                  <a:pt x="0" y="768707"/>
                  <a:pt x="54532" y="714098"/>
                  <a:pt x="122698" y="714098"/>
                </a:cubicBezTo>
                <a:close/>
                <a:moveTo>
                  <a:pt x="853541" y="444888"/>
                </a:moveTo>
                <a:cubicBezTo>
                  <a:pt x="794701" y="444888"/>
                  <a:pt x="747128" y="493486"/>
                  <a:pt x="747128" y="552053"/>
                </a:cubicBezTo>
                <a:cubicBezTo>
                  <a:pt x="747128" y="609374"/>
                  <a:pt x="794701" y="656726"/>
                  <a:pt x="853541" y="656726"/>
                </a:cubicBezTo>
                <a:cubicBezTo>
                  <a:pt x="912381" y="656726"/>
                  <a:pt x="959954" y="609374"/>
                  <a:pt x="959954" y="552053"/>
                </a:cubicBezTo>
                <a:cubicBezTo>
                  <a:pt x="959954" y="493486"/>
                  <a:pt x="912381" y="444888"/>
                  <a:pt x="853541" y="444888"/>
                </a:cubicBezTo>
                <a:close/>
                <a:moveTo>
                  <a:pt x="227333" y="444888"/>
                </a:moveTo>
                <a:cubicBezTo>
                  <a:pt x="168493" y="444888"/>
                  <a:pt x="120920" y="493486"/>
                  <a:pt x="120920" y="552053"/>
                </a:cubicBezTo>
                <a:cubicBezTo>
                  <a:pt x="120920" y="609374"/>
                  <a:pt x="168493" y="656726"/>
                  <a:pt x="227333" y="656726"/>
                </a:cubicBezTo>
                <a:cubicBezTo>
                  <a:pt x="286173" y="656726"/>
                  <a:pt x="333746" y="609374"/>
                  <a:pt x="333746" y="552053"/>
                </a:cubicBezTo>
                <a:cubicBezTo>
                  <a:pt x="333746" y="493486"/>
                  <a:pt x="286173" y="444888"/>
                  <a:pt x="227333" y="444888"/>
                </a:cubicBezTo>
                <a:close/>
                <a:moveTo>
                  <a:pt x="853541" y="417474"/>
                </a:moveTo>
                <a:cubicBezTo>
                  <a:pt x="927404" y="417474"/>
                  <a:pt x="987496" y="477287"/>
                  <a:pt x="987496" y="552053"/>
                </a:cubicBezTo>
                <a:cubicBezTo>
                  <a:pt x="987496" y="624327"/>
                  <a:pt x="927404" y="685386"/>
                  <a:pt x="853541" y="685386"/>
                </a:cubicBezTo>
                <a:cubicBezTo>
                  <a:pt x="779678" y="685386"/>
                  <a:pt x="719586" y="624327"/>
                  <a:pt x="719586" y="552053"/>
                </a:cubicBezTo>
                <a:cubicBezTo>
                  <a:pt x="719586" y="477287"/>
                  <a:pt x="779678" y="417474"/>
                  <a:pt x="853541" y="417474"/>
                </a:cubicBezTo>
                <a:close/>
                <a:moveTo>
                  <a:pt x="227333" y="417474"/>
                </a:moveTo>
                <a:cubicBezTo>
                  <a:pt x="301196" y="417474"/>
                  <a:pt x="361288" y="477287"/>
                  <a:pt x="361288" y="552053"/>
                </a:cubicBezTo>
                <a:cubicBezTo>
                  <a:pt x="361288" y="624327"/>
                  <a:pt x="301196" y="685386"/>
                  <a:pt x="227333" y="685386"/>
                </a:cubicBezTo>
                <a:cubicBezTo>
                  <a:pt x="153470" y="685386"/>
                  <a:pt x="93378" y="624327"/>
                  <a:pt x="93378" y="552053"/>
                </a:cubicBezTo>
                <a:cubicBezTo>
                  <a:pt x="93378" y="477287"/>
                  <a:pt x="153470" y="417474"/>
                  <a:pt x="227333" y="417474"/>
                </a:cubicBezTo>
                <a:close/>
                <a:moveTo>
                  <a:pt x="419575" y="137327"/>
                </a:moveTo>
                <a:cubicBezTo>
                  <a:pt x="436288" y="137327"/>
                  <a:pt x="449144" y="150184"/>
                  <a:pt x="449144" y="166897"/>
                </a:cubicBezTo>
                <a:cubicBezTo>
                  <a:pt x="449144" y="182325"/>
                  <a:pt x="436288" y="196467"/>
                  <a:pt x="419575" y="196467"/>
                </a:cubicBezTo>
                <a:cubicBezTo>
                  <a:pt x="404147" y="196467"/>
                  <a:pt x="390005" y="182325"/>
                  <a:pt x="390005" y="166897"/>
                </a:cubicBezTo>
                <a:cubicBezTo>
                  <a:pt x="390005" y="150184"/>
                  <a:pt x="404147" y="137327"/>
                  <a:pt x="419575" y="137327"/>
                </a:cubicBezTo>
                <a:close/>
                <a:moveTo>
                  <a:pt x="331685" y="137327"/>
                </a:moveTo>
                <a:cubicBezTo>
                  <a:pt x="348399" y="137327"/>
                  <a:pt x="361255" y="150184"/>
                  <a:pt x="361255" y="166897"/>
                </a:cubicBezTo>
                <a:cubicBezTo>
                  <a:pt x="361255" y="182325"/>
                  <a:pt x="348399" y="196467"/>
                  <a:pt x="331685" y="196467"/>
                </a:cubicBezTo>
                <a:cubicBezTo>
                  <a:pt x="314972" y="196467"/>
                  <a:pt x="302116" y="182325"/>
                  <a:pt x="302116" y="166897"/>
                </a:cubicBezTo>
                <a:cubicBezTo>
                  <a:pt x="302116" y="150184"/>
                  <a:pt x="314972" y="137327"/>
                  <a:pt x="331685" y="137327"/>
                </a:cubicBezTo>
                <a:close/>
                <a:moveTo>
                  <a:pt x="614692" y="135144"/>
                </a:moveTo>
                <a:lnTo>
                  <a:pt x="614692" y="254170"/>
                </a:lnTo>
                <a:cubicBezTo>
                  <a:pt x="614692" y="292606"/>
                  <a:pt x="583577" y="326082"/>
                  <a:pt x="543750" y="326082"/>
                </a:cubicBezTo>
                <a:lnTo>
                  <a:pt x="378216" y="326082"/>
                </a:lnTo>
                <a:lnTo>
                  <a:pt x="378216" y="360798"/>
                </a:lnTo>
                <a:cubicBezTo>
                  <a:pt x="378216" y="384355"/>
                  <a:pt x="398130" y="404193"/>
                  <a:pt x="421778" y="404193"/>
                </a:cubicBezTo>
                <a:lnTo>
                  <a:pt x="734175" y="404193"/>
                </a:lnTo>
                <a:cubicBezTo>
                  <a:pt x="735419" y="404193"/>
                  <a:pt x="736664" y="402953"/>
                  <a:pt x="736664" y="401713"/>
                </a:cubicBezTo>
                <a:cubicBezTo>
                  <a:pt x="737909" y="400473"/>
                  <a:pt x="737909" y="399233"/>
                  <a:pt x="736664" y="397993"/>
                </a:cubicBezTo>
                <a:lnTo>
                  <a:pt x="716750" y="375676"/>
                </a:lnTo>
                <a:cubicBezTo>
                  <a:pt x="709283" y="369477"/>
                  <a:pt x="706793" y="360798"/>
                  <a:pt x="706793" y="349639"/>
                </a:cubicBezTo>
                <a:lnTo>
                  <a:pt x="706793" y="178539"/>
                </a:lnTo>
                <a:cubicBezTo>
                  <a:pt x="706793" y="154982"/>
                  <a:pt x="685635" y="135144"/>
                  <a:pt x="661988" y="135144"/>
                </a:cubicBezTo>
                <a:close/>
                <a:moveTo>
                  <a:pt x="512955" y="131835"/>
                </a:moveTo>
                <a:cubicBezTo>
                  <a:pt x="529667" y="131835"/>
                  <a:pt x="542522" y="144691"/>
                  <a:pt x="542522" y="161403"/>
                </a:cubicBezTo>
                <a:cubicBezTo>
                  <a:pt x="542522" y="176830"/>
                  <a:pt x="529667" y="190971"/>
                  <a:pt x="512955" y="190971"/>
                </a:cubicBezTo>
                <a:cubicBezTo>
                  <a:pt x="497528" y="190971"/>
                  <a:pt x="483387" y="176830"/>
                  <a:pt x="483387" y="161403"/>
                </a:cubicBezTo>
                <a:cubicBezTo>
                  <a:pt x="483387" y="144691"/>
                  <a:pt x="497528" y="131835"/>
                  <a:pt x="512955" y="131835"/>
                </a:cubicBezTo>
                <a:close/>
                <a:moveTo>
                  <a:pt x="303540" y="28516"/>
                </a:moveTo>
                <a:cubicBezTo>
                  <a:pt x="279892" y="28516"/>
                  <a:pt x="258734" y="48354"/>
                  <a:pt x="258734" y="73151"/>
                </a:cubicBezTo>
                <a:lnTo>
                  <a:pt x="258734" y="244252"/>
                </a:lnTo>
                <a:cubicBezTo>
                  <a:pt x="258734" y="254170"/>
                  <a:pt x="256244" y="262849"/>
                  <a:pt x="248777" y="270288"/>
                </a:cubicBezTo>
                <a:lnTo>
                  <a:pt x="228863" y="292606"/>
                </a:lnTo>
                <a:cubicBezTo>
                  <a:pt x="227618" y="292606"/>
                  <a:pt x="227618" y="295086"/>
                  <a:pt x="228863" y="296325"/>
                </a:cubicBezTo>
                <a:cubicBezTo>
                  <a:pt x="228863" y="297565"/>
                  <a:pt x="230108" y="297565"/>
                  <a:pt x="231352" y="297565"/>
                </a:cubicBezTo>
                <a:lnTo>
                  <a:pt x="543750" y="297565"/>
                </a:lnTo>
                <a:cubicBezTo>
                  <a:pt x="568642" y="297565"/>
                  <a:pt x="587311" y="277728"/>
                  <a:pt x="587311" y="254170"/>
                </a:cubicBezTo>
                <a:lnTo>
                  <a:pt x="587311" y="73151"/>
                </a:lnTo>
                <a:cubicBezTo>
                  <a:pt x="587311" y="48354"/>
                  <a:pt x="568642" y="28516"/>
                  <a:pt x="543750" y="28516"/>
                </a:cubicBezTo>
                <a:close/>
                <a:moveTo>
                  <a:pt x="303540" y="0"/>
                </a:moveTo>
                <a:lnTo>
                  <a:pt x="543750" y="0"/>
                </a:lnTo>
                <a:cubicBezTo>
                  <a:pt x="583577" y="0"/>
                  <a:pt x="614692" y="33476"/>
                  <a:pt x="614692" y="73151"/>
                </a:cubicBezTo>
                <a:lnTo>
                  <a:pt x="614692" y="106627"/>
                </a:lnTo>
                <a:lnTo>
                  <a:pt x="661988" y="106627"/>
                </a:lnTo>
                <a:cubicBezTo>
                  <a:pt x="701815" y="106627"/>
                  <a:pt x="734175" y="138864"/>
                  <a:pt x="734175" y="178539"/>
                </a:cubicBezTo>
                <a:lnTo>
                  <a:pt x="734175" y="349639"/>
                </a:lnTo>
                <a:cubicBezTo>
                  <a:pt x="734175" y="353359"/>
                  <a:pt x="735419" y="355838"/>
                  <a:pt x="736664" y="357078"/>
                </a:cubicBezTo>
                <a:lnTo>
                  <a:pt x="757823" y="379396"/>
                </a:lnTo>
                <a:cubicBezTo>
                  <a:pt x="765290" y="389314"/>
                  <a:pt x="767779" y="401713"/>
                  <a:pt x="762801" y="412872"/>
                </a:cubicBezTo>
                <a:cubicBezTo>
                  <a:pt x="757823" y="425270"/>
                  <a:pt x="746621" y="432709"/>
                  <a:pt x="734175" y="432709"/>
                </a:cubicBezTo>
                <a:lnTo>
                  <a:pt x="421778" y="432709"/>
                </a:lnTo>
                <a:cubicBezTo>
                  <a:pt x="381950" y="432709"/>
                  <a:pt x="350835" y="399233"/>
                  <a:pt x="350835" y="360798"/>
                </a:cubicBezTo>
                <a:lnTo>
                  <a:pt x="350835" y="326082"/>
                </a:lnTo>
                <a:lnTo>
                  <a:pt x="231352" y="326082"/>
                </a:lnTo>
                <a:cubicBezTo>
                  <a:pt x="218906" y="326082"/>
                  <a:pt x="207705" y="318643"/>
                  <a:pt x="202726" y="307484"/>
                </a:cubicBezTo>
                <a:cubicBezTo>
                  <a:pt x="197748" y="296325"/>
                  <a:pt x="200237" y="282687"/>
                  <a:pt x="207705" y="274008"/>
                </a:cubicBezTo>
                <a:lnTo>
                  <a:pt x="228863" y="251691"/>
                </a:lnTo>
                <a:cubicBezTo>
                  <a:pt x="230108" y="249211"/>
                  <a:pt x="231352" y="246731"/>
                  <a:pt x="231352" y="244252"/>
                </a:cubicBezTo>
                <a:lnTo>
                  <a:pt x="231352" y="73151"/>
                </a:lnTo>
                <a:cubicBezTo>
                  <a:pt x="231352" y="33476"/>
                  <a:pt x="263712" y="0"/>
                  <a:pt x="3035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F264B8-6BB9-FB24-6BD9-5C082A130E11}"/>
              </a:ext>
            </a:extLst>
          </p:cNvPr>
          <p:cNvSpPr txBox="1"/>
          <p:nvPr/>
        </p:nvSpPr>
        <p:spPr>
          <a:xfrm>
            <a:off x="809790" y="1101516"/>
            <a:ext cx="4572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Acțiunea 4.</a:t>
            </a: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Elaborarea și publicarea materialelor informative cu privire la serviciile oferite de către judecătorie</a:t>
            </a:r>
            <a:endParaRPr lang="ro-RO" sz="1400" dirty="0">
              <a:solidFill>
                <a:srgbClr val="6C64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Video animat- </a:t>
            </a:r>
            <a: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Examinarea unei cereri de chemare în judecată în lipsa participantului</a:t>
            </a:r>
          </a:p>
          <a:p>
            <a:endParaRPr lang="ro-RO" sz="1400" b="1" dirty="0">
              <a:solidFill>
                <a:srgbClr val="6C64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cs typeface="Arial"/>
              </a:rPr>
              <a:t>BRO</a:t>
            </a: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cs typeface="Arial"/>
              </a:rPr>
              <a:t>ȘURI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cs typeface="Arial"/>
              </a:rPr>
              <a:t>Retrospectiva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cs typeface="Arial"/>
              </a:rPr>
              <a:t>Judec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cs typeface="Arial"/>
              </a:rPr>
              <a:t>ă</a:t>
            </a:r>
            <a:r>
              <a:rPr lang="en-US" sz="1400" dirty="0" err="1">
                <a:solidFill>
                  <a:srgbClr val="6C6463"/>
                </a:solidFill>
                <a:latin typeface="Arial"/>
                <a:cs typeface="Arial"/>
              </a:rPr>
              <a:t>toriei</a:t>
            </a:r>
            <a:r>
              <a:rPr lang="ro-MD" sz="1400" dirty="0">
                <a:solidFill>
                  <a:srgbClr val="6C6463"/>
                </a:solidFill>
                <a:latin typeface="Arial"/>
                <a:cs typeface="Arial"/>
              </a:rPr>
              <a:t> 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cs typeface="Arial"/>
              </a:rPr>
              <a:t>Ungheni</a:t>
            </a:r>
            <a:r>
              <a:rPr lang="ro-MD" sz="1400" dirty="0">
                <a:solidFill>
                  <a:srgbClr val="6C6463"/>
                </a:solidFill>
                <a:latin typeface="Arial"/>
                <a:cs typeface="Arial"/>
              </a:rPr>
              <a:t> 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cs typeface="Arial"/>
              </a:rPr>
              <a:t> 2022 – 100 unități</a:t>
            </a:r>
            <a:br>
              <a:rPr lang="ro-MD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cs typeface="Arial"/>
              </a:rPr>
              <a:t>INFOGRAFIC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cs typeface="Arial"/>
              </a:rPr>
              <a:t>E:</a:t>
            </a: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cs typeface="Arial"/>
              </a:rPr>
              <a:t> -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cs typeface="Arial"/>
              </a:rPr>
              <a:t>Infografice privind rezultatele studiului de satisfacție a justițiabililor</a:t>
            </a:r>
            <a:endParaRPr lang="ro-RO" sz="1400" b="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/>
              <a:cs typeface="Arial"/>
            </a:endParaRPr>
          </a:p>
          <a:p>
            <a:r>
              <a:rPr lang="ro-RO" sz="1400" dirty="0">
                <a:latin typeface="Arial"/>
                <a:cs typeface="Arial"/>
                <a:hlinkClick r:id="rId2"/>
              </a:rPr>
              <a:t>- </a:t>
            </a:r>
            <a:r>
              <a:rPr lang="en-US" sz="1400" dirty="0">
                <a:latin typeface="Arial"/>
                <a:cs typeface="Arial"/>
                <a:hlinkClick r:id="rId2"/>
              </a:rPr>
              <a:t>Retrospectiva Judecătoriei Ungheni pentru anul 2022 în cifre | Judecătoria Ungheni (justice.md)</a:t>
            </a:r>
            <a:br>
              <a:rPr lang="ro-MD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cs typeface="Arial"/>
              </a:rPr>
              <a:t>- 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/>
                <a:cs typeface="Arial"/>
                <a:hlinkClick r:id="rId3"/>
              </a:rPr>
              <a:t>Drepturile Persoanelor cu Dezabilități în procesul penal- 01.03.2023</a:t>
            </a:r>
            <a:br>
              <a:rPr lang="ro-RO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Times New Roman" panose="02020603050405020304" pitchFamily="18" charset="0"/>
              </a:rPr>
            </a:br>
            <a:b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o-RO" sz="1400" b="1" i="0" u="none" strike="noStrike" kern="1200" cap="none" spc="0" normalizeH="0" baseline="0" noProof="0" dirty="0">
              <a:ln>
                <a:noFill/>
              </a:ln>
              <a:solidFill>
                <a:srgbClr val="050505"/>
              </a:solidFill>
              <a:effectLst/>
              <a:uLnTx/>
              <a:uFillTx/>
              <a:latin typeface="Bodoni MT Black" panose="02070A03080606020203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68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270C31-F750-3019-CCE0-B208D4963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109" y="1296987"/>
            <a:ext cx="4309360" cy="354765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29870" indent="-229870"/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Acțiunea 4.</a:t>
            </a: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Elaborarea și publicarea materialelor informative cu privire la serviciile oferite de către judecătorie</a:t>
            </a:r>
            <a:endParaRPr lang="ro-RO" sz="1400">
              <a:latin typeface="Arial"/>
              <a:cs typeface="Arial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br>
              <a:rPr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Times New Roman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Times New Roman"/>
              </a:rPr>
              <a:t>PUBLIC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Times New Roman"/>
              </a:rPr>
              <a:t>Ă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Times New Roman"/>
              </a:rPr>
              <a:t>RI:</a:t>
            </a:r>
            <a:br>
              <a:rPr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Times New Roman" panose="02020603050405020304" pitchFamily="18" charset="0"/>
              </a:rPr>
            </a:b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Times New Roman"/>
              </a:rPr>
              <a:t>-</a:t>
            </a:r>
            <a:r>
              <a:rPr lang="ro-RO" sz="1400" dirty="0">
                <a:latin typeface="Arial"/>
                <a:cs typeface="Times New Roman"/>
              </a:rPr>
              <a:t> 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Times New Roman"/>
              </a:rPr>
              <a:t> Ghidul de utilizare a Portalului Național al Instanțelor de Judecată/zdg – 07.02.2023</a:t>
            </a:r>
            <a:br>
              <a:rPr lang="ro-RO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Times New Roman" panose="02020603050405020304" pitchFamily="18" charset="0"/>
              </a:rPr>
            </a:br>
            <a:endParaRPr lang="ro-RO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Times New Roman"/>
              </a:rPr>
              <a:t>-</a:t>
            </a:r>
            <a:r>
              <a:rPr lang="ro-RO" sz="1400" dirty="0">
                <a:latin typeface="Arial"/>
                <a:cs typeface="Times New Roman"/>
              </a:rPr>
              <a:t> </a:t>
            </a: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Times New Roman"/>
              </a:rPr>
              <a:t> CDPD a lansat proiectul „Parteneriate pentru o infrastructură accesibilă în Republica Moldova, distribuit pe Facebook și Portal web – 07.02.2023</a:t>
            </a:r>
            <a:endParaRPr lang="en-US" sz="1400" b="1" i="1">
              <a:latin typeface="Arial"/>
              <a:cs typeface="Times New Roman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indent="0" algn="just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ro-RO" sz="15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870" indent="-229870"/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C9946-3FAB-CC3F-B117-C19CA85F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63A1-27C1-5447-A2EF-82A9EC106839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A2681-6918-C091-864B-2F0ADF4D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4511FD-C34A-34C4-18B3-4F7AEADB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09" y="295783"/>
            <a:ext cx="7772400" cy="677108"/>
          </a:xfrm>
        </p:spPr>
        <p:txBody>
          <a:bodyPr/>
          <a:lstStyle/>
          <a:p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ACCESUL PUBLIC LA INFORMAȚII</a:t>
            </a:r>
            <a:br>
              <a:rPr lang="ro-MD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4. Creșterea accesului publicului la informația despre activitatea judecătoriei</a:t>
            </a:r>
            <a:endParaRPr lang="en-US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68">
            <a:extLst>
              <a:ext uri="{FF2B5EF4-FFF2-40B4-BE49-F238E27FC236}">
                <a16:creationId xmlns:a16="http://schemas.microsoft.com/office/drawing/2014/main" id="{D493DD3B-231C-F8FB-F3E9-987640F1A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924" y="1363083"/>
            <a:ext cx="2997925" cy="2997923"/>
          </a:xfrm>
          <a:custGeom>
            <a:avLst/>
            <a:gdLst>
              <a:gd name="T0" fmla="*/ 6414 w 6415"/>
              <a:gd name="T1" fmla="*/ 3206 h 6414"/>
              <a:gd name="T2" fmla="*/ 6414 w 6415"/>
              <a:gd name="T3" fmla="*/ 3206 h 6414"/>
              <a:gd name="T4" fmla="*/ 3208 w 6415"/>
              <a:gd name="T5" fmla="*/ 6413 h 6414"/>
              <a:gd name="T6" fmla="*/ 3208 w 6415"/>
              <a:gd name="T7" fmla="*/ 6413 h 6414"/>
              <a:gd name="T8" fmla="*/ 0 w 6415"/>
              <a:gd name="T9" fmla="*/ 3206 h 6414"/>
              <a:gd name="T10" fmla="*/ 0 w 6415"/>
              <a:gd name="T11" fmla="*/ 3206 h 6414"/>
              <a:gd name="T12" fmla="*/ 3208 w 6415"/>
              <a:gd name="T13" fmla="*/ 0 h 6414"/>
              <a:gd name="T14" fmla="*/ 3208 w 6415"/>
              <a:gd name="T15" fmla="*/ 0 h 6414"/>
              <a:gd name="T16" fmla="*/ 6414 w 6415"/>
              <a:gd name="T17" fmla="*/ 3206 h 6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15" h="6414">
                <a:moveTo>
                  <a:pt x="6414" y="3206"/>
                </a:moveTo>
                <a:lnTo>
                  <a:pt x="6414" y="3206"/>
                </a:lnTo>
                <a:cubicBezTo>
                  <a:pt x="6414" y="4978"/>
                  <a:pt x="4978" y="6413"/>
                  <a:pt x="3208" y="6413"/>
                </a:cubicBezTo>
                <a:lnTo>
                  <a:pt x="3208" y="6413"/>
                </a:lnTo>
                <a:cubicBezTo>
                  <a:pt x="1436" y="6413"/>
                  <a:pt x="0" y="4978"/>
                  <a:pt x="0" y="3206"/>
                </a:cubicBezTo>
                <a:lnTo>
                  <a:pt x="0" y="3206"/>
                </a:lnTo>
                <a:cubicBezTo>
                  <a:pt x="0" y="1436"/>
                  <a:pt x="1436" y="0"/>
                  <a:pt x="3208" y="0"/>
                </a:cubicBezTo>
                <a:lnTo>
                  <a:pt x="3208" y="0"/>
                </a:lnTo>
                <a:cubicBezTo>
                  <a:pt x="4978" y="0"/>
                  <a:pt x="6414" y="1436"/>
                  <a:pt x="6414" y="3206"/>
                </a:cubicBezTo>
              </a:path>
            </a:pathLst>
          </a:custGeom>
          <a:solidFill>
            <a:srgbClr val="002F6C">
              <a:alpha val="20000"/>
            </a:srgb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10" name="Freeform 69">
            <a:extLst>
              <a:ext uri="{FF2B5EF4-FFF2-40B4-BE49-F238E27FC236}">
                <a16:creationId xmlns:a16="http://schemas.microsoft.com/office/drawing/2014/main" id="{8497C912-6419-9D31-F242-3E3A87916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775" y="2450671"/>
            <a:ext cx="813869" cy="813870"/>
          </a:xfrm>
          <a:custGeom>
            <a:avLst/>
            <a:gdLst>
              <a:gd name="T0" fmla="*/ 1741 w 1742"/>
              <a:gd name="T1" fmla="*/ 871 h 1742"/>
              <a:gd name="T2" fmla="*/ 1741 w 1742"/>
              <a:gd name="T3" fmla="*/ 871 h 1742"/>
              <a:gd name="T4" fmla="*/ 870 w 1742"/>
              <a:gd name="T5" fmla="*/ 1741 h 1742"/>
              <a:gd name="T6" fmla="*/ 870 w 1742"/>
              <a:gd name="T7" fmla="*/ 1741 h 1742"/>
              <a:gd name="T8" fmla="*/ 0 w 1742"/>
              <a:gd name="T9" fmla="*/ 871 h 1742"/>
              <a:gd name="T10" fmla="*/ 0 w 1742"/>
              <a:gd name="T11" fmla="*/ 871 h 1742"/>
              <a:gd name="T12" fmla="*/ 870 w 1742"/>
              <a:gd name="T13" fmla="*/ 0 h 1742"/>
              <a:gd name="T14" fmla="*/ 870 w 1742"/>
              <a:gd name="T15" fmla="*/ 0 h 1742"/>
              <a:gd name="T16" fmla="*/ 1741 w 1742"/>
              <a:gd name="T17" fmla="*/ 871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2" h="1742">
                <a:moveTo>
                  <a:pt x="1741" y="871"/>
                </a:moveTo>
                <a:lnTo>
                  <a:pt x="1741" y="871"/>
                </a:lnTo>
                <a:cubicBezTo>
                  <a:pt x="1741" y="1351"/>
                  <a:pt x="1351" y="1741"/>
                  <a:pt x="870" y="1741"/>
                </a:cubicBezTo>
                <a:lnTo>
                  <a:pt x="870" y="1741"/>
                </a:lnTo>
                <a:cubicBezTo>
                  <a:pt x="390" y="1741"/>
                  <a:pt x="0" y="1351"/>
                  <a:pt x="0" y="871"/>
                </a:cubicBezTo>
                <a:lnTo>
                  <a:pt x="0" y="871"/>
                </a:lnTo>
                <a:cubicBezTo>
                  <a:pt x="0" y="389"/>
                  <a:pt x="390" y="0"/>
                  <a:pt x="870" y="0"/>
                </a:cubicBezTo>
                <a:lnTo>
                  <a:pt x="870" y="0"/>
                </a:lnTo>
                <a:cubicBezTo>
                  <a:pt x="1351" y="0"/>
                  <a:pt x="1741" y="389"/>
                  <a:pt x="1741" y="871"/>
                </a:cubicBezTo>
              </a:path>
            </a:pathLst>
          </a:custGeom>
          <a:solidFill>
            <a:srgbClr val="CFCDC9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DB512B-0A92-5F83-5AB6-6E88C4D86A43}"/>
              </a:ext>
            </a:extLst>
          </p:cNvPr>
          <p:cNvGrpSpPr/>
          <p:nvPr/>
        </p:nvGrpSpPr>
        <p:grpSpPr>
          <a:xfrm>
            <a:off x="5892016" y="2234325"/>
            <a:ext cx="1695732" cy="1108510"/>
            <a:chOff x="9925687" y="6489970"/>
            <a:chExt cx="4520781" cy="2955259"/>
          </a:xfrm>
        </p:grpSpPr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BF5C8574-02A6-A19E-5EAF-2846278DC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5687" y="8060980"/>
              <a:ext cx="466911" cy="834943"/>
            </a:xfrm>
            <a:custGeom>
              <a:avLst/>
              <a:gdLst>
                <a:gd name="T0" fmla="*/ 307 w 374"/>
                <a:gd name="T1" fmla="*/ 132 h 669"/>
                <a:gd name="T2" fmla="*/ 307 w 374"/>
                <a:gd name="T3" fmla="*/ 132 h 669"/>
                <a:gd name="T4" fmla="*/ 298 w 374"/>
                <a:gd name="T5" fmla="*/ 103 h 669"/>
                <a:gd name="T6" fmla="*/ 298 w 374"/>
                <a:gd name="T7" fmla="*/ 103 h 669"/>
                <a:gd name="T8" fmla="*/ 134 w 374"/>
                <a:gd name="T9" fmla="*/ 12 h 669"/>
                <a:gd name="T10" fmla="*/ 134 w 374"/>
                <a:gd name="T11" fmla="*/ 12 h 669"/>
                <a:gd name="T12" fmla="*/ 134 w 374"/>
                <a:gd name="T13" fmla="*/ 12 h 669"/>
                <a:gd name="T14" fmla="*/ 14 w 374"/>
                <a:gd name="T15" fmla="*/ 185 h 669"/>
                <a:gd name="T16" fmla="*/ 77 w 374"/>
                <a:gd name="T17" fmla="*/ 534 h 669"/>
                <a:gd name="T18" fmla="*/ 77 w 374"/>
                <a:gd name="T19" fmla="*/ 534 h 669"/>
                <a:gd name="T20" fmla="*/ 250 w 374"/>
                <a:gd name="T21" fmla="*/ 654 h 669"/>
                <a:gd name="T22" fmla="*/ 250 w 374"/>
                <a:gd name="T23" fmla="*/ 654 h 669"/>
                <a:gd name="T24" fmla="*/ 250 w 374"/>
                <a:gd name="T25" fmla="*/ 654 h 669"/>
                <a:gd name="T26" fmla="*/ 372 w 374"/>
                <a:gd name="T27" fmla="*/ 512 h 669"/>
                <a:gd name="T28" fmla="*/ 372 w 374"/>
                <a:gd name="T29" fmla="*/ 512 h 669"/>
                <a:gd name="T30" fmla="*/ 370 w 374"/>
                <a:gd name="T31" fmla="*/ 481 h 669"/>
                <a:gd name="T32" fmla="*/ 307 w 374"/>
                <a:gd name="T33" fmla="*/ 13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4" h="669">
                  <a:moveTo>
                    <a:pt x="307" y="132"/>
                  </a:moveTo>
                  <a:lnTo>
                    <a:pt x="307" y="132"/>
                  </a:lnTo>
                  <a:cubicBezTo>
                    <a:pt x="306" y="122"/>
                    <a:pt x="302" y="112"/>
                    <a:pt x="298" y="103"/>
                  </a:cubicBezTo>
                  <a:lnTo>
                    <a:pt x="298" y="103"/>
                  </a:lnTo>
                  <a:cubicBezTo>
                    <a:pt x="272" y="39"/>
                    <a:pt x="204" y="0"/>
                    <a:pt x="134" y="12"/>
                  </a:cubicBezTo>
                  <a:lnTo>
                    <a:pt x="134" y="12"/>
                  </a:lnTo>
                  <a:lnTo>
                    <a:pt x="134" y="12"/>
                  </a:lnTo>
                  <a:cubicBezTo>
                    <a:pt x="54" y="27"/>
                    <a:pt x="0" y="105"/>
                    <a:pt x="14" y="185"/>
                  </a:cubicBezTo>
                  <a:lnTo>
                    <a:pt x="77" y="534"/>
                  </a:lnTo>
                  <a:lnTo>
                    <a:pt x="77" y="534"/>
                  </a:lnTo>
                  <a:cubicBezTo>
                    <a:pt x="92" y="614"/>
                    <a:pt x="170" y="668"/>
                    <a:pt x="250" y="654"/>
                  </a:cubicBezTo>
                  <a:lnTo>
                    <a:pt x="250" y="654"/>
                  </a:lnTo>
                  <a:lnTo>
                    <a:pt x="250" y="654"/>
                  </a:lnTo>
                  <a:cubicBezTo>
                    <a:pt x="320" y="641"/>
                    <a:pt x="370" y="580"/>
                    <a:pt x="372" y="512"/>
                  </a:cubicBezTo>
                  <a:lnTo>
                    <a:pt x="372" y="512"/>
                  </a:lnTo>
                  <a:cubicBezTo>
                    <a:pt x="373" y="502"/>
                    <a:pt x="372" y="492"/>
                    <a:pt x="370" y="481"/>
                  </a:cubicBezTo>
                  <a:lnTo>
                    <a:pt x="307" y="132"/>
                  </a:lnTo>
                </a:path>
              </a:pathLst>
            </a:custGeom>
            <a:solidFill>
              <a:srgbClr val="ABA69F"/>
            </a:solidFill>
            <a:ln cap="flat">
              <a:noFill/>
              <a:prstDash val="solid"/>
            </a:ln>
          </p:spPr>
          <p:txBody>
            <a:bodyPr vert="horz" wrap="square" lIns="33759" tIns="16879" rIns="33759" bIns="16879" anchor="ctr" anchorCtr="1" compatLnSpc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9pPr>
            </a:lstStyle>
            <a:p>
              <a:pPr hangingPunct="0"/>
              <a:endParaRPr lang="en-US" sz="675" dirty="0">
                <a:latin typeface="Poppins" panose="00000500000000000000" pitchFamily="2" charset="0"/>
                <a:ea typeface="Microsoft YaHei" pitchFamily="2"/>
              </a:endParaRPr>
            </a:p>
          </p:txBody>
        </p:sp>
        <p:sp>
          <p:nvSpPr>
            <p:cNvPr id="23" name="Freeform 72">
              <a:extLst>
                <a:ext uri="{FF2B5EF4-FFF2-40B4-BE49-F238E27FC236}">
                  <a16:creationId xmlns:a16="http://schemas.microsoft.com/office/drawing/2014/main" id="{48C934C7-EDEF-0632-BA43-4DE85952E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6455" y="6489970"/>
              <a:ext cx="780013" cy="2565250"/>
            </a:xfrm>
            <a:custGeom>
              <a:avLst/>
              <a:gdLst>
                <a:gd name="T0" fmla="*/ 124 w 626"/>
                <a:gd name="T1" fmla="*/ 15 h 2059"/>
                <a:gd name="T2" fmla="*/ 124 w 626"/>
                <a:gd name="T3" fmla="*/ 15 h 2059"/>
                <a:gd name="T4" fmla="*/ 5 w 626"/>
                <a:gd name="T5" fmla="*/ 131 h 2059"/>
                <a:gd name="T6" fmla="*/ 5 w 626"/>
                <a:gd name="T7" fmla="*/ 131 h 2059"/>
                <a:gd name="T8" fmla="*/ 4 w 626"/>
                <a:gd name="T9" fmla="*/ 188 h 2059"/>
                <a:gd name="T10" fmla="*/ 318 w 626"/>
                <a:gd name="T11" fmla="*/ 1927 h 2059"/>
                <a:gd name="T12" fmla="*/ 318 w 626"/>
                <a:gd name="T13" fmla="*/ 1927 h 2059"/>
                <a:gd name="T14" fmla="*/ 339 w 626"/>
                <a:gd name="T15" fmla="*/ 1979 h 2059"/>
                <a:gd name="T16" fmla="*/ 339 w 626"/>
                <a:gd name="T17" fmla="*/ 1979 h 2059"/>
                <a:gd name="T18" fmla="*/ 491 w 626"/>
                <a:gd name="T19" fmla="*/ 2047 h 2059"/>
                <a:gd name="T20" fmla="*/ 491 w 626"/>
                <a:gd name="T21" fmla="*/ 2047 h 2059"/>
                <a:gd name="T22" fmla="*/ 611 w 626"/>
                <a:gd name="T23" fmla="*/ 1874 h 2059"/>
                <a:gd name="T24" fmla="*/ 297 w 626"/>
                <a:gd name="T25" fmla="*/ 135 h 2059"/>
                <a:gd name="T26" fmla="*/ 297 w 626"/>
                <a:gd name="T27" fmla="*/ 135 h 2059"/>
                <a:gd name="T28" fmla="*/ 124 w 626"/>
                <a:gd name="T29" fmla="*/ 15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6" h="2059">
                  <a:moveTo>
                    <a:pt x="124" y="15"/>
                  </a:moveTo>
                  <a:lnTo>
                    <a:pt x="124" y="15"/>
                  </a:lnTo>
                  <a:cubicBezTo>
                    <a:pt x="63" y="26"/>
                    <a:pt x="17" y="74"/>
                    <a:pt x="5" y="131"/>
                  </a:cubicBezTo>
                  <a:lnTo>
                    <a:pt x="5" y="131"/>
                  </a:lnTo>
                  <a:cubicBezTo>
                    <a:pt x="1" y="149"/>
                    <a:pt x="0" y="168"/>
                    <a:pt x="4" y="188"/>
                  </a:cubicBezTo>
                  <a:lnTo>
                    <a:pt x="318" y="1927"/>
                  </a:lnTo>
                  <a:lnTo>
                    <a:pt x="318" y="1927"/>
                  </a:lnTo>
                  <a:cubicBezTo>
                    <a:pt x="322" y="1946"/>
                    <a:pt x="329" y="1964"/>
                    <a:pt x="339" y="1979"/>
                  </a:cubicBezTo>
                  <a:lnTo>
                    <a:pt x="339" y="1979"/>
                  </a:lnTo>
                  <a:cubicBezTo>
                    <a:pt x="370" y="2029"/>
                    <a:pt x="430" y="2058"/>
                    <a:pt x="491" y="2047"/>
                  </a:cubicBezTo>
                  <a:lnTo>
                    <a:pt x="491" y="2047"/>
                  </a:lnTo>
                  <a:cubicBezTo>
                    <a:pt x="572" y="2032"/>
                    <a:pt x="625" y="1954"/>
                    <a:pt x="611" y="1874"/>
                  </a:cubicBezTo>
                  <a:lnTo>
                    <a:pt x="297" y="135"/>
                  </a:lnTo>
                  <a:lnTo>
                    <a:pt x="297" y="135"/>
                  </a:lnTo>
                  <a:cubicBezTo>
                    <a:pt x="282" y="55"/>
                    <a:pt x="205" y="0"/>
                    <a:pt x="124" y="15"/>
                  </a:cubicBezTo>
                </a:path>
              </a:pathLst>
            </a:custGeom>
            <a:solidFill>
              <a:srgbClr val="ABA69F"/>
            </a:solidFill>
            <a:ln cap="flat">
              <a:noFill/>
              <a:prstDash val="solid"/>
            </a:ln>
          </p:spPr>
          <p:txBody>
            <a:bodyPr vert="horz" wrap="square" lIns="33759" tIns="16879" rIns="33759" bIns="16879" anchor="ctr" anchorCtr="1" compatLnSpc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9pPr>
            </a:lstStyle>
            <a:p>
              <a:pPr hangingPunct="0"/>
              <a:endParaRPr lang="en-US" sz="675" dirty="0">
                <a:latin typeface="Poppins" panose="00000500000000000000" pitchFamily="2" charset="0"/>
                <a:ea typeface="Microsoft YaHei" pitchFamily="2"/>
              </a:endParaRPr>
            </a:p>
          </p:txBody>
        </p:sp>
        <p:sp>
          <p:nvSpPr>
            <p:cNvPr id="24" name="Freeform 73">
              <a:extLst>
                <a:ext uri="{FF2B5EF4-FFF2-40B4-BE49-F238E27FC236}">
                  <a16:creationId xmlns:a16="http://schemas.microsoft.com/office/drawing/2014/main" id="{2B615160-4C11-EC29-BED2-CF6BD4E45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6139" y="8775077"/>
              <a:ext cx="1571010" cy="670152"/>
            </a:xfrm>
            <a:custGeom>
              <a:avLst/>
              <a:gdLst>
                <a:gd name="T0" fmla="*/ 1119 w 1261"/>
                <a:gd name="T1" fmla="*/ 243 h 540"/>
                <a:gd name="T2" fmla="*/ 1119 w 1261"/>
                <a:gd name="T3" fmla="*/ 243 h 540"/>
                <a:gd name="T4" fmla="*/ 1068 w 1261"/>
                <a:gd name="T5" fmla="*/ 357 h 540"/>
                <a:gd name="T6" fmla="*/ 1068 w 1261"/>
                <a:gd name="T7" fmla="*/ 357 h 540"/>
                <a:gd name="T8" fmla="*/ 952 w 1261"/>
                <a:gd name="T9" fmla="*/ 402 h 540"/>
                <a:gd name="T10" fmla="*/ 299 w 1261"/>
                <a:gd name="T11" fmla="*/ 386 h 540"/>
                <a:gd name="T12" fmla="*/ 299 w 1261"/>
                <a:gd name="T13" fmla="*/ 386 h 540"/>
                <a:gd name="T14" fmla="*/ 140 w 1261"/>
                <a:gd name="T15" fmla="*/ 219 h 540"/>
                <a:gd name="T16" fmla="*/ 145 w 1261"/>
                <a:gd name="T17" fmla="*/ 9 h 540"/>
                <a:gd name="T18" fmla="*/ 9 w 1261"/>
                <a:gd name="T19" fmla="*/ 0 h 540"/>
                <a:gd name="T20" fmla="*/ 3 w 1261"/>
                <a:gd name="T21" fmla="*/ 215 h 540"/>
                <a:gd name="T22" fmla="*/ 3 w 1261"/>
                <a:gd name="T23" fmla="*/ 215 h 540"/>
                <a:gd name="T24" fmla="*/ 296 w 1261"/>
                <a:gd name="T25" fmla="*/ 522 h 540"/>
                <a:gd name="T26" fmla="*/ 948 w 1261"/>
                <a:gd name="T27" fmla="*/ 539 h 540"/>
                <a:gd name="T28" fmla="*/ 948 w 1261"/>
                <a:gd name="T29" fmla="*/ 539 h 540"/>
                <a:gd name="T30" fmla="*/ 1010 w 1261"/>
                <a:gd name="T31" fmla="*/ 534 h 540"/>
                <a:gd name="T32" fmla="*/ 1010 w 1261"/>
                <a:gd name="T33" fmla="*/ 534 h 540"/>
                <a:gd name="T34" fmla="*/ 1163 w 1261"/>
                <a:gd name="T35" fmla="*/ 456 h 540"/>
                <a:gd name="T36" fmla="*/ 1163 w 1261"/>
                <a:gd name="T37" fmla="*/ 456 h 540"/>
                <a:gd name="T38" fmla="*/ 1256 w 1261"/>
                <a:gd name="T39" fmla="*/ 247 h 540"/>
                <a:gd name="T40" fmla="*/ 1260 w 1261"/>
                <a:gd name="T41" fmla="*/ 87 h 540"/>
                <a:gd name="T42" fmla="*/ 1124 w 1261"/>
                <a:gd name="T43" fmla="*/ 78 h 540"/>
                <a:gd name="T44" fmla="*/ 1119 w 1261"/>
                <a:gd name="T45" fmla="*/ 24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61" h="540">
                  <a:moveTo>
                    <a:pt x="1119" y="243"/>
                  </a:moveTo>
                  <a:lnTo>
                    <a:pt x="1119" y="243"/>
                  </a:lnTo>
                  <a:cubicBezTo>
                    <a:pt x="1118" y="286"/>
                    <a:pt x="1100" y="327"/>
                    <a:pt x="1068" y="357"/>
                  </a:cubicBezTo>
                  <a:lnTo>
                    <a:pt x="1068" y="357"/>
                  </a:lnTo>
                  <a:cubicBezTo>
                    <a:pt x="1037" y="387"/>
                    <a:pt x="996" y="403"/>
                    <a:pt x="952" y="402"/>
                  </a:cubicBezTo>
                  <a:lnTo>
                    <a:pt x="299" y="386"/>
                  </a:lnTo>
                  <a:lnTo>
                    <a:pt x="299" y="386"/>
                  </a:lnTo>
                  <a:cubicBezTo>
                    <a:pt x="209" y="384"/>
                    <a:pt x="138" y="309"/>
                    <a:pt x="140" y="219"/>
                  </a:cubicBezTo>
                  <a:lnTo>
                    <a:pt x="145" y="9"/>
                  </a:lnTo>
                  <a:lnTo>
                    <a:pt x="9" y="0"/>
                  </a:lnTo>
                  <a:lnTo>
                    <a:pt x="3" y="215"/>
                  </a:lnTo>
                  <a:lnTo>
                    <a:pt x="3" y="215"/>
                  </a:lnTo>
                  <a:cubicBezTo>
                    <a:pt x="0" y="381"/>
                    <a:pt x="131" y="519"/>
                    <a:pt x="296" y="522"/>
                  </a:cubicBezTo>
                  <a:lnTo>
                    <a:pt x="948" y="539"/>
                  </a:lnTo>
                  <a:lnTo>
                    <a:pt x="948" y="539"/>
                  </a:lnTo>
                  <a:cubicBezTo>
                    <a:pt x="969" y="539"/>
                    <a:pt x="990" y="538"/>
                    <a:pt x="1010" y="534"/>
                  </a:cubicBezTo>
                  <a:lnTo>
                    <a:pt x="1010" y="534"/>
                  </a:lnTo>
                  <a:cubicBezTo>
                    <a:pt x="1067" y="524"/>
                    <a:pt x="1120" y="497"/>
                    <a:pt x="1163" y="456"/>
                  </a:cubicBezTo>
                  <a:lnTo>
                    <a:pt x="1163" y="456"/>
                  </a:lnTo>
                  <a:cubicBezTo>
                    <a:pt x="1221" y="401"/>
                    <a:pt x="1254" y="326"/>
                    <a:pt x="1256" y="247"/>
                  </a:cubicBezTo>
                  <a:lnTo>
                    <a:pt x="1260" y="87"/>
                  </a:lnTo>
                  <a:lnTo>
                    <a:pt x="1124" y="78"/>
                  </a:lnTo>
                  <a:lnTo>
                    <a:pt x="1119" y="243"/>
                  </a:lnTo>
                </a:path>
              </a:pathLst>
            </a:custGeom>
            <a:solidFill>
              <a:srgbClr val="D76766"/>
            </a:solidFill>
            <a:ln cap="flat">
              <a:noFill/>
              <a:prstDash val="solid"/>
            </a:ln>
          </p:spPr>
          <p:txBody>
            <a:bodyPr vert="horz" wrap="square" lIns="33759" tIns="16879" rIns="33759" bIns="16879" anchor="ctr" anchorCtr="1" compatLnSpc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9pPr>
            </a:lstStyle>
            <a:p>
              <a:pPr hangingPunct="0"/>
              <a:endParaRPr lang="en-US" sz="675" dirty="0">
                <a:latin typeface="Poppins" panose="00000500000000000000" pitchFamily="2" charset="0"/>
                <a:ea typeface="Microsoft YaHei" pitchFamily="2"/>
              </a:endParaRPr>
            </a:p>
          </p:txBody>
        </p:sp>
        <p:sp>
          <p:nvSpPr>
            <p:cNvPr id="25" name="Freeform 74">
              <a:extLst>
                <a:ext uri="{FF2B5EF4-FFF2-40B4-BE49-F238E27FC236}">
                  <a16:creationId xmlns:a16="http://schemas.microsoft.com/office/drawing/2014/main" id="{EE1F1AC8-084B-A9CB-ED63-B79114650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9215" y="6649267"/>
              <a:ext cx="3795697" cy="2301589"/>
            </a:xfrm>
            <a:custGeom>
              <a:avLst/>
              <a:gdLst>
                <a:gd name="T0" fmla="*/ 2709 w 3045"/>
                <a:gd name="T1" fmla="*/ 57 h 1849"/>
                <a:gd name="T2" fmla="*/ 2709 w 3045"/>
                <a:gd name="T3" fmla="*/ 57 h 1849"/>
                <a:gd name="T4" fmla="*/ 2710 w 3045"/>
                <a:gd name="T5" fmla="*/ 0 h 1849"/>
                <a:gd name="T6" fmla="*/ 0 w 3045"/>
                <a:gd name="T7" fmla="*/ 1233 h 1849"/>
                <a:gd name="T8" fmla="*/ 0 w 3045"/>
                <a:gd name="T9" fmla="*/ 1233 h 1849"/>
                <a:gd name="T10" fmla="*/ 9 w 3045"/>
                <a:gd name="T11" fmla="*/ 1262 h 1849"/>
                <a:gd name="T12" fmla="*/ 72 w 3045"/>
                <a:gd name="T13" fmla="*/ 1611 h 1849"/>
                <a:gd name="T14" fmla="*/ 72 w 3045"/>
                <a:gd name="T15" fmla="*/ 1611 h 1849"/>
                <a:gd name="T16" fmla="*/ 74 w 3045"/>
                <a:gd name="T17" fmla="*/ 1642 h 1849"/>
                <a:gd name="T18" fmla="*/ 1010 w 3045"/>
                <a:gd name="T19" fmla="*/ 1707 h 1849"/>
                <a:gd name="T20" fmla="*/ 1146 w 3045"/>
                <a:gd name="T21" fmla="*/ 1716 h 1849"/>
                <a:gd name="T22" fmla="*/ 2125 w 3045"/>
                <a:gd name="T23" fmla="*/ 1785 h 1849"/>
                <a:gd name="T24" fmla="*/ 2261 w 3045"/>
                <a:gd name="T25" fmla="*/ 1794 h 1849"/>
                <a:gd name="T26" fmla="*/ 3044 w 3045"/>
                <a:gd name="T27" fmla="*/ 1848 h 1849"/>
                <a:gd name="T28" fmla="*/ 3044 w 3045"/>
                <a:gd name="T29" fmla="*/ 1848 h 1849"/>
                <a:gd name="T30" fmla="*/ 3023 w 3045"/>
                <a:gd name="T31" fmla="*/ 1796 h 1849"/>
                <a:gd name="T32" fmla="*/ 2709 w 3045"/>
                <a:gd name="T33" fmla="*/ 57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45" h="1849">
                  <a:moveTo>
                    <a:pt x="2709" y="57"/>
                  </a:moveTo>
                  <a:lnTo>
                    <a:pt x="2709" y="57"/>
                  </a:lnTo>
                  <a:cubicBezTo>
                    <a:pt x="2705" y="37"/>
                    <a:pt x="2706" y="18"/>
                    <a:pt x="2710" y="0"/>
                  </a:cubicBezTo>
                  <a:lnTo>
                    <a:pt x="0" y="1233"/>
                  </a:lnTo>
                  <a:lnTo>
                    <a:pt x="0" y="1233"/>
                  </a:lnTo>
                  <a:cubicBezTo>
                    <a:pt x="4" y="1242"/>
                    <a:pt x="8" y="1252"/>
                    <a:pt x="9" y="1262"/>
                  </a:cubicBezTo>
                  <a:lnTo>
                    <a:pt x="72" y="1611"/>
                  </a:lnTo>
                  <a:lnTo>
                    <a:pt x="72" y="1611"/>
                  </a:lnTo>
                  <a:cubicBezTo>
                    <a:pt x="74" y="1622"/>
                    <a:pt x="75" y="1632"/>
                    <a:pt x="74" y="1642"/>
                  </a:cubicBezTo>
                  <a:lnTo>
                    <a:pt x="1010" y="1707"/>
                  </a:lnTo>
                  <a:lnTo>
                    <a:pt x="1146" y="1716"/>
                  </a:lnTo>
                  <a:lnTo>
                    <a:pt x="2125" y="1785"/>
                  </a:lnTo>
                  <a:lnTo>
                    <a:pt x="2261" y="1794"/>
                  </a:lnTo>
                  <a:lnTo>
                    <a:pt x="3044" y="1848"/>
                  </a:lnTo>
                  <a:lnTo>
                    <a:pt x="3044" y="1848"/>
                  </a:lnTo>
                  <a:cubicBezTo>
                    <a:pt x="3034" y="1833"/>
                    <a:pt x="3027" y="1815"/>
                    <a:pt x="3023" y="1796"/>
                  </a:cubicBezTo>
                  <a:lnTo>
                    <a:pt x="2709" y="57"/>
                  </a:lnTo>
                </a:path>
              </a:pathLst>
            </a:custGeom>
            <a:solidFill>
              <a:srgbClr val="D76766"/>
            </a:solidFill>
            <a:ln cap="flat">
              <a:noFill/>
              <a:prstDash val="solid"/>
            </a:ln>
          </p:spPr>
          <p:txBody>
            <a:bodyPr vert="horz" wrap="square" lIns="33759" tIns="16879" rIns="33759" bIns="16879" anchor="ctr" anchorCtr="1" compatLnSpc="0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ysClr val="windowText" lastClr="000000"/>
                  </a:solidFill>
                  <a:latin typeface="Gill Sans MT"/>
                </a:defRPr>
              </a:lvl9pPr>
            </a:lstStyle>
            <a:p>
              <a:pPr hangingPunct="0"/>
              <a:endParaRPr lang="en-US" sz="675" dirty="0">
                <a:latin typeface="Poppins" panose="00000500000000000000" pitchFamily="2" charset="0"/>
                <a:ea typeface="Microsoft YaHei" pitchFamily="2"/>
              </a:endParaRPr>
            </a:p>
          </p:txBody>
        </p:sp>
      </p:grpSp>
      <p:sp>
        <p:nvSpPr>
          <p:cNvPr id="13" name="Freeform 26">
            <a:extLst>
              <a:ext uri="{FF2B5EF4-FFF2-40B4-BE49-F238E27FC236}">
                <a16:creationId xmlns:a16="http://schemas.microsoft.com/office/drawing/2014/main" id="{850E738B-7DDF-DC44-4AB8-F89E53BF8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817" y="2656714"/>
            <a:ext cx="403374" cy="401316"/>
          </a:xfrm>
          <a:custGeom>
            <a:avLst/>
            <a:gdLst>
              <a:gd name="connsiteX0" fmla="*/ 837967 w 1075383"/>
              <a:gd name="connsiteY0" fmla="*/ 906354 h 1069898"/>
              <a:gd name="connsiteX1" fmla="*/ 780183 w 1075383"/>
              <a:gd name="connsiteY1" fmla="*/ 965030 h 1069898"/>
              <a:gd name="connsiteX2" fmla="*/ 780183 w 1075383"/>
              <a:gd name="connsiteY2" fmla="*/ 1041184 h 1069898"/>
              <a:gd name="connsiteX3" fmla="*/ 1047747 w 1075383"/>
              <a:gd name="connsiteY3" fmla="*/ 1041184 h 1069898"/>
              <a:gd name="connsiteX4" fmla="*/ 1047747 w 1075383"/>
              <a:gd name="connsiteY4" fmla="*/ 965030 h 1069898"/>
              <a:gd name="connsiteX5" fmla="*/ 988707 w 1075383"/>
              <a:gd name="connsiteY5" fmla="*/ 906354 h 1069898"/>
              <a:gd name="connsiteX6" fmla="*/ 85419 w 1075383"/>
              <a:gd name="connsiteY6" fmla="*/ 906354 h 1069898"/>
              <a:gd name="connsiteX7" fmla="*/ 27635 w 1075383"/>
              <a:gd name="connsiteY7" fmla="*/ 965030 h 1069898"/>
              <a:gd name="connsiteX8" fmla="*/ 27635 w 1075383"/>
              <a:gd name="connsiteY8" fmla="*/ 1041184 h 1069898"/>
              <a:gd name="connsiteX9" fmla="*/ 295196 w 1075383"/>
              <a:gd name="connsiteY9" fmla="*/ 1041184 h 1069898"/>
              <a:gd name="connsiteX10" fmla="*/ 295196 w 1075383"/>
              <a:gd name="connsiteY10" fmla="*/ 965030 h 1069898"/>
              <a:gd name="connsiteX11" fmla="*/ 237413 w 1075383"/>
              <a:gd name="connsiteY11" fmla="*/ 906354 h 1069898"/>
              <a:gd name="connsiteX12" fmla="*/ 837967 w 1075383"/>
              <a:gd name="connsiteY12" fmla="*/ 878889 h 1069898"/>
              <a:gd name="connsiteX13" fmla="*/ 988707 w 1075383"/>
              <a:gd name="connsiteY13" fmla="*/ 878889 h 1069898"/>
              <a:gd name="connsiteX14" fmla="*/ 1075383 w 1075383"/>
              <a:gd name="connsiteY14" fmla="*/ 965030 h 1069898"/>
              <a:gd name="connsiteX15" fmla="*/ 1075383 w 1075383"/>
              <a:gd name="connsiteY15" fmla="*/ 1054917 h 1069898"/>
              <a:gd name="connsiteX16" fmla="*/ 1061565 w 1075383"/>
              <a:gd name="connsiteY16" fmla="*/ 1069898 h 1069898"/>
              <a:gd name="connsiteX17" fmla="*/ 766365 w 1075383"/>
              <a:gd name="connsiteY17" fmla="*/ 1069898 h 1069898"/>
              <a:gd name="connsiteX18" fmla="*/ 752547 w 1075383"/>
              <a:gd name="connsiteY18" fmla="*/ 1054917 h 1069898"/>
              <a:gd name="connsiteX19" fmla="*/ 752547 w 1075383"/>
              <a:gd name="connsiteY19" fmla="*/ 965030 h 1069898"/>
              <a:gd name="connsiteX20" fmla="*/ 837967 w 1075383"/>
              <a:gd name="connsiteY20" fmla="*/ 878889 h 1069898"/>
              <a:gd name="connsiteX21" fmla="*/ 85419 w 1075383"/>
              <a:gd name="connsiteY21" fmla="*/ 878889 h 1069898"/>
              <a:gd name="connsiteX22" fmla="*/ 237413 w 1075383"/>
              <a:gd name="connsiteY22" fmla="*/ 878889 h 1069898"/>
              <a:gd name="connsiteX23" fmla="*/ 322832 w 1075383"/>
              <a:gd name="connsiteY23" fmla="*/ 965030 h 1069898"/>
              <a:gd name="connsiteX24" fmla="*/ 322832 w 1075383"/>
              <a:gd name="connsiteY24" fmla="*/ 1054917 h 1069898"/>
              <a:gd name="connsiteX25" fmla="*/ 309014 w 1075383"/>
              <a:gd name="connsiteY25" fmla="*/ 1069898 h 1069898"/>
              <a:gd name="connsiteX26" fmla="*/ 13818 w 1075383"/>
              <a:gd name="connsiteY26" fmla="*/ 1069898 h 1069898"/>
              <a:gd name="connsiteX27" fmla="*/ 0 w 1075383"/>
              <a:gd name="connsiteY27" fmla="*/ 1054917 h 1069898"/>
              <a:gd name="connsiteX28" fmla="*/ 0 w 1075383"/>
              <a:gd name="connsiteY28" fmla="*/ 965030 h 1069898"/>
              <a:gd name="connsiteX29" fmla="*/ 85419 w 1075383"/>
              <a:gd name="connsiteY29" fmla="*/ 878889 h 1069898"/>
              <a:gd name="connsiteX30" fmla="*/ 464441 w 1075383"/>
              <a:gd name="connsiteY30" fmla="*/ 856916 h 1069898"/>
              <a:gd name="connsiteX31" fmla="*/ 406657 w 1075383"/>
              <a:gd name="connsiteY31" fmla="*/ 914343 h 1069898"/>
              <a:gd name="connsiteX32" fmla="*/ 406657 w 1075383"/>
              <a:gd name="connsiteY32" fmla="*/ 992993 h 1069898"/>
              <a:gd name="connsiteX33" fmla="*/ 674221 w 1075383"/>
              <a:gd name="connsiteY33" fmla="*/ 992993 h 1069898"/>
              <a:gd name="connsiteX34" fmla="*/ 674221 w 1075383"/>
              <a:gd name="connsiteY34" fmla="*/ 914343 h 1069898"/>
              <a:gd name="connsiteX35" fmla="*/ 616437 w 1075383"/>
              <a:gd name="connsiteY35" fmla="*/ 856916 h 1069898"/>
              <a:gd name="connsiteX36" fmla="*/ 464441 w 1075383"/>
              <a:gd name="connsiteY36" fmla="*/ 829451 h 1069898"/>
              <a:gd name="connsiteX37" fmla="*/ 616437 w 1075383"/>
              <a:gd name="connsiteY37" fmla="*/ 829451 h 1069898"/>
              <a:gd name="connsiteX38" fmla="*/ 701857 w 1075383"/>
              <a:gd name="connsiteY38" fmla="*/ 914343 h 1069898"/>
              <a:gd name="connsiteX39" fmla="*/ 701857 w 1075383"/>
              <a:gd name="connsiteY39" fmla="*/ 1006725 h 1069898"/>
              <a:gd name="connsiteX40" fmla="*/ 688039 w 1075383"/>
              <a:gd name="connsiteY40" fmla="*/ 1020458 h 1069898"/>
              <a:gd name="connsiteX41" fmla="*/ 392839 w 1075383"/>
              <a:gd name="connsiteY41" fmla="*/ 1020458 h 1069898"/>
              <a:gd name="connsiteX42" fmla="*/ 379021 w 1075383"/>
              <a:gd name="connsiteY42" fmla="*/ 1006725 h 1069898"/>
              <a:gd name="connsiteX43" fmla="*/ 379021 w 1075383"/>
              <a:gd name="connsiteY43" fmla="*/ 914343 h 1069898"/>
              <a:gd name="connsiteX44" fmla="*/ 464441 w 1075383"/>
              <a:gd name="connsiteY44" fmla="*/ 829451 h 1069898"/>
              <a:gd name="connsiteX45" fmla="*/ 913339 w 1075383"/>
              <a:gd name="connsiteY45" fmla="*/ 671545 h 1069898"/>
              <a:gd name="connsiteX46" fmla="*/ 840574 w 1075383"/>
              <a:gd name="connsiteY46" fmla="*/ 744310 h 1069898"/>
              <a:gd name="connsiteX47" fmla="*/ 913339 w 1075383"/>
              <a:gd name="connsiteY47" fmla="*/ 817075 h 1069898"/>
              <a:gd name="connsiteX48" fmla="*/ 987359 w 1075383"/>
              <a:gd name="connsiteY48" fmla="*/ 744310 h 1069898"/>
              <a:gd name="connsiteX49" fmla="*/ 913339 w 1075383"/>
              <a:gd name="connsiteY49" fmla="*/ 671545 h 1069898"/>
              <a:gd name="connsiteX50" fmla="*/ 161420 w 1075383"/>
              <a:gd name="connsiteY50" fmla="*/ 671545 h 1069898"/>
              <a:gd name="connsiteX51" fmla="*/ 89100 w 1075383"/>
              <a:gd name="connsiteY51" fmla="*/ 744310 h 1069898"/>
              <a:gd name="connsiteX52" fmla="*/ 161420 w 1075383"/>
              <a:gd name="connsiteY52" fmla="*/ 817075 h 1069898"/>
              <a:gd name="connsiteX53" fmla="*/ 234986 w 1075383"/>
              <a:gd name="connsiteY53" fmla="*/ 744310 h 1069898"/>
              <a:gd name="connsiteX54" fmla="*/ 161420 w 1075383"/>
              <a:gd name="connsiteY54" fmla="*/ 671545 h 1069898"/>
              <a:gd name="connsiteX55" fmla="*/ 913339 w 1075383"/>
              <a:gd name="connsiteY55" fmla="*/ 642690 h 1069898"/>
              <a:gd name="connsiteX56" fmla="*/ 1014959 w 1075383"/>
              <a:gd name="connsiteY56" fmla="*/ 744310 h 1069898"/>
              <a:gd name="connsiteX57" fmla="*/ 913339 w 1075383"/>
              <a:gd name="connsiteY57" fmla="*/ 844675 h 1069898"/>
              <a:gd name="connsiteX58" fmla="*/ 812974 w 1075383"/>
              <a:gd name="connsiteY58" fmla="*/ 744310 h 1069898"/>
              <a:gd name="connsiteX59" fmla="*/ 913339 w 1075383"/>
              <a:gd name="connsiteY59" fmla="*/ 642690 h 1069898"/>
              <a:gd name="connsiteX60" fmla="*/ 161420 w 1075383"/>
              <a:gd name="connsiteY60" fmla="*/ 642690 h 1069898"/>
              <a:gd name="connsiteX61" fmla="*/ 262418 w 1075383"/>
              <a:gd name="connsiteY61" fmla="*/ 744310 h 1069898"/>
              <a:gd name="connsiteX62" fmla="*/ 161420 w 1075383"/>
              <a:gd name="connsiteY62" fmla="*/ 844675 h 1069898"/>
              <a:gd name="connsiteX63" fmla="*/ 60421 w 1075383"/>
              <a:gd name="connsiteY63" fmla="*/ 744310 h 1069898"/>
              <a:gd name="connsiteX64" fmla="*/ 161420 w 1075383"/>
              <a:gd name="connsiteY64" fmla="*/ 642690 h 1069898"/>
              <a:gd name="connsiteX65" fmla="*/ 534948 w 1075383"/>
              <a:gd name="connsiteY65" fmla="*/ 620680 h 1069898"/>
              <a:gd name="connsiteX66" fmla="*/ 462628 w 1075383"/>
              <a:gd name="connsiteY66" fmla="*/ 694247 h 1069898"/>
              <a:gd name="connsiteX67" fmla="*/ 534948 w 1075383"/>
              <a:gd name="connsiteY67" fmla="*/ 766567 h 1069898"/>
              <a:gd name="connsiteX68" fmla="*/ 608514 w 1075383"/>
              <a:gd name="connsiteY68" fmla="*/ 694247 h 1069898"/>
              <a:gd name="connsiteX69" fmla="*/ 534948 w 1075383"/>
              <a:gd name="connsiteY69" fmla="*/ 620680 h 1069898"/>
              <a:gd name="connsiteX70" fmla="*/ 534948 w 1075383"/>
              <a:gd name="connsiteY70" fmla="*/ 593248 h 1069898"/>
              <a:gd name="connsiteX71" fmla="*/ 635946 w 1075383"/>
              <a:gd name="connsiteY71" fmla="*/ 694247 h 1069898"/>
              <a:gd name="connsiteX72" fmla="*/ 534948 w 1075383"/>
              <a:gd name="connsiteY72" fmla="*/ 795245 h 1069898"/>
              <a:gd name="connsiteX73" fmla="*/ 433949 w 1075383"/>
              <a:gd name="connsiteY73" fmla="*/ 694247 h 1069898"/>
              <a:gd name="connsiteX74" fmla="*/ 534948 w 1075383"/>
              <a:gd name="connsiteY74" fmla="*/ 593248 h 1069898"/>
              <a:gd name="connsiteX75" fmla="*/ 768404 w 1075383"/>
              <a:gd name="connsiteY75" fmla="*/ 191228 h 1069898"/>
              <a:gd name="connsiteX76" fmla="*/ 736012 w 1075383"/>
              <a:gd name="connsiteY76" fmla="*/ 223957 h 1069898"/>
              <a:gd name="connsiteX77" fmla="*/ 768404 w 1075383"/>
              <a:gd name="connsiteY77" fmla="*/ 256687 h 1069898"/>
              <a:gd name="connsiteX78" fmla="*/ 800796 w 1075383"/>
              <a:gd name="connsiteY78" fmla="*/ 223957 h 1069898"/>
              <a:gd name="connsiteX79" fmla="*/ 768404 w 1075383"/>
              <a:gd name="connsiteY79" fmla="*/ 191228 h 1069898"/>
              <a:gd name="connsiteX80" fmla="*/ 537086 w 1075383"/>
              <a:gd name="connsiteY80" fmla="*/ 191228 h 1069898"/>
              <a:gd name="connsiteX81" fmla="*/ 506257 w 1075383"/>
              <a:gd name="connsiteY81" fmla="*/ 223957 h 1069898"/>
              <a:gd name="connsiteX82" fmla="*/ 537086 w 1075383"/>
              <a:gd name="connsiteY82" fmla="*/ 256687 h 1069898"/>
              <a:gd name="connsiteX83" fmla="*/ 569148 w 1075383"/>
              <a:gd name="connsiteY83" fmla="*/ 223957 h 1069898"/>
              <a:gd name="connsiteX84" fmla="*/ 537086 w 1075383"/>
              <a:gd name="connsiteY84" fmla="*/ 191228 h 1069898"/>
              <a:gd name="connsiteX85" fmla="*/ 306987 w 1075383"/>
              <a:gd name="connsiteY85" fmla="*/ 191228 h 1069898"/>
              <a:gd name="connsiteX86" fmla="*/ 274595 w 1075383"/>
              <a:gd name="connsiteY86" fmla="*/ 223957 h 1069898"/>
              <a:gd name="connsiteX87" fmla="*/ 306987 w 1075383"/>
              <a:gd name="connsiteY87" fmla="*/ 256687 h 1069898"/>
              <a:gd name="connsiteX88" fmla="*/ 338133 w 1075383"/>
              <a:gd name="connsiteY88" fmla="*/ 223957 h 1069898"/>
              <a:gd name="connsiteX89" fmla="*/ 306987 w 1075383"/>
              <a:gd name="connsiteY89" fmla="*/ 191228 h 1069898"/>
              <a:gd name="connsiteX90" fmla="*/ 768404 w 1075383"/>
              <a:gd name="connsiteY90" fmla="*/ 164792 h 1069898"/>
              <a:gd name="connsiteX91" fmla="*/ 828205 w 1075383"/>
              <a:gd name="connsiteY91" fmla="*/ 223957 h 1069898"/>
              <a:gd name="connsiteX92" fmla="*/ 768404 w 1075383"/>
              <a:gd name="connsiteY92" fmla="*/ 284381 h 1069898"/>
              <a:gd name="connsiteX93" fmla="*/ 708603 w 1075383"/>
              <a:gd name="connsiteY93" fmla="*/ 223957 h 1069898"/>
              <a:gd name="connsiteX94" fmla="*/ 768404 w 1075383"/>
              <a:gd name="connsiteY94" fmla="*/ 164792 h 1069898"/>
              <a:gd name="connsiteX95" fmla="*/ 537086 w 1075383"/>
              <a:gd name="connsiteY95" fmla="*/ 164792 h 1069898"/>
              <a:gd name="connsiteX96" fmla="*/ 597510 w 1075383"/>
              <a:gd name="connsiteY96" fmla="*/ 223957 h 1069898"/>
              <a:gd name="connsiteX97" fmla="*/ 537086 w 1075383"/>
              <a:gd name="connsiteY97" fmla="*/ 284381 h 1069898"/>
              <a:gd name="connsiteX98" fmla="*/ 477895 w 1075383"/>
              <a:gd name="connsiteY98" fmla="*/ 223957 h 1069898"/>
              <a:gd name="connsiteX99" fmla="*/ 537086 w 1075383"/>
              <a:gd name="connsiteY99" fmla="*/ 164792 h 1069898"/>
              <a:gd name="connsiteX100" fmla="*/ 306987 w 1075383"/>
              <a:gd name="connsiteY100" fmla="*/ 164792 h 1069898"/>
              <a:gd name="connsiteX101" fmla="*/ 366788 w 1075383"/>
              <a:gd name="connsiteY101" fmla="*/ 223957 h 1069898"/>
              <a:gd name="connsiteX102" fmla="*/ 306987 w 1075383"/>
              <a:gd name="connsiteY102" fmla="*/ 284381 h 1069898"/>
              <a:gd name="connsiteX103" fmla="*/ 247186 w 1075383"/>
              <a:gd name="connsiteY103" fmla="*/ 223957 h 1069898"/>
              <a:gd name="connsiteX104" fmla="*/ 306987 w 1075383"/>
              <a:gd name="connsiteY104" fmla="*/ 164792 h 1069898"/>
              <a:gd name="connsiteX105" fmla="*/ 198779 w 1075383"/>
              <a:gd name="connsiteY105" fmla="*/ 27442 h 1069898"/>
              <a:gd name="connsiteX106" fmla="*/ 181290 w 1075383"/>
              <a:gd name="connsiteY106" fmla="*/ 44906 h 1069898"/>
              <a:gd name="connsiteX107" fmla="*/ 181290 w 1075383"/>
              <a:gd name="connsiteY107" fmla="*/ 440327 h 1069898"/>
              <a:gd name="connsiteX108" fmla="*/ 198779 w 1075383"/>
              <a:gd name="connsiteY108" fmla="*/ 457790 h 1069898"/>
              <a:gd name="connsiteX109" fmla="*/ 227511 w 1075383"/>
              <a:gd name="connsiteY109" fmla="*/ 457790 h 1069898"/>
              <a:gd name="connsiteX110" fmla="*/ 228760 w 1075383"/>
              <a:gd name="connsiteY110" fmla="*/ 457790 h 1069898"/>
              <a:gd name="connsiteX111" fmla="*/ 238754 w 1075383"/>
              <a:gd name="connsiteY111" fmla="*/ 462779 h 1069898"/>
              <a:gd name="connsiteX112" fmla="*/ 238754 w 1075383"/>
              <a:gd name="connsiteY112" fmla="*/ 464027 h 1069898"/>
              <a:gd name="connsiteX113" fmla="*/ 240003 w 1075383"/>
              <a:gd name="connsiteY113" fmla="*/ 465274 h 1069898"/>
              <a:gd name="connsiteX114" fmla="*/ 240003 w 1075383"/>
              <a:gd name="connsiteY114" fmla="*/ 466522 h 1069898"/>
              <a:gd name="connsiteX115" fmla="*/ 241253 w 1075383"/>
              <a:gd name="connsiteY115" fmla="*/ 467769 h 1069898"/>
              <a:gd name="connsiteX116" fmla="*/ 241253 w 1075383"/>
              <a:gd name="connsiteY116" fmla="*/ 469016 h 1069898"/>
              <a:gd name="connsiteX117" fmla="*/ 241253 w 1075383"/>
              <a:gd name="connsiteY117" fmla="*/ 470264 h 1069898"/>
              <a:gd name="connsiteX118" fmla="*/ 246249 w 1075383"/>
              <a:gd name="connsiteY118" fmla="*/ 567560 h 1069898"/>
              <a:gd name="connsiteX119" fmla="*/ 251246 w 1075383"/>
              <a:gd name="connsiteY119" fmla="*/ 570054 h 1069898"/>
              <a:gd name="connsiteX120" fmla="*/ 253745 w 1075383"/>
              <a:gd name="connsiteY120" fmla="*/ 566312 h 1069898"/>
              <a:gd name="connsiteX121" fmla="*/ 256243 w 1075383"/>
              <a:gd name="connsiteY121" fmla="*/ 563817 h 1069898"/>
              <a:gd name="connsiteX122" fmla="*/ 318704 w 1075383"/>
              <a:gd name="connsiteY122" fmla="*/ 464027 h 1069898"/>
              <a:gd name="connsiteX123" fmla="*/ 319954 w 1075383"/>
              <a:gd name="connsiteY123" fmla="*/ 462779 h 1069898"/>
              <a:gd name="connsiteX124" fmla="*/ 321203 w 1075383"/>
              <a:gd name="connsiteY124" fmla="*/ 461532 h 1069898"/>
              <a:gd name="connsiteX125" fmla="*/ 322452 w 1075383"/>
              <a:gd name="connsiteY125" fmla="*/ 461532 h 1069898"/>
              <a:gd name="connsiteX126" fmla="*/ 323701 w 1075383"/>
              <a:gd name="connsiteY126" fmla="*/ 459037 h 1069898"/>
              <a:gd name="connsiteX127" fmla="*/ 324950 w 1075383"/>
              <a:gd name="connsiteY127" fmla="*/ 459037 h 1069898"/>
              <a:gd name="connsiteX128" fmla="*/ 326200 w 1075383"/>
              <a:gd name="connsiteY128" fmla="*/ 457790 h 1069898"/>
              <a:gd name="connsiteX129" fmla="*/ 328698 w 1075383"/>
              <a:gd name="connsiteY129" fmla="*/ 457790 h 1069898"/>
              <a:gd name="connsiteX130" fmla="*/ 329947 w 1075383"/>
              <a:gd name="connsiteY130" fmla="*/ 457790 h 1069898"/>
              <a:gd name="connsiteX131" fmla="*/ 331197 w 1075383"/>
              <a:gd name="connsiteY131" fmla="*/ 457790 h 1069898"/>
              <a:gd name="connsiteX132" fmla="*/ 466113 w 1075383"/>
              <a:gd name="connsiteY132" fmla="*/ 457790 h 1069898"/>
              <a:gd name="connsiteX133" fmla="*/ 488599 w 1075383"/>
              <a:gd name="connsiteY133" fmla="*/ 457790 h 1069898"/>
              <a:gd name="connsiteX134" fmla="*/ 489848 w 1075383"/>
              <a:gd name="connsiteY134" fmla="*/ 457790 h 1069898"/>
              <a:gd name="connsiteX135" fmla="*/ 492346 w 1075383"/>
              <a:gd name="connsiteY135" fmla="*/ 457790 h 1069898"/>
              <a:gd name="connsiteX136" fmla="*/ 494845 w 1075383"/>
              <a:gd name="connsiteY136" fmla="*/ 459037 h 1069898"/>
              <a:gd name="connsiteX137" fmla="*/ 496094 w 1075383"/>
              <a:gd name="connsiteY137" fmla="*/ 459037 h 1069898"/>
              <a:gd name="connsiteX138" fmla="*/ 496094 w 1075383"/>
              <a:gd name="connsiteY138" fmla="*/ 460285 h 1069898"/>
              <a:gd name="connsiteX139" fmla="*/ 498592 w 1075383"/>
              <a:gd name="connsiteY139" fmla="*/ 461532 h 1069898"/>
              <a:gd name="connsiteX140" fmla="*/ 499842 w 1075383"/>
              <a:gd name="connsiteY140" fmla="*/ 462779 h 1069898"/>
              <a:gd name="connsiteX141" fmla="*/ 501091 w 1075383"/>
              <a:gd name="connsiteY141" fmla="*/ 464027 h 1069898"/>
              <a:gd name="connsiteX142" fmla="*/ 501091 w 1075383"/>
              <a:gd name="connsiteY142" fmla="*/ 465274 h 1069898"/>
              <a:gd name="connsiteX143" fmla="*/ 537318 w 1075383"/>
              <a:gd name="connsiteY143" fmla="*/ 532633 h 1069898"/>
              <a:gd name="connsiteX144" fmla="*/ 538568 w 1075383"/>
              <a:gd name="connsiteY144" fmla="*/ 533880 h 1069898"/>
              <a:gd name="connsiteX145" fmla="*/ 542315 w 1075383"/>
              <a:gd name="connsiteY145" fmla="*/ 536375 h 1069898"/>
              <a:gd name="connsiteX146" fmla="*/ 547312 w 1075383"/>
              <a:gd name="connsiteY146" fmla="*/ 533880 h 1069898"/>
              <a:gd name="connsiteX147" fmla="*/ 547312 w 1075383"/>
              <a:gd name="connsiteY147" fmla="*/ 531386 h 1069898"/>
              <a:gd name="connsiteX148" fmla="*/ 579792 w 1075383"/>
              <a:gd name="connsiteY148" fmla="*/ 465274 h 1069898"/>
              <a:gd name="connsiteX149" fmla="*/ 581041 w 1075383"/>
              <a:gd name="connsiteY149" fmla="*/ 464027 h 1069898"/>
              <a:gd name="connsiteX150" fmla="*/ 581041 w 1075383"/>
              <a:gd name="connsiteY150" fmla="*/ 461532 h 1069898"/>
              <a:gd name="connsiteX151" fmla="*/ 582290 w 1075383"/>
              <a:gd name="connsiteY151" fmla="*/ 461532 h 1069898"/>
              <a:gd name="connsiteX152" fmla="*/ 583540 w 1075383"/>
              <a:gd name="connsiteY152" fmla="*/ 460285 h 1069898"/>
              <a:gd name="connsiteX153" fmla="*/ 584789 w 1075383"/>
              <a:gd name="connsiteY153" fmla="*/ 459037 h 1069898"/>
              <a:gd name="connsiteX154" fmla="*/ 586038 w 1075383"/>
              <a:gd name="connsiteY154" fmla="*/ 459037 h 1069898"/>
              <a:gd name="connsiteX155" fmla="*/ 587287 w 1075383"/>
              <a:gd name="connsiteY155" fmla="*/ 457790 h 1069898"/>
              <a:gd name="connsiteX156" fmla="*/ 588536 w 1075383"/>
              <a:gd name="connsiteY156" fmla="*/ 457790 h 1069898"/>
              <a:gd name="connsiteX157" fmla="*/ 589786 w 1075383"/>
              <a:gd name="connsiteY157" fmla="*/ 457790 h 1069898"/>
              <a:gd name="connsiteX158" fmla="*/ 591035 w 1075383"/>
              <a:gd name="connsiteY158" fmla="*/ 457790 h 1069898"/>
              <a:gd name="connsiteX159" fmla="*/ 592284 w 1075383"/>
              <a:gd name="connsiteY159" fmla="*/ 457790 h 1069898"/>
              <a:gd name="connsiteX160" fmla="*/ 749686 w 1075383"/>
              <a:gd name="connsiteY160" fmla="*/ 457790 h 1069898"/>
              <a:gd name="connsiteX161" fmla="*/ 750935 w 1075383"/>
              <a:gd name="connsiteY161" fmla="*/ 457790 h 1069898"/>
              <a:gd name="connsiteX162" fmla="*/ 752185 w 1075383"/>
              <a:gd name="connsiteY162" fmla="*/ 457790 h 1069898"/>
              <a:gd name="connsiteX163" fmla="*/ 753434 w 1075383"/>
              <a:gd name="connsiteY163" fmla="*/ 457790 h 1069898"/>
              <a:gd name="connsiteX164" fmla="*/ 754683 w 1075383"/>
              <a:gd name="connsiteY164" fmla="*/ 459037 h 1069898"/>
              <a:gd name="connsiteX165" fmla="*/ 755932 w 1075383"/>
              <a:gd name="connsiteY165" fmla="*/ 459037 h 1069898"/>
              <a:gd name="connsiteX166" fmla="*/ 757182 w 1075383"/>
              <a:gd name="connsiteY166" fmla="*/ 459037 h 1069898"/>
              <a:gd name="connsiteX167" fmla="*/ 758431 w 1075383"/>
              <a:gd name="connsiteY167" fmla="*/ 460285 h 1069898"/>
              <a:gd name="connsiteX168" fmla="*/ 759680 w 1075383"/>
              <a:gd name="connsiteY168" fmla="*/ 461532 h 1069898"/>
              <a:gd name="connsiteX169" fmla="*/ 759680 w 1075383"/>
              <a:gd name="connsiteY169" fmla="*/ 462779 h 1069898"/>
              <a:gd name="connsiteX170" fmla="*/ 760929 w 1075383"/>
              <a:gd name="connsiteY170" fmla="*/ 464027 h 1069898"/>
              <a:gd name="connsiteX171" fmla="*/ 824640 w 1075383"/>
              <a:gd name="connsiteY171" fmla="*/ 565065 h 1069898"/>
              <a:gd name="connsiteX172" fmla="*/ 824640 w 1075383"/>
              <a:gd name="connsiteY172" fmla="*/ 566312 h 1069898"/>
              <a:gd name="connsiteX173" fmla="*/ 829636 w 1075383"/>
              <a:gd name="connsiteY173" fmla="*/ 570054 h 1069898"/>
              <a:gd name="connsiteX174" fmla="*/ 833384 w 1075383"/>
              <a:gd name="connsiteY174" fmla="*/ 567560 h 1069898"/>
              <a:gd name="connsiteX175" fmla="*/ 838381 w 1075383"/>
              <a:gd name="connsiteY175" fmla="*/ 470264 h 1069898"/>
              <a:gd name="connsiteX176" fmla="*/ 838381 w 1075383"/>
              <a:gd name="connsiteY176" fmla="*/ 469016 h 1069898"/>
              <a:gd name="connsiteX177" fmla="*/ 839630 w 1075383"/>
              <a:gd name="connsiteY177" fmla="*/ 467769 h 1069898"/>
              <a:gd name="connsiteX178" fmla="*/ 839630 w 1075383"/>
              <a:gd name="connsiteY178" fmla="*/ 466522 h 1069898"/>
              <a:gd name="connsiteX179" fmla="*/ 840879 w 1075383"/>
              <a:gd name="connsiteY179" fmla="*/ 465274 h 1069898"/>
              <a:gd name="connsiteX180" fmla="*/ 842129 w 1075383"/>
              <a:gd name="connsiteY180" fmla="*/ 462779 h 1069898"/>
              <a:gd name="connsiteX181" fmla="*/ 850873 w 1075383"/>
              <a:gd name="connsiteY181" fmla="*/ 457790 h 1069898"/>
              <a:gd name="connsiteX182" fmla="*/ 852122 w 1075383"/>
              <a:gd name="connsiteY182" fmla="*/ 457790 h 1069898"/>
              <a:gd name="connsiteX183" fmla="*/ 853372 w 1075383"/>
              <a:gd name="connsiteY183" fmla="*/ 457790 h 1069898"/>
              <a:gd name="connsiteX184" fmla="*/ 882104 w 1075383"/>
              <a:gd name="connsiteY184" fmla="*/ 457790 h 1069898"/>
              <a:gd name="connsiteX185" fmla="*/ 898344 w 1075383"/>
              <a:gd name="connsiteY185" fmla="*/ 440327 h 1069898"/>
              <a:gd name="connsiteX186" fmla="*/ 898344 w 1075383"/>
              <a:gd name="connsiteY186" fmla="*/ 44906 h 1069898"/>
              <a:gd name="connsiteX187" fmla="*/ 882104 w 1075383"/>
              <a:gd name="connsiteY187" fmla="*/ 27442 h 1069898"/>
              <a:gd name="connsiteX188" fmla="*/ 198779 w 1075383"/>
              <a:gd name="connsiteY188" fmla="*/ 0 h 1069898"/>
              <a:gd name="connsiteX189" fmla="*/ 882104 w 1075383"/>
              <a:gd name="connsiteY189" fmla="*/ 0 h 1069898"/>
              <a:gd name="connsiteX190" fmla="*/ 927076 w 1075383"/>
              <a:gd name="connsiteY190" fmla="*/ 44906 h 1069898"/>
              <a:gd name="connsiteX191" fmla="*/ 927076 w 1075383"/>
              <a:gd name="connsiteY191" fmla="*/ 440327 h 1069898"/>
              <a:gd name="connsiteX192" fmla="*/ 882104 w 1075383"/>
              <a:gd name="connsiteY192" fmla="*/ 485232 h 1069898"/>
              <a:gd name="connsiteX193" fmla="*/ 867113 w 1075383"/>
              <a:gd name="connsiteY193" fmla="*/ 485232 h 1069898"/>
              <a:gd name="connsiteX194" fmla="*/ 862116 w 1075383"/>
              <a:gd name="connsiteY194" fmla="*/ 571302 h 1069898"/>
              <a:gd name="connsiteX195" fmla="*/ 860867 w 1075383"/>
              <a:gd name="connsiteY195" fmla="*/ 576291 h 1069898"/>
              <a:gd name="connsiteX196" fmla="*/ 830886 w 1075383"/>
              <a:gd name="connsiteY196" fmla="*/ 597497 h 1069898"/>
              <a:gd name="connsiteX197" fmla="*/ 829636 w 1075383"/>
              <a:gd name="connsiteY197" fmla="*/ 597497 h 1069898"/>
              <a:gd name="connsiteX198" fmla="*/ 799655 w 1075383"/>
              <a:gd name="connsiteY198" fmla="*/ 578786 h 1069898"/>
              <a:gd name="connsiteX199" fmla="*/ 742191 w 1075383"/>
              <a:gd name="connsiteY199" fmla="*/ 485232 h 1069898"/>
              <a:gd name="connsiteX200" fmla="*/ 601029 w 1075383"/>
              <a:gd name="connsiteY200" fmla="*/ 485232 h 1069898"/>
              <a:gd name="connsiteX201" fmla="*/ 573546 w 1075383"/>
              <a:gd name="connsiteY201" fmla="*/ 543859 h 1069898"/>
              <a:gd name="connsiteX202" fmla="*/ 543564 w 1075383"/>
              <a:gd name="connsiteY202" fmla="*/ 565065 h 1069898"/>
              <a:gd name="connsiteX203" fmla="*/ 542315 w 1075383"/>
              <a:gd name="connsiteY203" fmla="*/ 565065 h 1069898"/>
              <a:gd name="connsiteX204" fmla="*/ 512334 w 1075383"/>
              <a:gd name="connsiteY204" fmla="*/ 545107 h 1069898"/>
              <a:gd name="connsiteX205" fmla="*/ 479854 w 1075383"/>
              <a:gd name="connsiteY205" fmla="*/ 485232 h 1069898"/>
              <a:gd name="connsiteX206" fmla="*/ 466113 w 1075383"/>
              <a:gd name="connsiteY206" fmla="*/ 485232 h 1069898"/>
              <a:gd name="connsiteX207" fmla="*/ 338692 w 1075383"/>
              <a:gd name="connsiteY207" fmla="*/ 485232 h 1069898"/>
              <a:gd name="connsiteX208" fmla="*/ 279978 w 1075383"/>
              <a:gd name="connsiteY208" fmla="*/ 577539 h 1069898"/>
              <a:gd name="connsiteX209" fmla="*/ 251246 w 1075383"/>
              <a:gd name="connsiteY209" fmla="*/ 597497 h 1069898"/>
              <a:gd name="connsiteX210" fmla="*/ 220016 w 1075383"/>
              <a:gd name="connsiteY210" fmla="*/ 577539 h 1069898"/>
              <a:gd name="connsiteX211" fmla="*/ 218767 w 1075383"/>
              <a:gd name="connsiteY211" fmla="*/ 573797 h 1069898"/>
              <a:gd name="connsiteX212" fmla="*/ 213770 w 1075383"/>
              <a:gd name="connsiteY212" fmla="*/ 485232 h 1069898"/>
              <a:gd name="connsiteX213" fmla="*/ 198779 w 1075383"/>
              <a:gd name="connsiteY213" fmla="*/ 485232 h 1069898"/>
              <a:gd name="connsiteX214" fmla="*/ 153807 w 1075383"/>
              <a:gd name="connsiteY214" fmla="*/ 440327 h 1069898"/>
              <a:gd name="connsiteX215" fmla="*/ 153807 w 1075383"/>
              <a:gd name="connsiteY215" fmla="*/ 44906 h 1069898"/>
              <a:gd name="connsiteX216" fmla="*/ 198779 w 1075383"/>
              <a:gd name="connsiteY216" fmla="*/ 0 h 106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075383" h="1069898">
                <a:moveTo>
                  <a:pt x="837967" y="906354"/>
                </a:moveTo>
                <a:cubicBezTo>
                  <a:pt x="806562" y="906354"/>
                  <a:pt x="780183" y="932571"/>
                  <a:pt x="780183" y="965030"/>
                </a:cubicBezTo>
                <a:lnTo>
                  <a:pt x="780183" y="1041184"/>
                </a:lnTo>
                <a:lnTo>
                  <a:pt x="1047747" y="1041184"/>
                </a:lnTo>
                <a:lnTo>
                  <a:pt x="1047747" y="965030"/>
                </a:lnTo>
                <a:cubicBezTo>
                  <a:pt x="1047747" y="932571"/>
                  <a:pt x="1021368" y="906354"/>
                  <a:pt x="988707" y="906354"/>
                </a:cubicBezTo>
                <a:close/>
                <a:moveTo>
                  <a:pt x="85419" y="906354"/>
                </a:moveTo>
                <a:cubicBezTo>
                  <a:pt x="54015" y="906354"/>
                  <a:pt x="27635" y="932571"/>
                  <a:pt x="27635" y="965030"/>
                </a:cubicBezTo>
                <a:lnTo>
                  <a:pt x="27635" y="1041184"/>
                </a:lnTo>
                <a:lnTo>
                  <a:pt x="295196" y="1041184"/>
                </a:lnTo>
                <a:lnTo>
                  <a:pt x="295196" y="965030"/>
                </a:lnTo>
                <a:cubicBezTo>
                  <a:pt x="295196" y="932571"/>
                  <a:pt x="268817" y="906354"/>
                  <a:pt x="237413" y="906354"/>
                </a:cubicBezTo>
                <a:close/>
                <a:moveTo>
                  <a:pt x="837967" y="878889"/>
                </a:moveTo>
                <a:lnTo>
                  <a:pt x="988707" y="878889"/>
                </a:lnTo>
                <a:cubicBezTo>
                  <a:pt x="1036442" y="878889"/>
                  <a:pt x="1075383" y="917590"/>
                  <a:pt x="1075383" y="965030"/>
                </a:cubicBezTo>
                <a:lnTo>
                  <a:pt x="1075383" y="1054917"/>
                </a:lnTo>
                <a:cubicBezTo>
                  <a:pt x="1075383" y="1063655"/>
                  <a:pt x="1069102" y="1069898"/>
                  <a:pt x="1061565" y="1069898"/>
                </a:cubicBezTo>
                <a:lnTo>
                  <a:pt x="766365" y="1069898"/>
                </a:lnTo>
                <a:cubicBezTo>
                  <a:pt x="758828" y="1069898"/>
                  <a:pt x="752547" y="1063655"/>
                  <a:pt x="752547" y="1054917"/>
                </a:cubicBezTo>
                <a:lnTo>
                  <a:pt x="752547" y="965030"/>
                </a:lnTo>
                <a:cubicBezTo>
                  <a:pt x="752547" y="917590"/>
                  <a:pt x="791488" y="878889"/>
                  <a:pt x="837967" y="878889"/>
                </a:cubicBezTo>
                <a:close/>
                <a:moveTo>
                  <a:pt x="85419" y="878889"/>
                </a:moveTo>
                <a:lnTo>
                  <a:pt x="237413" y="878889"/>
                </a:lnTo>
                <a:cubicBezTo>
                  <a:pt x="283891" y="878889"/>
                  <a:pt x="322832" y="917590"/>
                  <a:pt x="322832" y="965030"/>
                </a:cubicBezTo>
                <a:lnTo>
                  <a:pt x="322832" y="1054917"/>
                </a:lnTo>
                <a:cubicBezTo>
                  <a:pt x="322832" y="1063655"/>
                  <a:pt x="316551" y="1069898"/>
                  <a:pt x="309014" y="1069898"/>
                </a:cubicBezTo>
                <a:lnTo>
                  <a:pt x="13818" y="1069898"/>
                </a:lnTo>
                <a:cubicBezTo>
                  <a:pt x="6281" y="1069898"/>
                  <a:pt x="0" y="1063655"/>
                  <a:pt x="0" y="1054917"/>
                </a:cubicBezTo>
                <a:lnTo>
                  <a:pt x="0" y="965030"/>
                </a:lnTo>
                <a:cubicBezTo>
                  <a:pt x="0" y="917590"/>
                  <a:pt x="37685" y="878889"/>
                  <a:pt x="85419" y="878889"/>
                </a:cubicBezTo>
                <a:close/>
                <a:moveTo>
                  <a:pt x="464441" y="856916"/>
                </a:moveTo>
                <a:cubicBezTo>
                  <a:pt x="433036" y="856916"/>
                  <a:pt x="406657" y="883133"/>
                  <a:pt x="406657" y="914343"/>
                </a:cubicBezTo>
                <a:lnTo>
                  <a:pt x="406657" y="992993"/>
                </a:lnTo>
                <a:lnTo>
                  <a:pt x="674221" y="992993"/>
                </a:lnTo>
                <a:lnTo>
                  <a:pt x="674221" y="914343"/>
                </a:lnTo>
                <a:cubicBezTo>
                  <a:pt x="674221" y="883133"/>
                  <a:pt x="647842" y="856916"/>
                  <a:pt x="616437" y="856916"/>
                </a:cubicBezTo>
                <a:close/>
                <a:moveTo>
                  <a:pt x="464441" y="829451"/>
                </a:moveTo>
                <a:lnTo>
                  <a:pt x="616437" y="829451"/>
                </a:lnTo>
                <a:cubicBezTo>
                  <a:pt x="662916" y="829451"/>
                  <a:pt x="701857" y="866903"/>
                  <a:pt x="701857" y="914343"/>
                </a:cubicBezTo>
                <a:lnTo>
                  <a:pt x="701857" y="1006725"/>
                </a:lnTo>
                <a:cubicBezTo>
                  <a:pt x="701857" y="1014216"/>
                  <a:pt x="695576" y="1020458"/>
                  <a:pt x="688039" y="1020458"/>
                </a:cubicBezTo>
                <a:lnTo>
                  <a:pt x="392839" y="1020458"/>
                </a:lnTo>
                <a:cubicBezTo>
                  <a:pt x="385302" y="1020458"/>
                  <a:pt x="379021" y="1014216"/>
                  <a:pt x="379021" y="1006725"/>
                </a:cubicBezTo>
                <a:lnTo>
                  <a:pt x="379021" y="914343"/>
                </a:lnTo>
                <a:cubicBezTo>
                  <a:pt x="379021" y="866903"/>
                  <a:pt x="416706" y="829451"/>
                  <a:pt x="464441" y="829451"/>
                </a:cubicBezTo>
                <a:close/>
                <a:moveTo>
                  <a:pt x="913339" y="671545"/>
                </a:moveTo>
                <a:cubicBezTo>
                  <a:pt x="873193" y="671545"/>
                  <a:pt x="840574" y="702910"/>
                  <a:pt x="840574" y="744310"/>
                </a:cubicBezTo>
                <a:cubicBezTo>
                  <a:pt x="840574" y="784456"/>
                  <a:pt x="873193" y="817075"/>
                  <a:pt x="913339" y="817075"/>
                </a:cubicBezTo>
                <a:cubicBezTo>
                  <a:pt x="954740" y="817075"/>
                  <a:pt x="987359" y="784456"/>
                  <a:pt x="987359" y="744310"/>
                </a:cubicBezTo>
                <a:cubicBezTo>
                  <a:pt x="987359" y="702910"/>
                  <a:pt x="954740" y="671545"/>
                  <a:pt x="913339" y="671545"/>
                </a:cubicBezTo>
                <a:close/>
                <a:moveTo>
                  <a:pt x="161420" y="671545"/>
                </a:moveTo>
                <a:cubicBezTo>
                  <a:pt x="121519" y="671545"/>
                  <a:pt x="89100" y="702910"/>
                  <a:pt x="89100" y="744310"/>
                </a:cubicBezTo>
                <a:cubicBezTo>
                  <a:pt x="89100" y="784456"/>
                  <a:pt x="121519" y="817075"/>
                  <a:pt x="161420" y="817075"/>
                </a:cubicBezTo>
                <a:cubicBezTo>
                  <a:pt x="201320" y="817075"/>
                  <a:pt x="234986" y="784456"/>
                  <a:pt x="234986" y="744310"/>
                </a:cubicBezTo>
                <a:cubicBezTo>
                  <a:pt x="234986" y="702910"/>
                  <a:pt x="201320" y="671545"/>
                  <a:pt x="161420" y="671545"/>
                </a:cubicBezTo>
                <a:close/>
                <a:moveTo>
                  <a:pt x="913339" y="642690"/>
                </a:moveTo>
                <a:cubicBezTo>
                  <a:pt x="969795" y="642690"/>
                  <a:pt x="1014959" y="687855"/>
                  <a:pt x="1014959" y="744310"/>
                </a:cubicBezTo>
                <a:cubicBezTo>
                  <a:pt x="1014959" y="800766"/>
                  <a:pt x="969795" y="844675"/>
                  <a:pt x="913339" y="844675"/>
                </a:cubicBezTo>
                <a:cubicBezTo>
                  <a:pt x="858138" y="844675"/>
                  <a:pt x="812974" y="800766"/>
                  <a:pt x="812974" y="744310"/>
                </a:cubicBezTo>
                <a:cubicBezTo>
                  <a:pt x="812974" y="687855"/>
                  <a:pt x="858138" y="642690"/>
                  <a:pt x="913339" y="642690"/>
                </a:cubicBezTo>
                <a:close/>
                <a:moveTo>
                  <a:pt x="161420" y="642690"/>
                </a:moveTo>
                <a:cubicBezTo>
                  <a:pt x="217530" y="642690"/>
                  <a:pt x="262418" y="687855"/>
                  <a:pt x="262418" y="744310"/>
                </a:cubicBezTo>
                <a:cubicBezTo>
                  <a:pt x="262418" y="800766"/>
                  <a:pt x="217530" y="844675"/>
                  <a:pt x="161420" y="844675"/>
                </a:cubicBezTo>
                <a:cubicBezTo>
                  <a:pt x="106556" y="844675"/>
                  <a:pt x="60421" y="800766"/>
                  <a:pt x="60421" y="744310"/>
                </a:cubicBezTo>
                <a:cubicBezTo>
                  <a:pt x="60421" y="687855"/>
                  <a:pt x="106556" y="642690"/>
                  <a:pt x="161420" y="642690"/>
                </a:cubicBezTo>
                <a:close/>
                <a:moveTo>
                  <a:pt x="534948" y="620680"/>
                </a:moveTo>
                <a:cubicBezTo>
                  <a:pt x="496294" y="620680"/>
                  <a:pt x="462628" y="654346"/>
                  <a:pt x="462628" y="694247"/>
                </a:cubicBezTo>
                <a:cubicBezTo>
                  <a:pt x="462628" y="734147"/>
                  <a:pt x="496294" y="766567"/>
                  <a:pt x="534948" y="766567"/>
                </a:cubicBezTo>
                <a:cubicBezTo>
                  <a:pt x="576095" y="766567"/>
                  <a:pt x="608514" y="734147"/>
                  <a:pt x="608514" y="694247"/>
                </a:cubicBezTo>
                <a:cubicBezTo>
                  <a:pt x="608514" y="654346"/>
                  <a:pt x="576095" y="620680"/>
                  <a:pt x="534948" y="620680"/>
                </a:cubicBezTo>
                <a:close/>
                <a:moveTo>
                  <a:pt x="534948" y="593248"/>
                </a:moveTo>
                <a:cubicBezTo>
                  <a:pt x="591058" y="593248"/>
                  <a:pt x="635946" y="638136"/>
                  <a:pt x="635946" y="694247"/>
                </a:cubicBezTo>
                <a:cubicBezTo>
                  <a:pt x="635946" y="750357"/>
                  <a:pt x="591058" y="795245"/>
                  <a:pt x="534948" y="795245"/>
                </a:cubicBezTo>
                <a:cubicBezTo>
                  <a:pt x="480084" y="795245"/>
                  <a:pt x="433949" y="750357"/>
                  <a:pt x="433949" y="694247"/>
                </a:cubicBezTo>
                <a:cubicBezTo>
                  <a:pt x="433949" y="638136"/>
                  <a:pt x="480084" y="593248"/>
                  <a:pt x="534948" y="593248"/>
                </a:cubicBezTo>
                <a:close/>
                <a:moveTo>
                  <a:pt x="768404" y="191228"/>
                </a:moveTo>
                <a:cubicBezTo>
                  <a:pt x="750962" y="191228"/>
                  <a:pt x="736012" y="206334"/>
                  <a:pt x="736012" y="223957"/>
                </a:cubicBezTo>
                <a:cubicBezTo>
                  <a:pt x="736012" y="242840"/>
                  <a:pt x="750962" y="256687"/>
                  <a:pt x="768404" y="256687"/>
                </a:cubicBezTo>
                <a:cubicBezTo>
                  <a:pt x="785846" y="256687"/>
                  <a:pt x="800796" y="242840"/>
                  <a:pt x="800796" y="223957"/>
                </a:cubicBezTo>
                <a:cubicBezTo>
                  <a:pt x="800796" y="206334"/>
                  <a:pt x="785846" y="191228"/>
                  <a:pt x="768404" y="191228"/>
                </a:cubicBezTo>
                <a:close/>
                <a:moveTo>
                  <a:pt x="537086" y="191228"/>
                </a:moveTo>
                <a:cubicBezTo>
                  <a:pt x="519822" y="191228"/>
                  <a:pt x="506257" y="206334"/>
                  <a:pt x="506257" y="223957"/>
                </a:cubicBezTo>
                <a:cubicBezTo>
                  <a:pt x="506257" y="242840"/>
                  <a:pt x="519822" y="256687"/>
                  <a:pt x="537086" y="256687"/>
                </a:cubicBezTo>
                <a:cubicBezTo>
                  <a:pt x="554350" y="256687"/>
                  <a:pt x="569148" y="242840"/>
                  <a:pt x="569148" y="223957"/>
                </a:cubicBezTo>
                <a:cubicBezTo>
                  <a:pt x="569148" y="206334"/>
                  <a:pt x="554350" y="191228"/>
                  <a:pt x="537086" y="191228"/>
                </a:cubicBezTo>
                <a:close/>
                <a:moveTo>
                  <a:pt x="306987" y="191228"/>
                </a:moveTo>
                <a:cubicBezTo>
                  <a:pt x="289545" y="191228"/>
                  <a:pt x="274595" y="206334"/>
                  <a:pt x="274595" y="223957"/>
                </a:cubicBezTo>
                <a:cubicBezTo>
                  <a:pt x="274595" y="242840"/>
                  <a:pt x="289545" y="256687"/>
                  <a:pt x="306987" y="256687"/>
                </a:cubicBezTo>
                <a:cubicBezTo>
                  <a:pt x="324429" y="256687"/>
                  <a:pt x="338133" y="242840"/>
                  <a:pt x="338133" y="223957"/>
                </a:cubicBezTo>
                <a:cubicBezTo>
                  <a:pt x="338133" y="206334"/>
                  <a:pt x="324429" y="191228"/>
                  <a:pt x="306987" y="191228"/>
                </a:cubicBezTo>
                <a:close/>
                <a:moveTo>
                  <a:pt x="768404" y="164792"/>
                </a:moveTo>
                <a:cubicBezTo>
                  <a:pt x="800796" y="164792"/>
                  <a:pt x="828205" y="191228"/>
                  <a:pt x="828205" y="223957"/>
                </a:cubicBezTo>
                <a:cubicBezTo>
                  <a:pt x="828205" y="257946"/>
                  <a:pt x="800796" y="284381"/>
                  <a:pt x="768404" y="284381"/>
                </a:cubicBezTo>
                <a:cubicBezTo>
                  <a:pt x="736012" y="284381"/>
                  <a:pt x="708603" y="257946"/>
                  <a:pt x="708603" y="223957"/>
                </a:cubicBezTo>
                <a:cubicBezTo>
                  <a:pt x="708603" y="191228"/>
                  <a:pt x="736012" y="164792"/>
                  <a:pt x="768404" y="164792"/>
                </a:cubicBezTo>
                <a:close/>
                <a:moveTo>
                  <a:pt x="537086" y="164792"/>
                </a:moveTo>
                <a:cubicBezTo>
                  <a:pt x="570381" y="164792"/>
                  <a:pt x="597510" y="191228"/>
                  <a:pt x="597510" y="223957"/>
                </a:cubicBezTo>
                <a:cubicBezTo>
                  <a:pt x="597510" y="257946"/>
                  <a:pt x="570381" y="284381"/>
                  <a:pt x="537086" y="284381"/>
                </a:cubicBezTo>
                <a:cubicBezTo>
                  <a:pt x="505024" y="284381"/>
                  <a:pt x="477895" y="257946"/>
                  <a:pt x="477895" y="223957"/>
                </a:cubicBezTo>
                <a:cubicBezTo>
                  <a:pt x="477895" y="191228"/>
                  <a:pt x="505024" y="164792"/>
                  <a:pt x="537086" y="164792"/>
                </a:cubicBezTo>
                <a:close/>
                <a:moveTo>
                  <a:pt x="306987" y="164792"/>
                </a:moveTo>
                <a:cubicBezTo>
                  <a:pt x="340625" y="164792"/>
                  <a:pt x="366788" y="191228"/>
                  <a:pt x="366788" y="223957"/>
                </a:cubicBezTo>
                <a:cubicBezTo>
                  <a:pt x="366788" y="257946"/>
                  <a:pt x="340625" y="284381"/>
                  <a:pt x="306987" y="284381"/>
                </a:cubicBezTo>
                <a:cubicBezTo>
                  <a:pt x="273349" y="284381"/>
                  <a:pt x="247186" y="257946"/>
                  <a:pt x="247186" y="223957"/>
                </a:cubicBezTo>
                <a:cubicBezTo>
                  <a:pt x="247186" y="191228"/>
                  <a:pt x="273349" y="164792"/>
                  <a:pt x="306987" y="164792"/>
                </a:cubicBezTo>
                <a:close/>
                <a:moveTo>
                  <a:pt x="198779" y="27442"/>
                </a:moveTo>
                <a:cubicBezTo>
                  <a:pt x="188785" y="27442"/>
                  <a:pt x="181290" y="36174"/>
                  <a:pt x="181290" y="44906"/>
                </a:cubicBezTo>
                <a:lnTo>
                  <a:pt x="181290" y="440327"/>
                </a:lnTo>
                <a:cubicBezTo>
                  <a:pt x="181290" y="450306"/>
                  <a:pt x="188785" y="457790"/>
                  <a:pt x="198779" y="457790"/>
                </a:cubicBezTo>
                <a:lnTo>
                  <a:pt x="227511" y="457790"/>
                </a:lnTo>
                <a:cubicBezTo>
                  <a:pt x="228760" y="457790"/>
                  <a:pt x="228760" y="457790"/>
                  <a:pt x="228760" y="457790"/>
                </a:cubicBezTo>
                <a:cubicBezTo>
                  <a:pt x="232508" y="457790"/>
                  <a:pt x="236256" y="460285"/>
                  <a:pt x="238754" y="462779"/>
                </a:cubicBezTo>
                <a:cubicBezTo>
                  <a:pt x="238754" y="462779"/>
                  <a:pt x="238754" y="462779"/>
                  <a:pt x="238754" y="464027"/>
                </a:cubicBezTo>
                <a:cubicBezTo>
                  <a:pt x="238754" y="464027"/>
                  <a:pt x="238754" y="464027"/>
                  <a:pt x="240003" y="465274"/>
                </a:cubicBezTo>
                <a:lnTo>
                  <a:pt x="240003" y="466522"/>
                </a:lnTo>
                <a:cubicBezTo>
                  <a:pt x="240003" y="466522"/>
                  <a:pt x="240003" y="467769"/>
                  <a:pt x="241253" y="467769"/>
                </a:cubicBezTo>
                <a:cubicBezTo>
                  <a:pt x="241253" y="469016"/>
                  <a:pt x="241253" y="469016"/>
                  <a:pt x="241253" y="469016"/>
                </a:cubicBezTo>
                <a:cubicBezTo>
                  <a:pt x="241253" y="470264"/>
                  <a:pt x="241253" y="470264"/>
                  <a:pt x="241253" y="470264"/>
                </a:cubicBezTo>
                <a:lnTo>
                  <a:pt x="246249" y="567560"/>
                </a:lnTo>
                <a:cubicBezTo>
                  <a:pt x="248748" y="570054"/>
                  <a:pt x="248748" y="570054"/>
                  <a:pt x="251246" y="570054"/>
                </a:cubicBezTo>
                <a:cubicBezTo>
                  <a:pt x="252496" y="570054"/>
                  <a:pt x="253745" y="568807"/>
                  <a:pt x="253745" y="566312"/>
                </a:cubicBezTo>
                <a:cubicBezTo>
                  <a:pt x="254994" y="565065"/>
                  <a:pt x="254994" y="563817"/>
                  <a:pt x="256243" y="563817"/>
                </a:cubicBezTo>
                <a:lnTo>
                  <a:pt x="318704" y="464027"/>
                </a:lnTo>
                <a:cubicBezTo>
                  <a:pt x="319954" y="464027"/>
                  <a:pt x="319954" y="462779"/>
                  <a:pt x="319954" y="462779"/>
                </a:cubicBezTo>
                <a:cubicBezTo>
                  <a:pt x="321203" y="461532"/>
                  <a:pt x="321203" y="461532"/>
                  <a:pt x="321203" y="461532"/>
                </a:cubicBezTo>
                <a:cubicBezTo>
                  <a:pt x="322452" y="461532"/>
                  <a:pt x="322452" y="461532"/>
                  <a:pt x="322452" y="461532"/>
                </a:cubicBezTo>
                <a:cubicBezTo>
                  <a:pt x="322452" y="460285"/>
                  <a:pt x="323701" y="460285"/>
                  <a:pt x="323701" y="459037"/>
                </a:cubicBezTo>
                <a:cubicBezTo>
                  <a:pt x="324950" y="459037"/>
                  <a:pt x="324950" y="459037"/>
                  <a:pt x="324950" y="459037"/>
                </a:cubicBezTo>
                <a:cubicBezTo>
                  <a:pt x="326200" y="457790"/>
                  <a:pt x="326200" y="457790"/>
                  <a:pt x="326200" y="457790"/>
                </a:cubicBezTo>
                <a:cubicBezTo>
                  <a:pt x="327449" y="457790"/>
                  <a:pt x="327449" y="457790"/>
                  <a:pt x="328698" y="457790"/>
                </a:cubicBezTo>
                <a:cubicBezTo>
                  <a:pt x="328698" y="457790"/>
                  <a:pt x="328698" y="457790"/>
                  <a:pt x="329947" y="457790"/>
                </a:cubicBezTo>
                <a:cubicBezTo>
                  <a:pt x="329947" y="457790"/>
                  <a:pt x="329947" y="457790"/>
                  <a:pt x="331197" y="457790"/>
                </a:cubicBezTo>
                <a:lnTo>
                  <a:pt x="466113" y="457790"/>
                </a:lnTo>
                <a:lnTo>
                  <a:pt x="488599" y="457790"/>
                </a:lnTo>
                <a:cubicBezTo>
                  <a:pt x="489848" y="457790"/>
                  <a:pt x="489848" y="457790"/>
                  <a:pt x="489848" y="457790"/>
                </a:cubicBezTo>
                <a:cubicBezTo>
                  <a:pt x="491097" y="457790"/>
                  <a:pt x="491097" y="457790"/>
                  <a:pt x="492346" y="457790"/>
                </a:cubicBezTo>
                <a:cubicBezTo>
                  <a:pt x="493596" y="457790"/>
                  <a:pt x="494845" y="459037"/>
                  <a:pt x="494845" y="459037"/>
                </a:cubicBezTo>
                <a:cubicBezTo>
                  <a:pt x="494845" y="459037"/>
                  <a:pt x="494845" y="459037"/>
                  <a:pt x="496094" y="459037"/>
                </a:cubicBezTo>
                <a:cubicBezTo>
                  <a:pt x="496094" y="459037"/>
                  <a:pt x="496094" y="459037"/>
                  <a:pt x="496094" y="460285"/>
                </a:cubicBezTo>
                <a:cubicBezTo>
                  <a:pt x="497343" y="460285"/>
                  <a:pt x="497343" y="460285"/>
                  <a:pt x="498592" y="461532"/>
                </a:cubicBezTo>
                <a:cubicBezTo>
                  <a:pt x="498592" y="462779"/>
                  <a:pt x="499842" y="462779"/>
                  <a:pt x="499842" y="462779"/>
                </a:cubicBezTo>
                <a:cubicBezTo>
                  <a:pt x="499842" y="464027"/>
                  <a:pt x="501091" y="464027"/>
                  <a:pt x="501091" y="464027"/>
                </a:cubicBezTo>
                <a:lnTo>
                  <a:pt x="501091" y="465274"/>
                </a:lnTo>
                <a:lnTo>
                  <a:pt x="537318" y="532633"/>
                </a:lnTo>
                <a:cubicBezTo>
                  <a:pt x="538568" y="533880"/>
                  <a:pt x="538568" y="533880"/>
                  <a:pt x="538568" y="533880"/>
                </a:cubicBezTo>
                <a:cubicBezTo>
                  <a:pt x="539817" y="536375"/>
                  <a:pt x="541066" y="536375"/>
                  <a:pt x="542315" y="536375"/>
                </a:cubicBezTo>
                <a:cubicBezTo>
                  <a:pt x="543564" y="536375"/>
                  <a:pt x="546063" y="536375"/>
                  <a:pt x="547312" y="533880"/>
                </a:cubicBezTo>
                <a:cubicBezTo>
                  <a:pt x="547312" y="532633"/>
                  <a:pt x="547312" y="532633"/>
                  <a:pt x="547312" y="531386"/>
                </a:cubicBezTo>
                <a:lnTo>
                  <a:pt x="579792" y="465274"/>
                </a:lnTo>
                <a:cubicBezTo>
                  <a:pt x="579792" y="464027"/>
                  <a:pt x="581041" y="464027"/>
                  <a:pt x="581041" y="464027"/>
                </a:cubicBezTo>
                <a:cubicBezTo>
                  <a:pt x="581041" y="462779"/>
                  <a:pt x="581041" y="462779"/>
                  <a:pt x="581041" y="461532"/>
                </a:cubicBezTo>
                <a:cubicBezTo>
                  <a:pt x="582290" y="461532"/>
                  <a:pt x="582290" y="461532"/>
                  <a:pt x="582290" y="461532"/>
                </a:cubicBezTo>
                <a:cubicBezTo>
                  <a:pt x="582290" y="461532"/>
                  <a:pt x="582290" y="460285"/>
                  <a:pt x="583540" y="460285"/>
                </a:cubicBezTo>
                <a:lnTo>
                  <a:pt x="584789" y="459037"/>
                </a:lnTo>
                <a:cubicBezTo>
                  <a:pt x="584789" y="459037"/>
                  <a:pt x="584789" y="459037"/>
                  <a:pt x="586038" y="459037"/>
                </a:cubicBezTo>
                <a:cubicBezTo>
                  <a:pt x="586038" y="459037"/>
                  <a:pt x="587287" y="459037"/>
                  <a:pt x="587287" y="457790"/>
                </a:cubicBezTo>
                <a:lnTo>
                  <a:pt x="588536" y="457790"/>
                </a:lnTo>
                <a:cubicBezTo>
                  <a:pt x="588536" y="457790"/>
                  <a:pt x="588536" y="457790"/>
                  <a:pt x="589786" y="457790"/>
                </a:cubicBezTo>
                <a:cubicBezTo>
                  <a:pt x="591035" y="457790"/>
                  <a:pt x="591035" y="457790"/>
                  <a:pt x="591035" y="457790"/>
                </a:cubicBezTo>
                <a:lnTo>
                  <a:pt x="592284" y="457790"/>
                </a:lnTo>
                <a:lnTo>
                  <a:pt x="749686" y="457790"/>
                </a:lnTo>
                <a:cubicBezTo>
                  <a:pt x="749686" y="457790"/>
                  <a:pt x="749686" y="457790"/>
                  <a:pt x="750935" y="457790"/>
                </a:cubicBezTo>
                <a:cubicBezTo>
                  <a:pt x="752185" y="457790"/>
                  <a:pt x="752185" y="457790"/>
                  <a:pt x="752185" y="457790"/>
                </a:cubicBezTo>
                <a:lnTo>
                  <a:pt x="753434" y="457790"/>
                </a:lnTo>
                <a:cubicBezTo>
                  <a:pt x="754683" y="457790"/>
                  <a:pt x="754683" y="457790"/>
                  <a:pt x="754683" y="459037"/>
                </a:cubicBezTo>
                <a:cubicBezTo>
                  <a:pt x="755932" y="459037"/>
                  <a:pt x="755932" y="459037"/>
                  <a:pt x="755932" y="459037"/>
                </a:cubicBezTo>
                <a:lnTo>
                  <a:pt x="757182" y="459037"/>
                </a:lnTo>
                <a:cubicBezTo>
                  <a:pt x="758431" y="460285"/>
                  <a:pt x="758431" y="460285"/>
                  <a:pt x="758431" y="460285"/>
                </a:cubicBezTo>
                <a:cubicBezTo>
                  <a:pt x="758431" y="461532"/>
                  <a:pt x="758431" y="461532"/>
                  <a:pt x="759680" y="461532"/>
                </a:cubicBezTo>
                <a:cubicBezTo>
                  <a:pt x="759680" y="461532"/>
                  <a:pt x="759680" y="461532"/>
                  <a:pt x="759680" y="462779"/>
                </a:cubicBezTo>
                <a:lnTo>
                  <a:pt x="760929" y="464027"/>
                </a:lnTo>
                <a:lnTo>
                  <a:pt x="824640" y="565065"/>
                </a:lnTo>
                <a:cubicBezTo>
                  <a:pt x="824640" y="565065"/>
                  <a:pt x="824640" y="565065"/>
                  <a:pt x="824640" y="566312"/>
                </a:cubicBezTo>
                <a:cubicBezTo>
                  <a:pt x="827138" y="568807"/>
                  <a:pt x="828387" y="570054"/>
                  <a:pt x="829636" y="570054"/>
                </a:cubicBezTo>
                <a:cubicBezTo>
                  <a:pt x="830886" y="570054"/>
                  <a:pt x="833384" y="568807"/>
                  <a:pt x="833384" y="567560"/>
                </a:cubicBezTo>
                <a:lnTo>
                  <a:pt x="838381" y="470264"/>
                </a:lnTo>
                <a:cubicBezTo>
                  <a:pt x="838381" y="470264"/>
                  <a:pt x="838381" y="470264"/>
                  <a:pt x="838381" y="469016"/>
                </a:cubicBezTo>
                <a:cubicBezTo>
                  <a:pt x="838381" y="469016"/>
                  <a:pt x="839630" y="469016"/>
                  <a:pt x="839630" y="467769"/>
                </a:cubicBezTo>
                <a:lnTo>
                  <a:pt x="839630" y="466522"/>
                </a:lnTo>
                <a:lnTo>
                  <a:pt x="840879" y="465274"/>
                </a:lnTo>
                <a:cubicBezTo>
                  <a:pt x="840879" y="464027"/>
                  <a:pt x="840879" y="464027"/>
                  <a:pt x="842129" y="462779"/>
                </a:cubicBezTo>
                <a:cubicBezTo>
                  <a:pt x="844627" y="460285"/>
                  <a:pt x="847126" y="457790"/>
                  <a:pt x="850873" y="457790"/>
                </a:cubicBezTo>
                <a:cubicBezTo>
                  <a:pt x="850873" y="457790"/>
                  <a:pt x="850873" y="457790"/>
                  <a:pt x="852122" y="457790"/>
                </a:cubicBezTo>
                <a:lnTo>
                  <a:pt x="853372" y="457790"/>
                </a:lnTo>
                <a:lnTo>
                  <a:pt x="882104" y="457790"/>
                </a:lnTo>
                <a:cubicBezTo>
                  <a:pt x="890848" y="457790"/>
                  <a:pt x="898344" y="450306"/>
                  <a:pt x="898344" y="440327"/>
                </a:cubicBezTo>
                <a:lnTo>
                  <a:pt x="898344" y="44906"/>
                </a:lnTo>
                <a:cubicBezTo>
                  <a:pt x="898344" y="36174"/>
                  <a:pt x="890848" y="27442"/>
                  <a:pt x="882104" y="27442"/>
                </a:cubicBezTo>
                <a:close/>
                <a:moveTo>
                  <a:pt x="198779" y="0"/>
                </a:moveTo>
                <a:lnTo>
                  <a:pt x="882104" y="0"/>
                </a:lnTo>
                <a:cubicBezTo>
                  <a:pt x="905839" y="0"/>
                  <a:pt x="927076" y="19958"/>
                  <a:pt x="927076" y="44906"/>
                </a:cubicBezTo>
                <a:lnTo>
                  <a:pt x="927076" y="440327"/>
                </a:lnTo>
                <a:cubicBezTo>
                  <a:pt x="927076" y="465274"/>
                  <a:pt x="905839" y="485232"/>
                  <a:pt x="882104" y="485232"/>
                </a:cubicBezTo>
                <a:lnTo>
                  <a:pt x="867113" y="485232"/>
                </a:lnTo>
                <a:lnTo>
                  <a:pt x="862116" y="571302"/>
                </a:lnTo>
                <a:cubicBezTo>
                  <a:pt x="860867" y="573797"/>
                  <a:pt x="860867" y="575044"/>
                  <a:pt x="860867" y="576291"/>
                </a:cubicBezTo>
                <a:cubicBezTo>
                  <a:pt x="855870" y="588765"/>
                  <a:pt x="844627" y="596249"/>
                  <a:pt x="830886" y="597497"/>
                </a:cubicBezTo>
                <a:cubicBezTo>
                  <a:pt x="830886" y="597497"/>
                  <a:pt x="830886" y="597497"/>
                  <a:pt x="829636" y="597497"/>
                </a:cubicBezTo>
                <a:cubicBezTo>
                  <a:pt x="817144" y="597497"/>
                  <a:pt x="805901" y="590013"/>
                  <a:pt x="799655" y="578786"/>
                </a:cubicBezTo>
                <a:lnTo>
                  <a:pt x="742191" y="485232"/>
                </a:lnTo>
                <a:lnTo>
                  <a:pt x="601029" y="485232"/>
                </a:lnTo>
                <a:lnTo>
                  <a:pt x="573546" y="543859"/>
                </a:lnTo>
                <a:cubicBezTo>
                  <a:pt x="567300" y="556333"/>
                  <a:pt x="556057" y="565065"/>
                  <a:pt x="543564" y="565065"/>
                </a:cubicBezTo>
                <a:lnTo>
                  <a:pt x="542315" y="565065"/>
                </a:lnTo>
                <a:cubicBezTo>
                  <a:pt x="529823" y="565065"/>
                  <a:pt x="517331" y="557581"/>
                  <a:pt x="512334" y="545107"/>
                </a:cubicBezTo>
                <a:lnTo>
                  <a:pt x="479854" y="485232"/>
                </a:lnTo>
                <a:lnTo>
                  <a:pt x="466113" y="485232"/>
                </a:lnTo>
                <a:lnTo>
                  <a:pt x="338692" y="485232"/>
                </a:lnTo>
                <a:lnTo>
                  <a:pt x="279978" y="577539"/>
                </a:lnTo>
                <a:cubicBezTo>
                  <a:pt x="274982" y="588765"/>
                  <a:pt x="264988" y="596249"/>
                  <a:pt x="251246" y="597497"/>
                </a:cubicBezTo>
                <a:cubicBezTo>
                  <a:pt x="237505" y="597497"/>
                  <a:pt x="225013" y="590013"/>
                  <a:pt x="220016" y="577539"/>
                </a:cubicBezTo>
                <a:cubicBezTo>
                  <a:pt x="218767" y="576291"/>
                  <a:pt x="218767" y="575044"/>
                  <a:pt x="218767" y="573797"/>
                </a:cubicBezTo>
                <a:lnTo>
                  <a:pt x="213770" y="485232"/>
                </a:lnTo>
                <a:lnTo>
                  <a:pt x="198779" y="485232"/>
                </a:lnTo>
                <a:cubicBezTo>
                  <a:pt x="173795" y="485232"/>
                  <a:pt x="153807" y="465274"/>
                  <a:pt x="153807" y="440327"/>
                </a:cubicBezTo>
                <a:lnTo>
                  <a:pt x="153807" y="44906"/>
                </a:lnTo>
                <a:cubicBezTo>
                  <a:pt x="153807" y="19958"/>
                  <a:pt x="173795" y="0"/>
                  <a:pt x="1987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14" name="Freeform 519">
            <a:extLst>
              <a:ext uri="{FF2B5EF4-FFF2-40B4-BE49-F238E27FC236}">
                <a16:creationId xmlns:a16="http://schemas.microsoft.com/office/drawing/2014/main" id="{F91ABDCD-0A2A-2286-55B3-99926D245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97" y="3637479"/>
            <a:ext cx="813870" cy="813870"/>
          </a:xfrm>
          <a:custGeom>
            <a:avLst/>
            <a:gdLst>
              <a:gd name="T0" fmla="*/ 1741 w 1742"/>
              <a:gd name="T1" fmla="*/ 871 h 1742"/>
              <a:gd name="T2" fmla="*/ 1741 w 1742"/>
              <a:gd name="T3" fmla="*/ 871 h 1742"/>
              <a:gd name="T4" fmla="*/ 871 w 1742"/>
              <a:gd name="T5" fmla="*/ 1741 h 1742"/>
              <a:gd name="T6" fmla="*/ 871 w 1742"/>
              <a:gd name="T7" fmla="*/ 1741 h 1742"/>
              <a:gd name="T8" fmla="*/ 0 w 1742"/>
              <a:gd name="T9" fmla="*/ 871 h 1742"/>
              <a:gd name="T10" fmla="*/ 0 w 1742"/>
              <a:gd name="T11" fmla="*/ 871 h 1742"/>
              <a:gd name="T12" fmla="*/ 871 w 1742"/>
              <a:gd name="T13" fmla="*/ 0 h 1742"/>
              <a:gd name="T14" fmla="*/ 871 w 1742"/>
              <a:gd name="T15" fmla="*/ 0 h 1742"/>
              <a:gd name="T16" fmla="*/ 1741 w 1742"/>
              <a:gd name="T17" fmla="*/ 871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2" h="1742">
                <a:moveTo>
                  <a:pt x="1741" y="871"/>
                </a:moveTo>
                <a:lnTo>
                  <a:pt x="1741" y="871"/>
                </a:lnTo>
                <a:cubicBezTo>
                  <a:pt x="1741" y="1352"/>
                  <a:pt x="1352" y="1741"/>
                  <a:pt x="871" y="1741"/>
                </a:cubicBezTo>
                <a:lnTo>
                  <a:pt x="871" y="1741"/>
                </a:lnTo>
                <a:cubicBezTo>
                  <a:pt x="390" y="1741"/>
                  <a:pt x="0" y="1352"/>
                  <a:pt x="0" y="871"/>
                </a:cubicBezTo>
                <a:lnTo>
                  <a:pt x="0" y="871"/>
                </a:lnTo>
                <a:cubicBezTo>
                  <a:pt x="0" y="390"/>
                  <a:pt x="390" y="0"/>
                  <a:pt x="871" y="0"/>
                </a:cubicBezTo>
                <a:lnTo>
                  <a:pt x="871" y="0"/>
                </a:lnTo>
                <a:cubicBezTo>
                  <a:pt x="1352" y="0"/>
                  <a:pt x="1741" y="390"/>
                  <a:pt x="1741" y="871"/>
                </a:cubicBezTo>
              </a:path>
            </a:pathLst>
          </a:custGeom>
          <a:solidFill>
            <a:srgbClr val="81B7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899" dirty="0">
              <a:latin typeface="Lato Light" panose="020F0502020204030203" pitchFamily="34" charset="0"/>
            </a:endParaRPr>
          </a:p>
        </p:txBody>
      </p:sp>
      <p:sp>
        <p:nvSpPr>
          <p:cNvPr id="15" name="Freeform 520">
            <a:extLst>
              <a:ext uri="{FF2B5EF4-FFF2-40B4-BE49-F238E27FC236}">
                <a16:creationId xmlns:a16="http://schemas.microsoft.com/office/drawing/2014/main" id="{6E72C3B5-131E-30A6-E699-19C21ECCA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497" y="1245320"/>
            <a:ext cx="813870" cy="813869"/>
          </a:xfrm>
          <a:custGeom>
            <a:avLst/>
            <a:gdLst>
              <a:gd name="T0" fmla="*/ 1741 w 1742"/>
              <a:gd name="T1" fmla="*/ 870 h 1742"/>
              <a:gd name="T2" fmla="*/ 1741 w 1742"/>
              <a:gd name="T3" fmla="*/ 870 h 1742"/>
              <a:gd name="T4" fmla="*/ 871 w 1742"/>
              <a:gd name="T5" fmla="*/ 1741 h 1742"/>
              <a:gd name="T6" fmla="*/ 871 w 1742"/>
              <a:gd name="T7" fmla="*/ 1741 h 1742"/>
              <a:gd name="T8" fmla="*/ 0 w 1742"/>
              <a:gd name="T9" fmla="*/ 870 h 1742"/>
              <a:gd name="T10" fmla="*/ 0 w 1742"/>
              <a:gd name="T11" fmla="*/ 870 h 1742"/>
              <a:gd name="T12" fmla="*/ 871 w 1742"/>
              <a:gd name="T13" fmla="*/ 0 h 1742"/>
              <a:gd name="T14" fmla="*/ 871 w 1742"/>
              <a:gd name="T15" fmla="*/ 0 h 1742"/>
              <a:gd name="T16" fmla="*/ 1741 w 1742"/>
              <a:gd name="T17" fmla="*/ 870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2" h="1742">
                <a:moveTo>
                  <a:pt x="1741" y="870"/>
                </a:moveTo>
                <a:lnTo>
                  <a:pt x="1741" y="870"/>
                </a:lnTo>
                <a:cubicBezTo>
                  <a:pt x="1741" y="1351"/>
                  <a:pt x="1352" y="1741"/>
                  <a:pt x="871" y="1741"/>
                </a:cubicBezTo>
                <a:lnTo>
                  <a:pt x="871" y="1741"/>
                </a:lnTo>
                <a:cubicBezTo>
                  <a:pt x="390" y="1741"/>
                  <a:pt x="0" y="1351"/>
                  <a:pt x="0" y="870"/>
                </a:cubicBezTo>
                <a:lnTo>
                  <a:pt x="0" y="870"/>
                </a:lnTo>
                <a:cubicBezTo>
                  <a:pt x="0" y="390"/>
                  <a:pt x="390" y="0"/>
                  <a:pt x="871" y="0"/>
                </a:cubicBezTo>
                <a:lnTo>
                  <a:pt x="871" y="0"/>
                </a:lnTo>
                <a:cubicBezTo>
                  <a:pt x="1352" y="0"/>
                  <a:pt x="1741" y="390"/>
                  <a:pt x="1741" y="870"/>
                </a:cubicBezTo>
              </a:path>
            </a:pathLst>
          </a:custGeom>
          <a:solidFill>
            <a:srgbClr val="0067B9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16" name="Freeform 521">
            <a:extLst>
              <a:ext uri="{FF2B5EF4-FFF2-40B4-BE49-F238E27FC236}">
                <a16:creationId xmlns:a16="http://schemas.microsoft.com/office/drawing/2014/main" id="{8FC945F8-AD8F-DB0E-5B57-E2C2B2081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466" y="3637479"/>
            <a:ext cx="813869" cy="813870"/>
          </a:xfrm>
          <a:custGeom>
            <a:avLst/>
            <a:gdLst>
              <a:gd name="T0" fmla="*/ 0 w 1742"/>
              <a:gd name="T1" fmla="*/ 871 h 1742"/>
              <a:gd name="T2" fmla="*/ 0 w 1742"/>
              <a:gd name="T3" fmla="*/ 871 h 1742"/>
              <a:gd name="T4" fmla="*/ 870 w 1742"/>
              <a:gd name="T5" fmla="*/ 1741 h 1742"/>
              <a:gd name="T6" fmla="*/ 870 w 1742"/>
              <a:gd name="T7" fmla="*/ 1741 h 1742"/>
              <a:gd name="T8" fmla="*/ 1741 w 1742"/>
              <a:gd name="T9" fmla="*/ 871 h 1742"/>
              <a:gd name="T10" fmla="*/ 1741 w 1742"/>
              <a:gd name="T11" fmla="*/ 871 h 1742"/>
              <a:gd name="T12" fmla="*/ 870 w 1742"/>
              <a:gd name="T13" fmla="*/ 0 h 1742"/>
              <a:gd name="T14" fmla="*/ 870 w 1742"/>
              <a:gd name="T15" fmla="*/ 0 h 1742"/>
              <a:gd name="T16" fmla="*/ 0 w 1742"/>
              <a:gd name="T17" fmla="*/ 871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2" h="1742">
                <a:moveTo>
                  <a:pt x="0" y="871"/>
                </a:moveTo>
                <a:lnTo>
                  <a:pt x="0" y="871"/>
                </a:lnTo>
                <a:cubicBezTo>
                  <a:pt x="0" y="1352"/>
                  <a:pt x="389" y="1741"/>
                  <a:pt x="870" y="1741"/>
                </a:cubicBezTo>
                <a:lnTo>
                  <a:pt x="870" y="1741"/>
                </a:lnTo>
                <a:cubicBezTo>
                  <a:pt x="1352" y="1741"/>
                  <a:pt x="1741" y="1352"/>
                  <a:pt x="1741" y="871"/>
                </a:cubicBezTo>
                <a:lnTo>
                  <a:pt x="1741" y="871"/>
                </a:lnTo>
                <a:cubicBezTo>
                  <a:pt x="1741" y="390"/>
                  <a:pt x="1352" y="0"/>
                  <a:pt x="870" y="0"/>
                </a:cubicBezTo>
                <a:lnTo>
                  <a:pt x="870" y="0"/>
                </a:lnTo>
                <a:cubicBezTo>
                  <a:pt x="389" y="0"/>
                  <a:pt x="0" y="390"/>
                  <a:pt x="0" y="871"/>
                </a:cubicBezTo>
              </a:path>
            </a:pathLst>
          </a:custGeom>
          <a:solidFill>
            <a:srgbClr val="6C6463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17" name="Freeform 522">
            <a:extLst>
              <a:ext uri="{FF2B5EF4-FFF2-40B4-BE49-F238E27FC236}">
                <a16:creationId xmlns:a16="http://schemas.microsoft.com/office/drawing/2014/main" id="{73B83B3E-A287-A256-E3EC-DB28E099D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466" y="1245320"/>
            <a:ext cx="813869" cy="813869"/>
          </a:xfrm>
          <a:custGeom>
            <a:avLst/>
            <a:gdLst>
              <a:gd name="T0" fmla="*/ 0 w 1742"/>
              <a:gd name="T1" fmla="*/ 870 h 1742"/>
              <a:gd name="T2" fmla="*/ 0 w 1742"/>
              <a:gd name="T3" fmla="*/ 870 h 1742"/>
              <a:gd name="T4" fmla="*/ 870 w 1742"/>
              <a:gd name="T5" fmla="*/ 1741 h 1742"/>
              <a:gd name="T6" fmla="*/ 870 w 1742"/>
              <a:gd name="T7" fmla="*/ 1741 h 1742"/>
              <a:gd name="T8" fmla="*/ 1741 w 1742"/>
              <a:gd name="T9" fmla="*/ 870 h 1742"/>
              <a:gd name="T10" fmla="*/ 1741 w 1742"/>
              <a:gd name="T11" fmla="*/ 870 h 1742"/>
              <a:gd name="T12" fmla="*/ 870 w 1742"/>
              <a:gd name="T13" fmla="*/ 0 h 1742"/>
              <a:gd name="T14" fmla="*/ 870 w 1742"/>
              <a:gd name="T15" fmla="*/ 0 h 1742"/>
              <a:gd name="T16" fmla="*/ 0 w 1742"/>
              <a:gd name="T17" fmla="*/ 870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2" h="1742">
                <a:moveTo>
                  <a:pt x="0" y="870"/>
                </a:moveTo>
                <a:lnTo>
                  <a:pt x="0" y="870"/>
                </a:lnTo>
                <a:cubicBezTo>
                  <a:pt x="0" y="1351"/>
                  <a:pt x="389" y="1741"/>
                  <a:pt x="870" y="1741"/>
                </a:cubicBezTo>
                <a:lnTo>
                  <a:pt x="870" y="1741"/>
                </a:lnTo>
                <a:cubicBezTo>
                  <a:pt x="1352" y="1741"/>
                  <a:pt x="1741" y="1351"/>
                  <a:pt x="1741" y="870"/>
                </a:cubicBezTo>
                <a:lnTo>
                  <a:pt x="1741" y="870"/>
                </a:lnTo>
                <a:cubicBezTo>
                  <a:pt x="1741" y="390"/>
                  <a:pt x="1352" y="0"/>
                  <a:pt x="870" y="0"/>
                </a:cubicBezTo>
                <a:lnTo>
                  <a:pt x="870" y="0"/>
                </a:lnTo>
                <a:cubicBezTo>
                  <a:pt x="389" y="0"/>
                  <a:pt x="0" y="390"/>
                  <a:pt x="0" y="870"/>
                </a:cubicBezTo>
              </a:path>
            </a:pathLst>
          </a:custGeom>
          <a:solidFill>
            <a:srgbClr val="002F6C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B55428EA-7D45-AD52-8902-151520BDF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540" y="1451364"/>
            <a:ext cx="403376" cy="401315"/>
          </a:xfrm>
          <a:custGeom>
            <a:avLst/>
            <a:gdLst>
              <a:gd name="connsiteX0" fmla="*/ 537695 w 1075390"/>
              <a:gd name="connsiteY0" fmla="*/ 921507 h 1069895"/>
              <a:gd name="connsiteX1" fmla="*/ 476565 w 1075390"/>
              <a:gd name="connsiteY1" fmla="*/ 982608 h 1069895"/>
              <a:gd name="connsiteX2" fmla="*/ 537695 w 1075390"/>
              <a:gd name="connsiteY2" fmla="*/ 1042462 h 1069895"/>
              <a:gd name="connsiteX3" fmla="*/ 597577 w 1075390"/>
              <a:gd name="connsiteY3" fmla="*/ 982608 h 1069895"/>
              <a:gd name="connsiteX4" fmla="*/ 537695 w 1075390"/>
              <a:gd name="connsiteY4" fmla="*/ 921507 h 1069895"/>
              <a:gd name="connsiteX5" fmla="*/ 446173 w 1075390"/>
              <a:gd name="connsiteY5" fmla="*/ 565537 h 1069895"/>
              <a:gd name="connsiteX6" fmla="*/ 357163 w 1075390"/>
              <a:gd name="connsiteY6" fmla="*/ 653376 h 1069895"/>
              <a:gd name="connsiteX7" fmla="*/ 357163 w 1075390"/>
              <a:gd name="connsiteY7" fmla="*/ 761010 h 1069895"/>
              <a:gd name="connsiteX8" fmla="*/ 380982 w 1075390"/>
              <a:gd name="connsiteY8" fmla="*/ 784516 h 1069895"/>
              <a:gd name="connsiteX9" fmla="*/ 693146 w 1075390"/>
              <a:gd name="connsiteY9" fmla="*/ 784516 h 1069895"/>
              <a:gd name="connsiteX10" fmla="*/ 716966 w 1075390"/>
              <a:gd name="connsiteY10" fmla="*/ 761010 h 1069895"/>
              <a:gd name="connsiteX11" fmla="*/ 716966 w 1075390"/>
              <a:gd name="connsiteY11" fmla="*/ 653376 h 1069895"/>
              <a:gd name="connsiteX12" fmla="*/ 629209 w 1075390"/>
              <a:gd name="connsiteY12" fmla="*/ 565537 h 1069895"/>
              <a:gd name="connsiteX13" fmla="*/ 446173 w 1075390"/>
              <a:gd name="connsiteY13" fmla="*/ 538319 h 1069895"/>
              <a:gd name="connsiteX14" fmla="*/ 629209 w 1075390"/>
              <a:gd name="connsiteY14" fmla="*/ 538319 h 1069895"/>
              <a:gd name="connsiteX15" fmla="*/ 745800 w 1075390"/>
              <a:gd name="connsiteY15" fmla="*/ 653376 h 1069895"/>
              <a:gd name="connsiteX16" fmla="*/ 745800 w 1075390"/>
              <a:gd name="connsiteY16" fmla="*/ 761010 h 1069895"/>
              <a:gd name="connsiteX17" fmla="*/ 693146 w 1075390"/>
              <a:gd name="connsiteY17" fmla="*/ 811734 h 1069895"/>
              <a:gd name="connsiteX18" fmla="*/ 380982 w 1075390"/>
              <a:gd name="connsiteY18" fmla="*/ 811734 h 1069895"/>
              <a:gd name="connsiteX19" fmla="*/ 329582 w 1075390"/>
              <a:gd name="connsiteY19" fmla="*/ 761010 h 1069895"/>
              <a:gd name="connsiteX20" fmla="*/ 329582 w 1075390"/>
              <a:gd name="connsiteY20" fmla="*/ 653376 h 1069895"/>
              <a:gd name="connsiteX21" fmla="*/ 446173 w 1075390"/>
              <a:gd name="connsiteY21" fmla="*/ 538319 h 1069895"/>
              <a:gd name="connsiteX22" fmla="*/ 986813 w 1075390"/>
              <a:gd name="connsiteY22" fmla="*/ 472600 h 1069895"/>
              <a:gd name="connsiteX23" fmla="*/ 925683 w 1075390"/>
              <a:gd name="connsiteY23" fmla="*/ 533701 h 1069895"/>
              <a:gd name="connsiteX24" fmla="*/ 986813 w 1075390"/>
              <a:gd name="connsiteY24" fmla="*/ 593555 h 1069895"/>
              <a:gd name="connsiteX25" fmla="*/ 1046696 w 1075390"/>
              <a:gd name="connsiteY25" fmla="*/ 533701 h 1069895"/>
              <a:gd name="connsiteX26" fmla="*/ 986813 w 1075390"/>
              <a:gd name="connsiteY26" fmla="*/ 472600 h 1069895"/>
              <a:gd name="connsiteX27" fmla="*/ 88576 w 1075390"/>
              <a:gd name="connsiteY27" fmla="*/ 472600 h 1069895"/>
              <a:gd name="connsiteX28" fmla="*/ 28694 w 1075390"/>
              <a:gd name="connsiteY28" fmla="*/ 533701 h 1069895"/>
              <a:gd name="connsiteX29" fmla="*/ 88576 w 1075390"/>
              <a:gd name="connsiteY29" fmla="*/ 593555 h 1069895"/>
              <a:gd name="connsiteX30" fmla="*/ 149706 w 1075390"/>
              <a:gd name="connsiteY30" fmla="*/ 533701 h 1069895"/>
              <a:gd name="connsiteX31" fmla="*/ 88576 w 1075390"/>
              <a:gd name="connsiteY31" fmla="*/ 472600 h 1069895"/>
              <a:gd name="connsiteX32" fmla="*/ 534953 w 1075390"/>
              <a:gd name="connsiteY32" fmla="*/ 276100 h 1069895"/>
              <a:gd name="connsiteX33" fmla="*/ 439308 w 1075390"/>
              <a:gd name="connsiteY33" fmla="*/ 372898 h 1069895"/>
              <a:gd name="connsiteX34" fmla="*/ 534953 w 1075390"/>
              <a:gd name="connsiteY34" fmla="*/ 469695 h 1069895"/>
              <a:gd name="connsiteX35" fmla="*/ 630598 w 1075390"/>
              <a:gd name="connsiteY35" fmla="*/ 372898 h 1069895"/>
              <a:gd name="connsiteX36" fmla="*/ 534953 w 1075390"/>
              <a:gd name="connsiteY36" fmla="*/ 276100 h 1069895"/>
              <a:gd name="connsiteX37" fmla="*/ 534953 w 1075390"/>
              <a:gd name="connsiteY37" fmla="*/ 247186 h 1069895"/>
              <a:gd name="connsiteX38" fmla="*/ 657925 w 1075390"/>
              <a:gd name="connsiteY38" fmla="*/ 372898 h 1069895"/>
              <a:gd name="connsiteX39" fmla="*/ 534953 w 1075390"/>
              <a:gd name="connsiteY39" fmla="*/ 498609 h 1069895"/>
              <a:gd name="connsiteX40" fmla="*/ 411981 w 1075390"/>
              <a:gd name="connsiteY40" fmla="*/ 372898 h 1069895"/>
              <a:gd name="connsiteX41" fmla="*/ 534953 w 1075390"/>
              <a:gd name="connsiteY41" fmla="*/ 247186 h 1069895"/>
              <a:gd name="connsiteX42" fmla="*/ 450366 w 1075390"/>
              <a:gd name="connsiteY42" fmla="*/ 107239 h 1069895"/>
              <a:gd name="connsiteX43" fmla="*/ 111032 w 1075390"/>
              <a:gd name="connsiteY43" fmla="*/ 447660 h 1069895"/>
              <a:gd name="connsiteX44" fmla="*/ 178400 w 1075390"/>
              <a:gd name="connsiteY44" fmla="*/ 533701 h 1069895"/>
              <a:gd name="connsiteX45" fmla="*/ 111032 w 1075390"/>
              <a:gd name="connsiteY45" fmla="*/ 618494 h 1069895"/>
              <a:gd name="connsiteX46" fmla="*/ 451614 w 1075390"/>
              <a:gd name="connsiteY46" fmla="*/ 958915 h 1069895"/>
              <a:gd name="connsiteX47" fmla="*/ 537695 w 1075390"/>
              <a:gd name="connsiteY47" fmla="*/ 892826 h 1069895"/>
              <a:gd name="connsiteX48" fmla="*/ 623776 w 1075390"/>
              <a:gd name="connsiteY48" fmla="*/ 958915 h 1069895"/>
              <a:gd name="connsiteX49" fmla="*/ 963110 w 1075390"/>
              <a:gd name="connsiteY49" fmla="*/ 618494 h 1069895"/>
              <a:gd name="connsiteX50" fmla="*/ 896990 w 1075390"/>
              <a:gd name="connsiteY50" fmla="*/ 533701 h 1069895"/>
              <a:gd name="connsiteX51" fmla="*/ 963110 w 1075390"/>
              <a:gd name="connsiteY51" fmla="*/ 447660 h 1069895"/>
              <a:gd name="connsiteX52" fmla="*/ 623776 w 1075390"/>
              <a:gd name="connsiteY52" fmla="*/ 107239 h 1069895"/>
              <a:gd name="connsiteX53" fmla="*/ 537695 w 1075390"/>
              <a:gd name="connsiteY53" fmla="*/ 178316 h 1069895"/>
              <a:gd name="connsiteX54" fmla="*/ 450366 w 1075390"/>
              <a:gd name="connsiteY54" fmla="*/ 107239 h 1069895"/>
              <a:gd name="connsiteX55" fmla="*/ 537695 w 1075390"/>
              <a:gd name="connsiteY55" fmla="*/ 28680 h 1069895"/>
              <a:gd name="connsiteX56" fmla="*/ 476565 w 1075390"/>
              <a:gd name="connsiteY56" fmla="*/ 88535 h 1069895"/>
              <a:gd name="connsiteX57" fmla="*/ 537695 w 1075390"/>
              <a:gd name="connsiteY57" fmla="*/ 149636 h 1069895"/>
              <a:gd name="connsiteX58" fmla="*/ 597577 w 1075390"/>
              <a:gd name="connsiteY58" fmla="*/ 88535 h 1069895"/>
              <a:gd name="connsiteX59" fmla="*/ 537695 w 1075390"/>
              <a:gd name="connsiteY59" fmla="*/ 28680 h 1069895"/>
              <a:gd name="connsiteX60" fmla="*/ 537695 w 1075390"/>
              <a:gd name="connsiteY60" fmla="*/ 0 h 1069895"/>
              <a:gd name="connsiteX61" fmla="*/ 625023 w 1075390"/>
              <a:gd name="connsiteY61" fmla="*/ 79806 h 1069895"/>
              <a:gd name="connsiteX62" fmla="*/ 991804 w 1075390"/>
              <a:gd name="connsiteY62" fmla="*/ 445166 h 1069895"/>
              <a:gd name="connsiteX63" fmla="*/ 1075390 w 1075390"/>
              <a:gd name="connsiteY63" fmla="*/ 533701 h 1069895"/>
              <a:gd name="connsiteX64" fmla="*/ 991804 w 1075390"/>
              <a:gd name="connsiteY64" fmla="*/ 622235 h 1069895"/>
              <a:gd name="connsiteX65" fmla="*/ 626271 w 1075390"/>
              <a:gd name="connsiteY65" fmla="*/ 987596 h 1069895"/>
              <a:gd name="connsiteX66" fmla="*/ 537695 w 1075390"/>
              <a:gd name="connsiteY66" fmla="*/ 1069895 h 1069895"/>
              <a:gd name="connsiteX67" fmla="*/ 449119 w 1075390"/>
              <a:gd name="connsiteY67" fmla="*/ 987596 h 1069895"/>
              <a:gd name="connsiteX68" fmla="*/ 83586 w 1075390"/>
              <a:gd name="connsiteY68" fmla="*/ 622235 h 1069895"/>
              <a:gd name="connsiteX69" fmla="*/ 0 w 1075390"/>
              <a:gd name="connsiteY69" fmla="*/ 533701 h 1069895"/>
              <a:gd name="connsiteX70" fmla="*/ 83586 w 1075390"/>
              <a:gd name="connsiteY70" fmla="*/ 445166 h 1069895"/>
              <a:gd name="connsiteX71" fmla="*/ 449119 w 1075390"/>
              <a:gd name="connsiteY71" fmla="*/ 79806 h 1069895"/>
              <a:gd name="connsiteX72" fmla="*/ 537695 w 1075390"/>
              <a:gd name="connsiteY72" fmla="*/ 0 h 106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075390" h="1069895">
                <a:moveTo>
                  <a:pt x="537695" y="921507"/>
                </a:moveTo>
                <a:cubicBezTo>
                  <a:pt x="504011" y="921507"/>
                  <a:pt x="476565" y="948940"/>
                  <a:pt x="476565" y="982608"/>
                </a:cubicBezTo>
                <a:cubicBezTo>
                  <a:pt x="476565" y="1016276"/>
                  <a:pt x="504011" y="1042462"/>
                  <a:pt x="537695" y="1042462"/>
                </a:cubicBezTo>
                <a:cubicBezTo>
                  <a:pt x="570131" y="1042462"/>
                  <a:pt x="597577" y="1016276"/>
                  <a:pt x="597577" y="982608"/>
                </a:cubicBezTo>
                <a:cubicBezTo>
                  <a:pt x="597577" y="948940"/>
                  <a:pt x="570131" y="921507"/>
                  <a:pt x="537695" y="921507"/>
                </a:cubicBezTo>
                <a:close/>
                <a:moveTo>
                  <a:pt x="446173" y="565537"/>
                </a:moveTo>
                <a:cubicBezTo>
                  <a:pt x="397280" y="565537"/>
                  <a:pt x="357163" y="605126"/>
                  <a:pt x="357163" y="653376"/>
                </a:cubicBezTo>
                <a:lnTo>
                  <a:pt x="357163" y="761010"/>
                </a:lnTo>
                <a:cubicBezTo>
                  <a:pt x="357163" y="774619"/>
                  <a:pt x="368446" y="784516"/>
                  <a:pt x="380982" y="784516"/>
                </a:cubicBezTo>
                <a:lnTo>
                  <a:pt x="693146" y="784516"/>
                </a:lnTo>
                <a:cubicBezTo>
                  <a:pt x="706937" y="784516"/>
                  <a:pt x="716966" y="774619"/>
                  <a:pt x="716966" y="761010"/>
                </a:cubicBezTo>
                <a:lnTo>
                  <a:pt x="716966" y="653376"/>
                </a:lnTo>
                <a:cubicBezTo>
                  <a:pt x="716966" y="605126"/>
                  <a:pt x="678102" y="565537"/>
                  <a:pt x="629209" y="565537"/>
                </a:cubicBezTo>
                <a:close/>
                <a:moveTo>
                  <a:pt x="446173" y="538319"/>
                </a:moveTo>
                <a:lnTo>
                  <a:pt x="629209" y="538319"/>
                </a:lnTo>
                <a:cubicBezTo>
                  <a:pt x="693146" y="538319"/>
                  <a:pt x="745800" y="589043"/>
                  <a:pt x="745800" y="653376"/>
                </a:cubicBezTo>
                <a:lnTo>
                  <a:pt x="745800" y="761010"/>
                </a:lnTo>
                <a:cubicBezTo>
                  <a:pt x="745800" y="789465"/>
                  <a:pt x="721981" y="811734"/>
                  <a:pt x="693146" y="811734"/>
                </a:cubicBezTo>
                <a:lnTo>
                  <a:pt x="380982" y="811734"/>
                </a:lnTo>
                <a:cubicBezTo>
                  <a:pt x="353402" y="811734"/>
                  <a:pt x="329582" y="789465"/>
                  <a:pt x="329582" y="761010"/>
                </a:cubicBezTo>
                <a:lnTo>
                  <a:pt x="329582" y="653376"/>
                </a:lnTo>
                <a:cubicBezTo>
                  <a:pt x="329582" y="589043"/>
                  <a:pt x="380982" y="538319"/>
                  <a:pt x="446173" y="538319"/>
                </a:cubicBezTo>
                <a:close/>
                <a:moveTo>
                  <a:pt x="986813" y="472600"/>
                </a:moveTo>
                <a:cubicBezTo>
                  <a:pt x="953129" y="472600"/>
                  <a:pt x="925683" y="500033"/>
                  <a:pt x="925683" y="533701"/>
                </a:cubicBezTo>
                <a:cubicBezTo>
                  <a:pt x="925683" y="567369"/>
                  <a:pt x="953129" y="593555"/>
                  <a:pt x="986813" y="593555"/>
                </a:cubicBezTo>
                <a:cubicBezTo>
                  <a:pt x="1019250" y="593555"/>
                  <a:pt x="1046696" y="567369"/>
                  <a:pt x="1046696" y="533701"/>
                </a:cubicBezTo>
                <a:cubicBezTo>
                  <a:pt x="1046696" y="500033"/>
                  <a:pt x="1019250" y="472600"/>
                  <a:pt x="986813" y="472600"/>
                </a:cubicBezTo>
                <a:close/>
                <a:moveTo>
                  <a:pt x="88576" y="472600"/>
                </a:moveTo>
                <a:cubicBezTo>
                  <a:pt x="56140" y="472600"/>
                  <a:pt x="28694" y="500033"/>
                  <a:pt x="28694" y="533701"/>
                </a:cubicBezTo>
                <a:cubicBezTo>
                  <a:pt x="28694" y="567369"/>
                  <a:pt x="56140" y="593555"/>
                  <a:pt x="88576" y="593555"/>
                </a:cubicBezTo>
                <a:cubicBezTo>
                  <a:pt x="122260" y="593555"/>
                  <a:pt x="149706" y="567369"/>
                  <a:pt x="149706" y="533701"/>
                </a:cubicBezTo>
                <a:cubicBezTo>
                  <a:pt x="149706" y="500033"/>
                  <a:pt x="122260" y="472600"/>
                  <a:pt x="88576" y="472600"/>
                </a:cubicBezTo>
                <a:close/>
                <a:moveTo>
                  <a:pt x="534953" y="276100"/>
                </a:moveTo>
                <a:cubicBezTo>
                  <a:pt x="481541" y="276100"/>
                  <a:pt x="439308" y="318842"/>
                  <a:pt x="439308" y="372898"/>
                </a:cubicBezTo>
                <a:cubicBezTo>
                  <a:pt x="439308" y="425696"/>
                  <a:pt x="481541" y="469695"/>
                  <a:pt x="534953" y="469695"/>
                </a:cubicBezTo>
                <a:cubicBezTo>
                  <a:pt x="587123" y="469695"/>
                  <a:pt x="630598" y="425696"/>
                  <a:pt x="630598" y="372898"/>
                </a:cubicBezTo>
                <a:cubicBezTo>
                  <a:pt x="630598" y="318842"/>
                  <a:pt x="587123" y="276100"/>
                  <a:pt x="534953" y="276100"/>
                </a:cubicBezTo>
                <a:close/>
                <a:moveTo>
                  <a:pt x="534953" y="247186"/>
                </a:moveTo>
                <a:cubicBezTo>
                  <a:pt x="603271" y="247186"/>
                  <a:pt x="657925" y="303756"/>
                  <a:pt x="657925" y="372898"/>
                </a:cubicBezTo>
                <a:cubicBezTo>
                  <a:pt x="657925" y="442039"/>
                  <a:pt x="603271" y="498609"/>
                  <a:pt x="534953" y="498609"/>
                </a:cubicBezTo>
                <a:cubicBezTo>
                  <a:pt x="466635" y="498609"/>
                  <a:pt x="411981" y="442039"/>
                  <a:pt x="411981" y="372898"/>
                </a:cubicBezTo>
                <a:cubicBezTo>
                  <a:pt x="411981" y="303756"/>
                  <a:pt x="466635" y="247186"/>
                  <a:pt x="534953" y="247186"/>
                </a:cubicBezTo>
                <a:close/>
                <a:moveTo>
                  <a:pt x="450366" y="107239"/>
                </a:moveTo>
                <a:cubicBezTo>
                  <a:pt x="279452" y="142154"/>
                  <a:pt x="145964" y="276826"/>
                  <a:pt x="111032" y="447660"/>
                </a:cubicBezTo>
                <a:cubicBezTo>
                  <a:pt x="149706" y="457636"/>
                  <a:pt x="178400" y="492551"/>
                  <a:pt x="178400" y="533701"/>
                </a:cubicBezTo>
                <a:cubicBezTo>
                  <a:pt x="178400" y="574851"/>
                  <a:pt x="149706" y="609766"/>
                  <a:pt x="111032" y="618494"/>
                </a:cubicBezTo>
                <a:cubicBezTo>
                  <a:pt x="145964" y="790575"/>
                  <a:pt x="279452" y="925247"/>
                  <a:pt x="451614" y="958915"/>
                </a:cubicBezTo>
                <a:cubicBezTo>
                  <a:pt x="461594" y="921507"/>
                  <a:pt x="496526" y="892826"/>
                  <a:pt x="537695" y="892826"/>
                </a:cubicBezTo>
                <a:cubicBezTo>
                  <a:pt x="578864" y="892826"/>
                  <a:pt x="613795" y="921507"/>
                  <a:pt x="623776" y="958915"/>
                </a:cubicBezTo>
                <a:cubicBezTo>
                  <a:pt x="794690" y="925247"/>
                  <a:pt x="929426" y="790575"/>
                  <a:pt x="963110" y="618494"/>
                </a:cubicBezTo>
                <a:cubicBezTo>
                  <a:pt x="925683" y="609766"/>
                  <a:pt x="896990" y="574851"/>
                  <a:pt x="896990" y="533701"/>
                </a:cubicBezTo>
                <a:cubicBezTo>
                  <a:pt x="896990" y="492551"/>
                  <a:pt x="925683" y="457636"/>
                  <a:pt x="963110" y="447660"/>
                </a:cubicBezTo>
                <a:cubicBezTo>
                  <a:pt x="929426" y="276826"/>
                  <a:pt x="795938" y="142154"/>
                  <a:pt x="623776" y="107239"/>
                </a:cubicBezTo>
                <a:cubicBezTo>
                  <a:pt x="615043" y="148389"/>
                  <a:pt x="580112" y="178316"/>
                  <a:pt x="537695" y="178316"/>
                </a:cubicBezTo>
                <a:cubicBezTo>
                  <a:pt x="495278" y="178316"/>
                  <a:pt x="459099" y="148389"/>
                  <a:pt x="450366" y="107239"/>
                </a:cubicBezTo>
                <a:close/>
                <a:moveTo>
                  <a:pt x="537695" y="28680"/>
                </a:moveTo>
                <a:cubicBezTo>
                  <a:pt x="504011" y="28680"/>
                  <a:pt x="476565" y="56114"/>
                  <a:pt x="476565" y="88535"/>
                </a:cubicBezTo>
                <a:cubicBezTo>
                  <a:pt x="476565" y="122203"/>
                  <a:pt x="504011" y="149636"/>
                  <a:pt x="537695" y="149636"/>
                </a:cubicBezTo>
                <a:cubicBezTo>
                  <a:pt x="570131" y="149636"/>
                  <a:pt x="597577" y="122203"/>
                  <a:pt x="597577" y="88535"/>
                </a:cubicBezTo>
                <a:cubicBezTo>
                  <a:pt x="597577" y="56114"/>
                  <a:pt x="570131" y="28680"/>
                  <a:pt x="537695" y="28680"/>
                </a:cubicBezTo>
                <a:close/>
                <a:moveTo>
                  <a:pt x="537695" y="0"/>
                </a:moveTo>
                <a:cubicBezTo>
                  <a:pt x="583854" y="0"/>
                  <a:pt x="621281" y="34915"/>
                  <a:pt x="625023" y="79806"/>
                </a:cubicBezTo>
                <a:cubicBezTo>
                  <a:pt x="810908" y="114721"/>
                  <a:pt x="955624" y="259369"/>
                  <a:pt x="991804" y="445166"/>
                </a:cubicBezTo>
                <a:cubicBezTo>
                  <a:pt x="1037963" y="447660"/>
                  <a:pt x="1075390" y="486316"/>
                  <a:pt x="1075390" y="533701"/>
                </a:cubicBezTo>
                <a:cubicBezTo>
                  <a:pt x="1075390" y="579838"/>
                  <a:pt x="1037963" y="618494"/>
                  <a:pt x="991804" y="622235"/>
                </a:cubicBezTo>
                <a:cubicBezTo>
                  <a:pt x="955624" y="806786"/>
                  <a:pt x="810908" y="951434"/>
                  <a:pt x="626271" y="987596"/>
                </a:cubicBezTo>
                <a:cubicBezTo>
                  <a:pt x="623776" y="1033733"/>
                  <a:pt x="583854" y="1069895"/>
                  <a:pt x="537695" y="1069895"/>
                </a:cubicBezTo>
                <a:cubicBezTo>
                  <a:pt x="490288" y="1069895"/>
                  <a:pt x="451614" y="1033733"/>
                  <a:pt x="449119" y="987596"/>
                </a:cubicBezTo>
                <a:cubicBezTo>
                  <a:pt x="264481" y="951434"/>
                  <a:pt x="118517" y="806786"/>
                  <a:pt x="83586" y="622235"/>
                </a:cubicBezTo>
                <a:cubicBezTo>
                  <a:pt x="37427" y="618494"/>
                  <a:pt x="0" y="579838"/>
                  <a:pt x="0" y="533701"/>
                </a:cubicBezTo>
                <a:cubicBezTo>
                  <a:pt x="0" y="486316"/>
                  <a:pt x="37427" y="447660"/>
                  <a:pt x="83586" y="445166"/>
                </a:cubicBezTo>
                <a:cubicBezTo>
                  <a:pt x="118517" y="259369"/>
                  <a:pt x="264481" y="114721"/>
                  <a:pt x="449119" y="79806"/>
                </a:cubicBezTo>
                <a:cubicBezTo>
                  <a:pt x="454109" y="34915"/>
                  <a:pt x="491535" y="0"/>
                  <a:pt x="5376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19" name="Freeform 526">
            <a:extLst>
              <a:ext uri="{FF2B5EF4-FFF2-40B4-BE49-F238E27FC236}">
                <a16:creationId xmlns:a16="http://schemas.microsoft.com/office/drawing/2014/main" id="{82899D2C-F977-3DB4-6312-93260EAC1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508" y="1482269"/>
            <a:ext cx="401783" cy="339972"/>
          </a:xfrm>
          <a:custGeom>
            <a:avLst/>
            <a:gdLst>
              <a:gd name="T0" fmla="*/ 780 w 862"/>
              <a:gd name="T1" fmla="*/ 623 h 728"/>
              <a:gd name="T2" fmla="*/ 654 w 862"/>
              <a:gd name="T3" fmla="*/ 650 h 728"/>
              <a:gd name="T4" fmla="*/ 610 w 862"/>
              <a:gd name="T5" fmla="*/ 705 h 728"/>
              <a:gd name="T6" fmla="*/ 565 w 862"/>
              <a:gd name="T7" fmla="*/ 650 h 728"/>
              <a:gd name="T8" fmla="*/ 439 w 862"/>
              <a:gd name="T9" fmla="*/ 623 h 728"/>
              <a:gd name="T10" fmla="*/ 380 w 862"/>
              <a:gd name="T11" fmla="*/ 461 h 728"/>
              <a:gd name="T12" fmla="*/ 471 w 862"/>
              <a:gd name="T13" fmla="*/ 385 h 728"/>
              <a:gd name="T14" fmla="*/ 481 w 862"/>
              <a:gd name="T15" fmla="*/ 351 h 728"/>
              <a:gd name="T16" fmla="*/ 536 w 862"/>
              <a:gd name="T17" fmla="*/ 408 h 728"/>
              <a:gd name="T18" fmla="*/ 592 w 862"/>
              <a:gd name="T19" fmla="*/ 408 h 728"/>
              <a:gd name="T20" fmla="*/ 647 w 862"/>
              <a:gd name="T21" fmla="*/ 351 h 728"/>
              <a:gd name="T22" fmla="*/ 785 w 862"/>
              <a:gd name="T23" fmla="*/ 279 h 728"/>
              <a:gd name="T24" fmla="*/ 839 w 862"/>
              <a:gd name="T25" fmla="*/ 326 h 728"/>
              <a:gd name="T26" fmla="*/ 246 w 862"/>
              <a:gd name="T27" fmla="*/ 509 h 728"/>
              <a:gd name="T28" fmla="*/ 195 w 862"/>
              <a:gd name="T29" fmla="*/ 465 h 728"/>
              <a:gd name="T30" fmla="*/ 76 w 862"/>
              <a:gd name="T31" fmla="*/ 439 h 728"/>
              <a:gd name="T32" fmla="*/ 22 w 862"/>
              <a:gd name="T33" fmla="*/ 163 h 728"/>
              <a:gd name="T34" fmla="*/ 343 w 862"/>
              <a:gd name="T35" fmla="*/ 109 h 728"/>
              <a:gd name="T36" fmla="*/ 415 w 862"/>
              <a:gd name="T37" fmla="*/ 351 h 728"/>
              <a:gd name="T38" fmla="*/ 448 w 862"/>
              <a:gd name="T39" fmla="*/ 385 h 728"/>
              <a:gd name="T40" fmla="*/ 324 w 862"/>
              <a:gd name="T41" fmla="*/ 439 h 728"/>
              <a:gd name="T42" fmla="*/ 366 w 862"/>
              <a:gd name="T43" fmla="*/ 72 h 728"/>
              <a:gd name="T44" fmla="*/ 713 w 862"/>
              <a:gd name="T45" fmla="*/ 22 h 728"/>
              <a:gd name="T46" fmla="*/ 762 w 862"/>
              <a:gd name="T47" fmla="*/ 279 h 728"/>
              <a:gd name="T48" fmla="*/ 647 w 862"/>
              <a:gd name="T49" fmla="*/ 329 h 728"/>
              <a:gd name="T50" fmla="*/ 573 w 862"/>
              <a:gd name="T51" fmla="*/ 395 h 728"/>
              <a:gd name="T52" fmla="*/ 527 w 862"/>
              <a:gd name="T53" fmla="*/ 354 h 728"/>
              <a:gd name="T54" fmla="*/ 415 w 862"/>
              <a:gd name="T55" fmla="*/ 329 h 728"/>
              <a:gd name="T56" fmla="*/ 785 w 862"/>
              <a:gd name="T57" fmla="*/ 245 h 728"/>
              <a:gd name="T58" fmla="*/ 713 w 862"/>
              <a:gd name="T59" fmla="*/ 0 h 728"/>
              <a:gd name="T60" fmla="*/ 343 w 862"/>
              <a:gd name="T61" fmla="*/ 72 h 728"/>
              <a:gd name="T62" fmla="*/ 76 w 862"/>
              <a:gd name="T63" fmla="*/ 86 h 728"/>
              <a:gd name="T64" fmla="*/ 0 w 862"/>
              <a:gd name="T65" fmla="*/ 385 h 728"/>
              <a:gd name="T66" fmla="*/ 146 w 862"/>
              <a:gd name="T67" fmla="*/ 461 h 728"/>
              <a:gd name="T68" fmla="*/ 206 w 862"/>
              <a:gd name="T69" fmla="*/ 522 h 728"/>
              <a:gd name="T70" fmla="*/ 264 w 862"/>
              <a:gd name="T71" fmla="*/ 522 h 728"/>
              <a:gd name="T72" fmla="*/ 324 w 862"/>
              <a:gd name="T73" fmla="*/ 461 h 728"/>
              <a:gd name="T74" fmla="*/ 359 w 862"/>
              <a:gd name="T75" fmla="*/ 564 h 728"/>
              <a:gd name="T76" fmla="*/ 514 w 862"/>
              <a:gd name="T77" fmla="*/ 645 h 728"/>
              <a:gd name="T78" fmla="*/ 579 w 862"/>
              <a:gd name="T79" fmla="*/ 710 h 728"/>
              <a:gd name="T80" fmla="*/ 641 w 862"/>
              <a:gd name="T81" fmla="*/ 710 h 728"/>
              <a:gd name="T82" fmla="*/ 705 w 862"/>
              <a:gd name="T83" fmla="*/ 645 h 728"/>
              <a:gd name="T84" fmla="*/ 861 w 862"/>
              <a:gd name="T85" fmla="*/ 564 h 728"/>
              <a:gd name="T86" fmla="*/ 785 w 862"/>
              <a:gd name="T87" fmla="*/ 245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62" h="728">
                <a:moveTo>
                  <a:pt x="839" y="564"/>
                </a:moveTo>
                <a:lnTo>
                  <a:pt x="839" y="564"/>
                </a:lnTo>
                <a:cubicBezTo>
                  <a:pt x="839" y="596"/>
                  <a:pt x="812" y="623"/>
                  <a:pt x="780" y="623"/>
                </a:cubicBezTo>
                <a:lnTo>
                  <a:pt x="705" y="623"/>
                </a:lnTo>
                <a:lnTo>
                  <a:pt x="705" y="623"/>
                </a:lnTo>
                <a:cubicBezTo>
                  <a:pt x="684" y="623"/>
                  <a:pt x="666" y="632"/>
                  <a:pt x="654" y="650"/>
                </a:cubicBezTo>
                <a:lnTo>
                  <a:pt x="622" y="698"/>
                </a:lnTo>
                <a:lnTo>
                  <a:pt x="622" y="698"/>
                </a:lnTo>
                <a:cubicBezTo>
                  <a:pt x="619" y="702"/>
                  <a:pt x="615" y="705"/>
                  <a:pt x="610" y="705"/>
                </a:cubicBezTo>
                <a:lnTo>
                  <a:pt x="610" y="705"/>
                </a:lnTo>
                <a:cubicBezTo>
                  <a:pt x="605" y="705"/>
                  <a:pt x="600" y="702"/>
                  <a:pt x="598" y="698"/>
                </a:cubicBezTo>
                <a:lnTo>
                  <a:pt x="565" y="650"/>
                </a:lnTo>
                <a:lnTo>
                  <a:pt x="565" y="650"/>
                </a:lnTo>
                <a:cubicBezTo>
                  <a:pt x="554" y="632"/>
                  <a:pt x="535" y="623"/>
                  <a:pt x="514" y="623"/>
                </a:cubicBezTo>
                <a:lnTo>
                  <a:pt x="439" y="623"/>
                </a:lnTo>
                <a:lnTo>
                  <a:pt x="439" y="623"/>
                </a:lnTo>
                <a:cubicBezTo>
                  <a:pt x="408" y="623"/>
                  <a:pt x="380" y="596"/>
                  <a:pt x="380" y="564"/>
                </a:cubicBezTo>
                <a:lnTo>
                  <a:pt x="380" y="461"/>
                </a:lnTo>
                <a:lnTo>
                  <a:pt x="394" y="461"/>
                </a:lnTo>
                <a:lnTo>
                  <a:pt x="394" y="461"/>
                </a:lnTo>
                <a:cubicBezTo>
                  <a:pt x="436" y="461"/>
                  <a:pt x="471" y="427"/>
                  <a:pt x="471" y="385"/>
                </a:cubicBezTo>
                <a:lnTo>
                  <a:pt x="471" y="351"/>
                </a:lnTo>
                <a:lnTo>
                  <a:pt x="481" y="351"/>
                </a:lnTo>
                <a:lnTo>
                  <a:pt x="481" y="351"/>
                </a:lnTo>
                <a:cubicBezTo>
                  <a:pt x="492" y="351"/>
                  <a:pt x="502" y="356"/>
                  <a:pt x="508" y="366"/>
                </a:cubicBezTo>
                <a:lnTo>
                  <a:pt x="536" y="408"/>
                </a:lnTo>
                <a:lnTo>
                  <a:pt x="536" y="408"/>
                </a:lnTo>
                <a:cubicBezTo>
                  <a:pt x="542" y="417"/>
                  <a:pt x="552" y="423"/>
                  <a:pt x="564" y="423"/>
                </a:cubicBezTo>
                <a:lnTo>
                  <a:pt x="564" y="423"/>
                </a:lnTo>
                <a:cubicBezTo>
                  <a:pt x="575" y="423"/>
                  <a:pt x="586" y="417"/>
                  <a:pt x="592" y="408"/>
                </a:cubicBezTo>
                <a:lnTo>
                  <a:pt x="620" y="366"/>
                </a:lnTo>
                <a:lnTo>
                  <a:pt x="620" y="366"/>
                </a:lnTo>
                <a:cubicBezTo>
                  <a:pt x="626" y="356"/>
                  <a:pt x="636" y="351"/>
                  <a:pt x="647" y="351"/>
                </a:cubicBezTo>
                <a:lnTo>
                  <a:pt x="713" y="351"/>
                </a:lnTo>
                <a:lnTo>
                  <a:pt x="713" y="351"/>
                </a:lnTo>
                <a:cubicBezTo>
                  <a:pt x="752" y="351"/>
                  <a:pt x="785" y="319"/>
                  <a:pt x="785" y="279"/>
                </a:cubicBezTo>
                <a:lnTo>
                  <a:pt x="785" y="268"/>
                </a:lnTo>
                <a:lnTo>
                  <a:pt x="785" y="268"/>
                </a:lnTo>
                <a:cubicBezTo>
                  <a:pt x="815" y="270"/>
                  <a:pt x="839" y="295"/>
                  <a:pt x="839" y="326"/>
                </a:cubicBezTo>
                <a:lnTo>
                  <a:pt x="839" y="564"/>
                </a:lnTo>
                <a:close/>
                <a:moveTo>
                  <a:pt x="276" y="465"/>
                </a:moveTo>
                <a:lnTo>
                  <a:pt x="246" y="509"/>
                </a:lnTo>
                <a:lnTo>
                  <a:pt x="246" y="509"/>
                </a:lnTo>
                <a:cubicBezTo>
                  <a:pt x="241" y="517"/>
                  <a:pt x="229" y="517"/>
                  <a:pt x="224" y="509"/>
                </a:cubicBezTo>
                <a:lnTo>
                  <a:pt x="195" y="465"/>
                </a:lnTo>
                <a:lnTo>
                  <a:pt x="195" y="465"/>
                </a:lnTo>
                <a:cubicBezTo>
                  <a:pt x="184" y="448"/>
                  <a:pt x="165" y="439"/>
                  <a:pt x="146" y="439"/>
                </a:cubicBezTo>
                <a:lnTo>
                  <a:pt x="76" y="439"/>
                </a:lnTo>
                <a:lnTo>
                  <a:pt x="76" y="439"/>
                </a:lnTo>
                <a:cubicBezTo>
                  <a:pt x="46" y="439"/>
                  <a:pt x="22" y="415"/>
                  <a:pt x="22" y="385"/>
                </a:cubicBezTo>
                <a:lnTo>
                  <a:pt x="22" y="163"/>
                </a:lnTo>
                <a:lnTo>
                  <a:pt x="22" y="163"/>
                </a:lnTo>
                <a:cubicBezTo>
                  <a:pt x="22" y="133"/>
                  <a:pt x="46" y="109"/>
                  <a:pt x="76" y="109"/>
                </a:cubicBezTo>
                <a:lnTo>
                  <a:pt x="343" y="109"/>
                </a:lnTo>
                <a:lnTo>
                  <a:pt x="343" y="279"/>
                </a:lnTo>
                <a:lnTo>
                  <a:pt x="343" y="279"/>
                </a:lnTo>
                <a:cubicBezTo>
                  <a:pt x="343" y="319"/>
                  <a:pt x="376" y="351"/>
                  <a:pt x="415" y="351"/>
                </a:cubicBezTo>
                <a:lnTo>
                  <a:pt x="448" y="351"/>
                </a:lnTo>
                <a:lnTo>
                  <a:pt x="448" y="385"/>
                </a:lnTo>
                <a:lnTo>
                  <a:pt x="448" y="385"/>
                </a:lnTo>
                <a:cubicBezTo>
                  <a:pt x="448" y="415"/>
                  <a:pt x="424" y="439"/>
                  <a:pt x="394" y="439"/>
                </a:cubicBezTo>
                <a:lnTo>
                  <a:pt x="324" y="439"/>
                </a:lnTo>
                <a:lnTo>
                  <a:pt x="324" y="439"/>
                </a:lnTo>
                <a:cubicBezTo>
                  <a:pt x="305" y="439"/>
                  <a:pt x="287" y="448"/>
                  <a:pt x="276" y="465"/>
                </a:cubicBezTo>
                <a:close/>
                <a:moveTo>
                  <a:pt x="366" y="72"/>
                </a:moveTo>
                <a:lnTo>
                  <a:pt x="366" y="72"/>
                </a:lnTo>
                <a:cubicBezTo>
                  <a:pt x="366" y="45"/>
                  <a:pt x="388" y="22"/>
                  <a:pt x="415" y="22"/>
                </a:cubicBezTo>
                <a:lnTo>
                  <a:pt x="713" y="22"/>
                </a:lnTo>
                <a:lnTo>
                  <a:pt x="713" y="22"/>
                </a:lnTo>
                <a:cubicBezTo>
                  <a:pt x="740" y="22"/>
                  <a:pt x="762" y="45"/>
                  <a:pt x="762" y="72"/>
                </a:cubicBezTo>
                <a:lnTo>
                  <a:pt x="762" y="279"/>
                </a:lnTo>
                <a:lnTo>
                  <a:pt x="762" y="279"/>
                </a:lnTo>
                <a:cubicBezTo>
                  <a:pt x="762" y="306"/>
                  <a:pt x="740" y="329"/>
                  <a:pt x="713" y="329"/>
                </a:cubicBezTo>
                <a:lnTo>
                  <a:pt x="647" y="329"/>
                </a:lnTo>
                <a:lnTo>
                  <a:pt x="647" y="329"/>
                </a:lnTo>
                <a:cubicBezTo>
                  <a:pt x="629" y="329"/>
                  <a:pt x="612" y="338"/>
                  <a:pt x="602" y="354"/>
                </a:cubicBezTo>
                <a:lnTo>
                  <a:pt x="573" y="395"/>
                </a:lnTo>
                <a:lnTo>
                  <a:pt x="573" y="395"/>
                </a:lnTo>
                <a:cubicBezTo>
                  <a:pt x="569" y="402"/>
                  <a:pt x="558" y="402"/>
                  <a:pt x="554" y="395"/>
                </a:cubicBezTo>
                <a:lnTo>
                  <a:pt x="527" y="354"/>
                </a:lnTo>
                <a:lnTo>
                  <a:pt x="527" y="354"/>
                </a:lnTo>
                <a:cubicBezTo>
                  <a:pt x="516" y="338"/>
                  <a:pt x="499" y="329"/>
                  <a:pt x="481" y="329"/>
                </a:cubicBezTo>
                <a:lnTo>
                  <a:pt x="415" y="329"/>
                </a:lnTo>
                <a:lnTo>
                  <a:pt x="415" y="329"/>
                </a:lnTo>
                <a:cubicBezTo>
                  <a:pt x="388" y="329"/>
                  <a:pt x="366" y="306"/>
                  <a:pt x="366" y="279"/>
                </a:cubicBezTo>
                <a:lnTo>
                  <a:pt x="366" y="72"/>
                </a:lnTo>
                <a:close/>
                <a:moveTo>
                  <a:pt x="785" y="245"/>
                </a:moveTo>
                <a:lnTo>
                  <a:pt x="785" y="72"/>
                </a:lnTo>
                <a:lnTo>
                  <a:pt x="785" y="72"/>
                </a:lnTo>
                <a:cubicBezTo>
                  <a:pt x="785" y="32"/>
                  <a:pt x="752" y="0"/>
                  <a:pt x="713" y="0"/>
                </a:cubicBezTo>
                <a:lnTo>
                  <a:pt x="415" y="0"/>
                </a:lnTo>
                <a:lnTo>
                  <a:pt x="415" y="0"/>
                </a:lnTo>
                <a:cubicBezTo>
                  <a:pt x="376" y="0"/>
                  <a:pt x="343" y="32"/>
                  <a:pt x="343" y="72"/>
                </a:cubicBezTo>
                <a:lnTo>
                  <a:pt x="343" y="86"/>
                </a:lnTo>
                <a:lnTo>
                  <a:pt x="76" y="86"/>
                </a:lnTo>
                <a:lnTo>
                  <a:pt x="76" y="86"/>
                </a:lnTo>
                <a:cubicBezTo>
                  <a:pt x="34" y="86"/>
                  <a:pt x="0" y="120"/>
                  <a:pt x="0" y="163"/>
                </a:cubicBezTo>
                <a:lnTo>
                  <a:pt x="0" y="385"/>
                </a:lnTo>
                <a:lnTo>
                  <a:pt x="0" y="385"/>
                </a:lnTo>
                <a:cubicBezTo>
                  <a:pt x="0" y="427"/>
                  <a:pt x="34" y="461"/>
                  <a:pt x="76" y="461"/>
                </a:cubicBezTo>
                <a:lnTo>
                  <a:pt x="146" y="461"/>
                </a:lnTo>
                <a:lnTo>
                  <a:pt x="146" y="461"/>
                </a:lnTo>
                <a:cubicBezTo>
                  <a:pt x="158" y="461"/>
                  <a:pt x="169" y="467"/>
                  <a:pt x="176" y="477"/>
                </a:cubicBezTo>
                <a:lnTo>
                  <a:pt x="206" y="522"/>
                </a:lnTo>
                <a:lnTo>
                  <a:pt x="206" y="522"/>
                </a:lnTo>
                <a:cubicBezTo>
                  <a:pt x="212" y="532"/>
                  <a:pt x="224" y="538"/>
                  <a:pt x="235" y="538"/>
                </a:cubicBezTo>
                <a:lnTo>
                  <a:pt x="235" y="538"/>
                </a:lnTo>
                <a:cubicBezTo>
                  <a:pt x="247" y="538"/>
                  <a:pt x="258" y="532"/>
                  <a:pt x="264" y="522"/>
                </a:cubicBezTo>
                <a:lnTo>
                  <a:pt x="294" y="477"/>
                </a:lnTo>
                <a:lnTo>
                  <a:pt x="294" y="477"/>
                </a:lnTo>
                <a:cubicBezTo>
                  <a:pt x="301" y="467"/>
                  <a:pt x="312" y="461"/>
                  <a:pt x="324" y="461"/>
                </a:cubicBezTo>
                <a:lnTo>
                  <a:pt x="359" y="461"/>
                </a:lnTo>
                <a:lnTo>
                  <a:pt x="359" y="564"/>
                </a:lnTo>
                <a:lnTo>
                  <a:pt x="359" y="564"/>
                </a:lnTo>
                <a:cubicBezTo>
                  <a:pt x="359" y="608"/>
                  <a:pt x="395" y="645"/>
                  <a:pt x="439" y="645"/>
                </a:cubicBezTo>
                <a:lnTo>
                  <a:pt x="514" y="645"/>
                </a:lnTo>
                <a:lnTo>
                  <a:pt x="514" y="645"/>
                </a:lnTo>
                <a:cubicBezTo>
                  <a:pt x="527" y="645"/>
                  <a:pt x="540" y="651"/>
                  <a:pt x="547" y="662"/>
                </a:cubicBezTo>
                <a:lnTo>
                  <a:pt x="579" y="710"/>
                </a:lnTo>
                <a:lnTo>
                  <a:pt x="579" y="710"/>
                </a:lnTo>
                <a:cubicBezTo>
                  <a:pt x="586" y="721"/>
                  <a:pt x="597" y="727"/>
                  <a:pt x="610" y="727"/>
                </a:cubicBezTo>
                <a:lnTo>
                  <a:pt x="610" y="727"/>
                </a:lnTo>
                <a:cubicBezTo>
                  <a:pt x="622" y="727"/>
                  <a:pt x="634" y="721"/>
                  <a:pt x="641" y="710"/>
                </a:cubicBezTo>
                <a:lnTo>
                  <a:pt x="673" y="662"/>
                </a:lnTo>
                <a:lnTo>
                  <a:pt x="673" y="662"/>
                </a:lnTo>
                <a:cubicBezTo>
                  <a:pt x="680" y="651"/>
                  <a:pt x="693" y="645"/>
                  <a:pt x="705" y="645"/>
                </a:cubicBezTo>
                <a:lnTo>
                  <a:pt x="780" y="645"/>
                </a:lnTo>
                <a:lnTo>
                  <a:pt x="780" y="645"/>
                </a:lnTo>
                <a:cubicBezTo>
                  <a:pt x="825" y="645"/>
                  <a:pt x="861" y="608"/>
                  <a:pt x="861" y="564"/>
                </a:cubicBezTo>
                <a:lnTo>
                  <a:pt x="861" y="326"/>
                </a:lnTo>
                <a:lnTo>
                  <a:pt x="861" y="326"/>
                </a:lnTo>
                <a:cubicBezTo>
                  <a:pt x="861" y="283"/>
                  <a:pt x="827" y="248"/>
                  <a:pt x="785" y="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20" name="Freeform 33">
            <a:extLst>
              <a:ext uri="{FF2B5EF4-FFF2-40B4-BE49-F238E27FC236}">
                <a16:creationId xmlns:a16="http://schemas.microsoft.com/office/drawing/2014/main" id="{593E0EF2-1CCB-13B4-2B8C-693EAE2D7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764" y="3841461"/>
            <a:ext cx="295523" cy="403376"/>
          </a:xfrm>
          <a:custGeom>
            <a:avLst/>
            <a:gdLst>
              <a:gd name="connsiteX0" fmla="*/ 97439 w 787856"/>
              <a:gd name="connsiteY0" fmla="*/ 29941 h 1075388"/>
              <a:gd name="connsiteX1" fmla="*/ 31625 w 787856"/>
              <a:gd name="connsiteY1" fmla="*/ 118517 h 1075388"/>
              <a:gd name="connsiteX2" fmla="*/ 66395 w 787856"/>
              <a:gd name="connsiteY2" fmla="*/ 118517 h 1075388"/>
              <a:gd name="connsiteX3" fmla="*/ 76329 w 787856"/>
              <a:gd name="connsiteY3" fmla="*/ 123507 h 1075388"/>
              <a:gd name="connsiteX4" fmla="*/ 80054 w 787856"/>
              <a:gd name="connsiteY4" fmla="*/ 133488 h 1075388"/>
              <a:gd name="connsiteX5" fmla="*/ 80054 w 787856"/>
              <a:gd name="connsiteY5" fmla="*/ 313135 h 1075388"/>
              <a:gd name="connsiteX6" fmla="*/ 83779 w 787856"/>
              <a:gd name="connsiteY6" fmla="*/ 323116 h 1075388"/>
              <a:gd name="connsiteX7" fmla="*/ 92472 w 787856"/>
              <a:gd name="connsiteY7" fmla="*/ 326858 h 1075388"/>
              <a:gd name="connsiteX8" fmla="*/ 227823 w 787856"/>
              <a:gd name="connsiteY8" fmla="*/ 326858 h 1075388"/>
              <a:gd name="connsiteX9" fmla="*/ 271285 w 787856"/>
              <a:gd name="connsiteY9" fmla="*/ 370522 h 1075388"/>
              <a:gd name="connsiteX10" fmla="*/ 271285 w 787856"/>
              <a:gd name="connsiteY10" fmla="*/ 1020496 h 1075388"/>
              <a:gd name="connsiteX11" fmla="*/ 309779 w 787856"/>
              <a:gd name="connsiteY11" fmla="*/ 1046695 h 1075388"/>
              <a:gd name="connsiteX12" fmla="*/ 345790 w 787856"/>
              <a:gd name="connsiteY12" fmla="*/ 1020496 h 1075388"/>
              <a:gd name="connsiteX13" fmla="*/ 345790 w 787856"/>
              <a:gd name="connsiteY13" fmla="*/ 686153 h 1075388"/>
              <a:gd name="connsiteX14" fmla="*/ 360691 w 787856"/>
              <a:gd name="connsiteY14" fmla="*/ 672430 h 1075388"/>
              <a:gd name="connsiteX15" fmla="*/ 374351 w 787856"/>
              <a:gd name="connsiteY15" fmla="*/ 686153 h 1075388"/>
              <a:gd name="connsiteX16" fmla="*/ 374351 w 787856"/>
              <a:gd name="connsiteY16" fmla="*/ 1020496 h 1075388"/>
              <a:gd name="connsiteX17" fmla="*/ 412845 w 787856"/>
              <a:gd name="connsiteY17" fmla="*/ 1046695 h 1075388"/>
              <a:gd name="connsiteX18" fmla="*/ 450098 w 787856"/>
              <a:gd name="connsiteY18" fmla="*/ 1020496 h 1075388"/>
              <a:gd name="connsiteX19" fmla="*/ 450098 w 787856"/>
              <a:gd name="connsiteY19" fmla="*/ 370522 h 1075388"/>
              <a:gd name="connsiteX20" fmla="*/ 493560 w 787856"/>
              <a:gd name="connsiteY20" fmla="*/ 326858 h 1075388"/>
              <a:gd name="connsiteX21" fmla="*/ 656230 w 787856"/>
              <a:gd name="connsiteY21" fmla="*/ 326858 h 1075388"/>
              <a:gd name="connsiteX22" fmla="*/ 669889 w 787856"/>
              <a:gd name="connsiteY22" fmla="*/ 340581 h 1075388"/>
              <a:gd name="connsiteX23" fmla="*/ 669889 w 787856"/>
              <a:gd name="connsiteY23" fmla="*/ 375513 h 1075388"/>
              <a:gd name="connsiteX24" fmla="*/ 758054 w 787856"/>
              <a:gd name="connsiteY24" fmla="*/ 309392 h 1075388"/>
              <a:gd name="connsiteX25" fmla="*/ 669889 w 787856"/>
              <a:gd name="connsiteY25" fmla="*/ 242025 h 1075388"/>
              <a:gd name="connsiteX26" fmla="*/ 669889 w 787856"/>
              <a:gd name="connsiteY26" fmla="*/ 275709 h 1075388"/>
              <a:gd name="connsiteX27" fmla="*/ 656230 w 787856"/>
              <a:gd name="connsiteY27" fmla="*/ 289432 h 1075388"/>
              <a:gd name="connsiteX28" fmla="*/ 451340 w 787856"/>
              <a:gd name="connsiteY28" fmla="*/ 289432 h 1075388"/>
              <a:gd name="connsiteX29" fmla="*/ 448856 w 787856"/>
              <a:gd name="connsiteY29" fmla="*/ 289432 h 1075388"/>
              <a:gd name="connsiteX30" fmla="*/ 157043 w 787856"/>
              <a:gd name="connsiteY30" fmla="*/ 289432 h 1075388"/>
              <a:gd name="connsiteX31" fmla="*/ 128483 w 787856"/>
              <a:gd name="connsiteY31" fmla="*/ 278204 h 1075388"/>
              <a:gd name="connsiteX32" fmla="*/ 116065 w 787856"/>
              <a:gd name="connsiteY32" fmla="*/ 248263 h 1075388"/>
              <a:gd name="connsiteX33" fmla="*/ 116065 w 787856"/>
              <a:gd name="connsiteY33" fmla="*/ 133488 h 1075388"/>
              <a:gd name="connsiteX34" fmla="*/ 129724 w 787856"/>
              <a:gd name="connsiteY34" fmla="*/ 118517 h 1075388"/>
              <a:gd name="connsiteX35" fmla="*/ 164494 w 787856"/>
              <a:gd name="connsiteY35" fmla="*/ 118517 h 1075388"/>
              <a:gd name="connsiteX36" fmla="*/ 364895 w 787856"/>
              <a:gd name="connsiteY36" fmla="*/ 28940 h 1075388"/>
              <a:gd name="connsiteX37" fmla="*/ 283425 w 787856"/>
              <a:gd name="connsiteY37" fmla="*/ 111979 h 1075388"/>
              <a:gd name="connsiteX38" fmla="*/ 364895 w 787856"/>
              <a:gd name="connsiteY38" fmla="*/ 195018 h 1075388"/>
              <a:gd name="connsiteX39" fmla="*/ 446365 w 787856"/>
              <a:gd name="connsiteY39" fmla="*/ 111979 h 1075388"/>
              <a:gd name="connsiteX40" fmla="*/ 364895 w 787856"/>
              <a:gd name="connsiteY40" fmla="*/ 28940 h 1075388"/>
              <a:gd name="connsiteX41" fmla="*/ 364895 w 787856"/>
              <a:gd name="connsiteY41" fmla="*/ 2 h 1075388"/>
              <a:gd name="connsiteX42" fmla="*/ 474756 w 787856"/>
              <a:gd name="connsiteY42" fmla="*/ 111979 h 1075388"/>
              <a:gd name="connsiteX43" fmla="*/ 364895 w 787856"/>
              <a:gd name="connsiteY43" fmla="*/ 223956 h 1075388"/>
              <a:gd name="connsiteX44" fmla="*/ 256268 w 787856"/>
              <a:gd name="connsiteY44" fmla="*/ 111979 h 1075388"/>
              <a:gd name="connsiteX45" fmla="*/ 364895 w 787856"/>
              <a:gd name="connsiteY45" fmla="*/ 2 h 1075388"/>
              <a:gd name="connsiteX46" fmla="*/ 97439 w 787856"/>
              <a:gd name="connsiteY46" fmla="*/ 0 h 1075388"/>
              <a:gd name="connsiteX47" fmla="*/ 118549 w 787856"/>
              <a:gd name="connsiteY47" fmla="*/ 11228 h 1075388"/>
              <a:gd name="connsiteX48" fmla="*/ 189329 w 787856"/>
              <a:gd name="connsiteY48" fmla="*/ 107289 h 1075388"/>
              <a:gd name="connsiteX49" fmla="*/ 193054 w 787856"/>
              <a:gd name="connsiteY49" fmla="*/ 133488 h 1075388"/>
              <a:gd name="connsiteX50" fmla="*/ 169461 w 787856"/>
              <a:gd name="connsiteY50" fmla="*/ 147211 h 1075388"/>
              <a:gd name="connsiteX51" fmla="*/ 143384 w 787856"/>
              <a:gd name="connsiteY51" fmla="*/ 147211 h 1075388"/>
              <a:gd name="connsiteX52" fmla="*/ 143384 w 787856"/>
              <a:gd name="connsiteY52" fmla="*/ 248263 h 1075388"/>
              <a:gd name="connsiteX53" fmla="*/ 147109 w 787856"/>
              <a:gd name="connsiteY53" fmla="*/ 258243 h 1075388"/>
              <a:gd name="connsiteX54" fmla="*/ 157043 w 787856"/>
              <a:gd name="connsiteY54" fmla="*/ 261986 h 1075388"/>
              <a:gd name="connsiteX55" fmla="*/ 421538 w 787856"/>
              <a:gd name="connsiteY55" fmla="*/ 261986 h 1075388"/>
              <a:gd name="connsiteX56" fmla="*/ 642571 w 787856"/>
              <a:gd name="connsiteY56" fmla="*/ 261986 h 1075388"/>
              <a:gd name="connsiteX57" fmla="*/ 642571 w 787856"/>
              <a:gd name="connsiteY57" fmla="*/ 237035 h 1075388"/>
              <a:gd name="connsiteX58" fmla="*/ 656230 w 787856"/>
              <a:gd name="connsiteY58" fmla="*/ 213331 h 1075388"/>
              <a:gd name="connsiteX59" fmla="*/ 682307 w 787856"/>
              <a:gd name="connsiteY59" fmla="*/ 215826 h 1075388"/>
              <a:gd name="connsiteX60" fmla="*/ 776680 w 787856"/>
              <a:gd name="connsiteY60" fmla="*/ 286937 h 1075388"/>
              <a:gd name="connsiteX61" fmla="*/ 787856 w 787856"/>
              <a:gd name="connsiteY61" fmla="*/ 309392 h 1075388"/>
              <a:gd name="connsiteX62" fmla="*/ 776680 w 787856"/>
              <a:gd name="connsiteY62" fmla="*/ 329353 h 1075388"/>
              <a:gd name="connsiteX63" fmla="*/ 682307 w 787856"/>
              <a:gd name="connsiteY63" fmla="*/ 401711 h 1075388"/>
              <a:gd name="connsiteX64" fmla="*/ 656230 w 787856"/>
              <a:gd name="connsiteY64" fmla="*/ 402959 h 1075388"/>
              <a:gd name="connsiteX65" fmla="*/ 642571 w 787856"/>
              <a:gd name="connsiteY65" fmla="*/ 380503 h 1075388"/>
              <a:gd name="connsiteX66" fmla="*/ 642571 w 787856"/>
              <a:gd name="connsiteY66" fmla="*/ 354304 h 1075388"/>
              <a:gd name="connsiteX67" fmla="*/ 493560 w 787856"/>
              <a:gd name="connsiteY67" fmla="*/ 354304 h 1075388"/>
              <a:gd name="connsiteX68" fmla="*/ 477417 w 787856"/>
              <a:gd name="connsiteY68" fmla="*/ 370522 h 1075388"/>
              <a:gd name="connsiteX69" fmla="*/ 477417 w 787856"/>
              <a:gd name="connsiteY69" fmla="*/ 1020496 h 1075388"/>
              <a:gd name="connsiteX70" fmla="*/ 412845 w 787856"/>
              <a:gd name="connsiteY70" fmla="*/ 1075388 h 1075388"/>
              <a:gd name="connsiteX71" fmla="*/ 360691 w 787856"/>
              <a:gd name="connsiteY71" fmla="*/ 1054180 h 1075388"/>
              <a:gd name="connsiteX72" fmla="*/ 309779 w 787856"/>
              <a:gd name="connsiteY72" fmla="*/ 1075388 h 1075388"/>
              <a:gd name="connsiteX73" fmla="*/ 242724 w 787856"/>
              <a:gd name="connsiteY73" fmla="*/ 1020496 h 1075388"/>
              <a:gd name="connsiteX74" fmla="*/ 242724 w 787856"/>
              <a:gd name="connsiteY74" fmla="*/ 370522 h 1075388"/>
              <a:gd name="connsiteX75" fmla="*/ 227823 w 787856"/>
              <a:gd name="connsiteY75" fmla="*/ 354304 h 1075388"/>
              <a:gd name="connsiteX76" fmla="*/ 93713 w 787856"/>
              <a:gd name="connsiteY76" fmla="*/ 354304 h 1075388"/>
              <a:gd name="connsiteX77" fmla="*/ 92472 w 787856"/>
              <a:gd name="connsiteY77" fmla="*/ 354304 h 1075388"/>
              <a:gd name="connsiteX78" fmla="*/ 63911 w 787856"/>
              <a:gd name="connsiteY78" fmla="*/ 343076 h 1075388"/>
              <a:gd name="connsiteX79" fmla="*/ 51494 w 787856"/>
              <a:gd name="connsiteY79" fmla="*/ 313135 h 1075388"/>
              <a:gd name="connsiteX80" fmla="*/ 51494 w 787856"/>
              <a:gd name="connsiteY80" fmla="*/ 147211 h 1075388"/>
              <a:gd name="connsiteX81" fmla="*/ 25417 w 787856"/>
              <a:gd name="connsiteY81" fmla="*/ 147211 h 1075388"/>
              <a:gd name="connsiteX82" fmla="*/ 3065 w 787856"/>
              <a:gd name="connsiteY82" fmla="*/ 133488 h 1075388"/>
              <a:gd name="connsiteX83" fmla="*/ 5549 w 787856"/>
              <a:gd name="connsiteY83" fmla="*/ 107289 h 1075388"/>
              <a:gd name="connsiteX84" fmla="*/ 76329 w 787856"/>
              <a:gd name="connsiteY84" fmla="*/ 11228 h 1075388"/>
              <a:gd name="connsiteX85" fmla="*/ 97439 w 787856"/>
              <a:gd name="connsiteY85" fmla="*/ 0 h 107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87856" h="1075388">
                <a:moveTo>
                  <a:pt x="97439" y="29941"/>
                </a:moveTo>
                <a:lnTo>
                  <a:pt x="31625" y="118517"/>
                </a:lnTo>
                <a:lnTo>
                  <a:pt x="66395" y="118517"/>
                </a:lnTo>
                <a:cubicBezTo>
                  <a:pt x="70120" y="118517"/>
                  <a:pt x="72603" y="121012"/>
                  <a:pt x="76329" y="123507"/>
                </a:cubicBezTo>
                <a:cubicBezTo>
                  <a:pt x="78812" y="126003"/>
                  <a:pt x="80054" y="129745"/>
                  <a:pt x="80054" y="133488"/>
                </a:cubicBezTo>
                <a:lnTo>
                  <a:pt x="80054" y="313135"/>
                </a:lnTo>
                <a:cubicBezTo>
                  <a:pt x="80054" y="316878"/>
                  <a:pt x="81296" y="320620"/>
                  <a:pt x="83779" y="323116"/>
                </a:cubicBezTo>
                <a:cubicBezTo>
                  <a:pt x="86263" y="324363"/>
                  <a:pt x="88746" y="326858"/>
                  <a:pt x="92472" y="326858"/>
                </a:cubicBezTo>
                <a:lnTo>
                  <a:pt x="227823" y="326858"/>
                </a:lnTo>
                <a:cubicBezTo>
                  <a:pt x="251417" y="326858"/>
                  <a:pt x="271285" y="345571"/>
                  <a:pt x="271285" y="370522"/>
                </a:cubicBezTo>
                <a:lnTo>
                  <a:pt x="271285" y="1020496"/>
                </a:lnTo>
                <a:cubicBezTo>
                  <a:pt x="271285" y="1035467"/>
                  <a:pt x="288669" y="1046695"/>
                  <a:pt x="309779" y="1046695"/>
                </a:cubicBezTo>
                <a:cubicBezTo>
                  <a:pt x="329647" y="1046695"/>
                  <a:pt x="345790" y="1035467"/>
                  <a:pt x="345790" y="1020496"/>
                </a:cubicBezTo>
                <a:lnTo>
                  <a:pt x="345790" y="686153"/>
                </a:lnTo>
                <a:cubicBezTo>
                  <a:pt x="345790" y="678667"/>
                  <a:pt x="353241" y="672430"/>
                  <a:pt x="360691" y="672430"/>
                </a:cubicBezTo>
                <a:cubicBezTo>
                  <a:pt x="368142" y="672430"/>
                  <a:pt x="374351" y="678667"/>
                  <a:pt x="374351" y="686153"/>
                </a:cubicBezTo>
                <a:lnTo>
                  <a:pt x="374351" y="1020496"/>
                </a:lnTo>
                <a:cubicBezTo>
                  <a:pt x="374351" y="1035467"/>
                  <a:pt x="391735" y="1046695"/>
                  <a:pt x="412845" y="1046695"/>
                </a:cubicBezTo>
                <a:cubicBezTo>
                  <a:pt x="432713" y="1046695"/>
                  <a:pt x="450098" y="1035467"/>
                  <a:pt x="450098" y="1020496"/>
                </a:cubicBezTo>
                <a:lnTo>
                  <a:pt x="450098" y="370522"/>
                </a:lnTo>
                <a:cubicBezTo>
                  <a:pt x="450098" y="345571"/>
                  <a:pt x="469966" y="326858"/>
                  <a:pt x="493560" y="326858"/>
                </a:cubicBezTo>
                <a:lnTo>
                  <a:pt x="656230" y="326858"/>
                </a:lnTo>
                <a:cubicBezTo>
                  <a:pt x="663680" y="326858"/>
                  <a:pt x="669889" y="331848"/>
                  <a:pt x="669889" y="340581"/>
                </a:cubicBezTo>
                <a:lnTo>
                  <a:pt x="669889" y="375513"/>
                </a:lnTo>
                <a:lnTo>
                  <a:pt x="758054" y="309392"/>
                </a:lnTo>
                <a:lnTo>
                  <a:pt x="669889" y="242025"/>
                </a:lnTo>
                <a:lnTo>
                  <a:pt x="669889" y="275709"/>
                </a:lnTo>
                <a:cubicBezTo>
                  <a:pt x="669889" y="283194"/>
                  <a:pt x="663680" y="289432"/>
                  <a:pt x="656230" y="289432"/>
                </a:cubicBezTo>
                <a:lnTo>
                  <a:pt x="451340" y="289432"/>
                </a:lnTo>
                <a:lnTo>
                  <a:pt x="448856" y="289432"/>
                </a:lnTo>
                <a:lnTo>
                  <a:pt x="157043" y="289432"/>
                </a:lnTo>
                <a:cubicBezTo>
                  <a:pt x="145867" y="289432"/>
                  <a:pt x="135933" y="285689"/>
                  <a:pt x="128483" y="278204"/>
                </a:cubicBezTo>
                <a:cubicBezTo>
                  <a:pt x="119790" y="269471"/>
                  <a:pt x="116065" y="259490"/>
                  <a:pt x="116065" y="248263"/>
                </a:cubicBezTo>
                <a:lnTo>
                  <a:pt x="116065" y="133488"/>
                </a:lnTo>
                <a:cubicBezTo>
                  <a:pt x="116065" y="126003"/>
                  <a:pt x="122274" y="118517"/>
                  <a:pt x="129724" y="118517"/>
                </a:cubicBezTo>
                <a:lnTo>
                  <a:pt x="164494" y="118517"/>
                </a:lnTo>
                <a:close/>
                <a:moveTo>
                  <a:pt x="364895" y="28940"/>
                </a:moveTo>
                <a:cubicBezTo>
                  <a:pt x="319222" y="28940"/>
                  <a:pt x="283425" y="65427"/>
                  <a:pt x="283425" y="111979"/>
                </a:cubicBezTo>
                <a:cubicBezTo>
                  <a:pt x="283425" y="157273"/>
                  <a:pt x="319222" y="195018"/>
                  <a:pt x="364895" y="195018"/>
                </a:cubicBezTo>
                <a:cubicBezTo>
                  <a:pt x="409333" y="195018"/>
                  <a:pt x="446365" y="157273"/>
                  <a:pt x="446365" y="111979"/>
                </a:cubicBezTo>
                <a:cubicBezTo>
                  <a:pt x="446365" y="65427"/>
                  <a:pt x="409333" y="28940"/>
                  <a:pt x="364895" y="28940"/>
                </a:cubicBezTo>
                <a:close/>
                <a:moveTo>
                  <a:pt x="364895" y="2"/>
                </a:moveTo>
                <a:cubicBezTo>
                  <a:pt x="425380" y="2"/>
                  <a:pt x="474756" y="50329"/>
                  <a:pt x="474756" y="111979"/>
                </a:cubicBezTo>
                <a:cubicBezTo>
                  <a:pt x="474756" y="173629"/>
                  <a:pt x="425380" y="223956"/>
                  <a:pt x="364895" y="223956"/>
                </a:cubicBezTo>
                <a:cubicBezTo>
                  <a:pt x="304409" y="223956"/>
                  <a:pt x="256268" y="173629"/>
                  <a:pt x="256268" y="111979"/>
                </a:cubicBezTo>
                <a:cubicBezTo>
                  <a:pt x="256268" y="50329"/>
                  <a:pt x="304409" y="2"/>
                  <a:pt x="364895" y="2"/>
                </a:cubicBezTo>
                <a:close/>
                <a:moveTo>
                  <a:pt x="97439" y="0"/>
                </a:moveTo>
                <a:cubicBezTo>
                  <a:pt x="106131" y="0"/>
                  <a:pt x="113582" y="4990"/>
                  <a:pt x="118549" y="11228"/>
                </a:cubicBezTo>
                <a:lnTo>
                  <a:pt x="189329" y="107289"/>
                </a:lnTo>
                <a:cubicBezTo>
                  <a:pt x="195538" y="114775"/>
                  <a:pt x="195538" y="123507"/>
                  <a:pt x="193054" y="133488"/>
                </a:cubicBezTo>
                <a:cubicBezTo>
                  <a:pt x="188087" y="142221"/>
                  <a:pt x="179395" y="147211"/>
                  <a:pt x="169461" y="147211"/>
                </a:cubicBezTo>
                <a:lnTo>
                  <a:pt x="143384" y="147211"/>
                </a:lnTo>
                <a:lnTo>
                  <a:pt x="143384" y="248263"/>
                </a:lnTo>
                <a:cubicBezTo>
                  <a:pt x="143384" y="252005"/>
                  <a:pt x="144625" y="255748"/>
                  <a:pt x="147109" y="258243"/>
                </a:cubicBezTo>
                <a:cubicBezTo>
                  <a:pt x="149593" y="260738"/>
                  <a:pt x="153318" y="261986"/>
                  <a:pt x="157043" y="261986"/>
                </a:cubicBezTo>
                <a:lnTo>
                  <a:pt x="421538" y="261986"/>
                </a:lnTo>
                <a:lnTo>
                  <a:pt x="642571" y="261986"/>
                </a:lnTo>
                <a:lnTo>
                  <a:pt x="642571" y="237035"/>
                </a:lnTo>
                <a:cubicBezTo>
                  <a:pt x="642571" y="227054"/>
                  <a:pt x="647538" y="218321"/>
                  <a:pt x="656230" y="213331"/>
                </a:cubicBezTo>
                <a:cubicBezTo>
                  <a:pt x="664922" y="209588"/>
                  <a:pt x="674856" y="210836"/>
                  <a:pt x="682307" y="215826"/>
                </a:cubicBezTo>
                <a:lnTo>
                  <a:pt x="776680" y="286937"/>
                </a:lnTo>
                <a:cubicBezTo>
                  <a:pt x="784131" y="293174"/>
                  <a:pt x="787856" y="300660"/>
                  <a:pt x="787856" y="309392"/>
                </a:cubicBezTo>
                <a:cubicBezTo>
                  <a:pt x="787856" y="316878"/>
                  <a:pt x="784131" y="324363"/>
                  <a:pt x="776680" y="329353"/>
                </a:cubicBezTo>
                <a:lnTo>
                  <a:pt x="682307" y="401711"/>
                </a:lnTo>
                <a:cubicBezTo>
                  <a:pt x="674856" y="406701"/>
                  <a:pt x="664922" y="407949"/>
                  <a:pt x="656230" y="402959"/>
                </a:cubicBezTo>
                <a:cubicBezTo>
                  <a:pt x="647538" y="399216"/>
                  <a:pt x="642571" y="390483"/>
                  <a:pt x="642571" y="380503"/>
                </a:cubicBezTo>
                <a:lnTo>
                  <a:pt x="642571" y="354304"/>
                </a:lnTo>
                <a:lnTo>
                  <a:pt x="493560" y="354304"/>
                </a:lnTo>
                <a:cubicBezTo>
                  <a:pt x="484867" y="354304"/>
                  <a:pt x="477417" y="361790"/>
                  <a:pt x="477417" y="370522"/>
                </a:cubicBezTo>
                <a:lnTo>
                  <a:pt x="477417" y="1020496"/>
                </a:lnTo>
                <a:cubicBezTo>
                  <a:pt x="477417" y="1050438"/>
                  <a:pt x="448856" y="1075388"/>
                  <a:pt x="412845" y="1075388"/>
                </a:cubicBezTo>
                <a:cubicBezTo>
                  <a:pt x="391735" y="1075388"/>
                  <a:pt x="373109" y="1066656"/>
                  <a:pt x="360691" y="1054180"/>
                </a:cubicBezTo>
                <a:cubicBezTo>
                  <a:pt x="348274" y="1066656"/>
                  <a:pt x="329647" y="1075388"/>
                  <a:pt x="309779" y="1075388"/>
                </a:cubicBezTo>
                <a:cubicBezTo>
                  <a:pt x="272527" y="1075388"/>
                  <a:pt x="242724" y="1050438"/>
                  <a:pt x="242724" y="1020496"/>
                </a:cubicBezTo>
                <a:lnTo>
                  <a:pt x="242724" y="370522"/>
                </a:lnTo>
                <a:cubicBezTo>
                  <a:pt x="242724" y="361790"/>
                  <a:pt x="236516" y="354304"/>
                  <a:pt x="227823" y="354304"/>
                </a:cubicBezTo>
                <a:lnTo>
                  <a:pt x="93713" y="354304"/>
                </a:lnTo>
                <a:lnTo>
                  <a:pt x="92472" y="354304"/>
                </a:lnTo>
                <a:cubicBezTo>
                  <a:pt x="82538" y="354304"/>
                  <a:pt x="71362" y="350562"/>
                  <a:pt x="63911" y="343076"/>
                </a:cubicBezTo>
                <a:cubicBezTo>
                  <a:pt x="56461" y="335591"/>
                  <a:pt x="51494" y="324363"/>
                  <a:pt x="51494" y="313135"/>
                </a:cubicBezTo>
                <a:lnTo>
                  <a:pt x="51494" y="147211"/>
                </a:lnTo>
                <a:lnTo>
                  <a:pt x="25417" y="147211"/>
                </a:lnTo>
                <a:cubicBezTo>
                  <a:pt x="15483" y="147211"/>
                  <a:pt x="8032" y="142221"/>
                  <a:pt x="3065" y="133488"/>
                </a:cubicBezTo>
                <a:cubicBezTo>
                  <a:pt x="-1902" y="123507"/>
                  <a:pt x="-660" y="114775"/>
                  <a:pt x="5549" y="107289"/>
                </a:cubicBezTo>
                <a:lnTo>
                  <a:pt x="76329" y="11228"/>
                </a:lnTo>
                <a:cubicBezTo>
                  <a:pt x="81296" y="4990"/>
                  <a:pt x="88746" y="0"/>
                  <a:pt x="974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26" name="Freeform 70">
            <a:extLst>
              <a:ext uri="{FF2B5EF4-FFF2-40B4-BE49-F238E27FC236}">
                <a16:creationId xmlns:a16="http://schemas.microsoft.com/office/drawing/2014/main" id="{A7BC4641-7995-DCE5-BC95-387A67B28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3539" y="2490252"/>
            <a:ext cx="813870" cy="813870"/>
          </a:xfrm>
          <a:custGeom>
            <a:avLst/>
            <a:gdLst>
              <a:gd name="T0" fmla="*/ 0 w 1742"/>
              <a:gd name="T1" fmla="*/ 871 h 1742"/>
              <a:gd name="T2" fmla="*/ 0 w 1742"/>
              <a:gd name="T3" fmla="*/ 871 h 1742"/>
              <a:gd name="T4" fmla="*/ 870 w 1742"/>
              <a:gd name="T5" fmla="*/ 1741 h 1742"/>
              <a:gd name="T6" fmla="*/ 870 w 1742"/>
              <a:gd name="T7" fmla="*/ 1741 h 1742"/>
              <a:gd name="T8" fmla="*/ 1741 w 1742"/>
              <a:gd name="T9" fmla="*/ 871 h 1742"/>
              <a:gd name="T10" fmla="*/ 1741 w 1742"/>
              <a:gd name="T11" fmla="*/ 871 h 1742"/>
              <a:gd name="T12" fmla="*/ 870 w 1742"/>
              <a:gd name="T13" fmla="*/ 0 h 1742"/>
              <a:gd name="T14" fmla="*/ 870 w 1742"/>
              <a:gd name="T15" fmla="*/ 0 h 1742"/>
              <a:gd name="T16" fmla="*/ 0 w 1742"/>
              <a:gd name="T17" fmla="*/ 871 h 1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42" h="1742">
                <a:moveTo>
                  <a:pt x="0" y="871"/>
                </a:moveTo>
                <a:lnTo>
                  <a:pt x="0" y="871"/>
                </a:lnTo>
                <a:cubicBezTo>
                  <a:pt x="0" y="1351"/>
                  <a:pt x="389" y="1741"/>
                  <a:pt x="870" y="1741"/>
                </a:cubicBezTo>
                <a:lnTo>
                  <a:pt x="870" y="1741"/>
                </a:lnTo>
                <a:cubicBezTo>
                  <a:pt x="1351" y="1741"/>
                  <a:pt x="1741" y="1351"/>
                  <a:pt x="1741" y="871"/>
                </a:cubicBezTo>
                <a:lnTo>
                  <a:pt x="1741" y="871"/>
                </a:lnTo>
                <a:cubicBezTo>
                  <a:pt x="1741" y="389"/>
                  <a:pt x="1351" y="0"/>
                  <a:pt x="870" y="0"/>
                </a:cubicBezTo>
                <a:lnTo>
                  <a:pt x="870" y="0"/>
                </a:lnTo>
                <a:cubicBezTo>
                  <a:pt x="389" y="0"/>
                  <a:pt x="0" y="389"/>
                  <a:pt x="0" y="871"/>
                </a:cubicBezTo>
              </a:path>
            </a:pathLst>
          </a:custGeom>
          <a:solidFill>
            <a:srgbClr val="D76766"/>
          </a:solidFill>
          <a:ln cap="flat">
            <a:noFill/>
            <a:prstDash val="solid"/>
          </a:ln>
        </p:spPr>
        <p:txBody>
          <a:bodyPr vert="horz" wrap="square" lIns="33759" tIns="16879" rIns="33759" bIns="16879" anchor="ctr" anchorCtr="1" compatLnSpc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pPr hangingPunct="0"/>
            <a:endParaRPr lang="en-US" sz="675" dirty="0">
              <a:latin typeface="Poppins" panose="00000500000000000000" pitchFamily="2" charset="0"/>
              <a:ea typeface="Microsoft YaHei" pitchFamily="2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D1CD7871-823D-7443-3DB6-0F30C81A5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546" y="3841461"/>
            <a:ext cx="403278" cy="403376"/>
          </a:xfrm>
          <a:custGeom>
            <a:avLst/>
            <a:gdLst>
              <a:gd name="connsiteX0" fmla="*/ 584095 w 1075129"/>
              <a:gd name="connsiteY0" fmla="*/ 681138 h 1075388"/>
              <a:gd name="connsiteX1" fmla="*/ 597174 w 1075129"/>
              <a:gd name="connsiteY1" fmla="*/ 694870 h 1075388"/>
              <a:gd name="connsiteX2" fmla="*/ 584095 w 1075129"/>
              <a:gd name="connsiteY2" fmla="*/ 707229 h 1075388"/>
              <a:gd name="connsiteX3" fmla="*/ 571016 w 1075129"/>
              <a:gd name="connsiteY3" fmla="*/ 694870 h 1075388"/>
              <a:gd name="connsiteX4" fmla="*/ 584095 w 1075129"/>
              <a:gd name="connsiteY4" fmla="*/ 681138 h 1075388"/>
              <a:gd name="connsiteX5" fmla="*/ 584095 w 1075129"/>
              <a:gd name="connsiteY5" fmla="*/ 637193 h 1075388"/>
              <a:gd name="connsiteX6" fmla="*/ 597174 w 1075129"/>
              <a:gd name="connsiteY6" fmla="*/ 650925 h 1075388"/>
              <a:gd name="connsiteX7" fmla="*/ 584095 w 1075129"/>
              <a:gd name="connsiteY7" fmla="*/ 663284 h 1075388"/>
              <a:gd name="connsiteX8" fmla="*/ 571016 w 1075129"/>
              <a:gd name="connsiteY8" fmla="*/ 650925 h 1075388"/>
              <a:gd name="connsiteX9" fmla="*/ 584095 w 1075129"/>
              <a:gd name="connsiteY9" fmla="*/ 637193 h 1075388"/>
              <a:gd name="connsiteX10" fmla="*/ 475154 w 1075129"/>
              <a:gd name="connsiteY10" fmla="*/ 545061 h 1075388"/>
              <a:gd name="connsiteX11" fmla="*/ 535932 w 1075129"/>
              <a:gd name="connsiteY11" fmla="*/ 612475 h 1075388"/>
              <a:gd name="connsiteX12" fmla="*/ 595470 w 1075129"/>
              <a:gd name="connsiteY12" fmla="*/ 545061 h 1075388"/>
              <a:gd name="connsiteX13" fmla="*/ 405694 w 1075129"/>
              <a:gd name="connsiteY13" fmla="*/ 545061 h 1075388"/>
              <a:gd name="connsiteX14" fmla="*/ 274216 w 1075129"/>
              <a:gd name="connsiteY14" fmla="*/ 676145 h 1075388"/>
              <a:gd name="connsiteX15" fmla="*/ 274216 w 1075129"/>
              <a:gd name="connsiteY15" fmla="*/ 832197 h 1075388"/>
              <a:gd name="connsiteX16" fmla="*/ 313908 w 1075129"/>
              <a:gd name="connsiteY16" fmla="*/ 870898 h 1075388"/>
              <a:gd name="connsiteX17" fmla="*/ 756717 w 1075129"/>
              <a:gd name="connsiteY17" fmla="*/ 870898 h 1075388"/>
              <a:gd name="connsiteX18" fmla="*/ 796408 w 1075129"/>
              <a:gd name="connsiteY18" fmla="*/ 832197 h 1075388"/>
              <a:gd name="connsiteX19" fmla="*/ 796408 w 1075129"/>
              <a:gd name="connsiteY19" fmla="*/ 676145 h 1075388"/>
              <a:gd name="connsiteX20" fmla="*/ 664930 w 1075129"/>
              <a:gd name="connsiteY20" fmla="*/ 545061 h 1075388"/>
              <a:gd name="connsiteX21" fmla="*/ 633921 w 1075129"/>
              <a:gd name="connsiteY21" fmla="*/ 545061 h 1075388"/>
              <a:gd name="connsiteX22" fmla="*/ 555778 w 1075129"/>
              <a:gd name="connsiteY22" fmla="*/ 631202 h 1075388"/>
              <a:gd name="connsiteX23" fmla="*/ 549576 w 1075129"/>
              <a:gd name="connsiteY23" fmla="*/ 634947 h 1075388"/>
              <a:gd name="connsiteX24" fmla="*/ 549576 w 1075129"/>
              <a:gd name="connsiteY24" fmla="*/ 709852 h 1075388"/>
              <a:gd name="connsiteX25" fmla="*/ 534692 w 1075129"/>
              <a:gd name="connsiteY25" fmla="*/ 723585 h 1075388"/>
              <a:gd name="connsiteX26" fmla="*/ 521048 w 1075129"/>
              <a:gd name="connsiteY26" fmla="*/ 709852 h 1075388"/>
              <a:gd name="connsiteX27" fmla="*/ 521048 w 1075129"/>
              <a:gd name="connsiteY27" fmla="*/ 634947 h 1075388"/>
              <a:gd name="connsiteX28" fmla="*/ 514846 w 1075129"/>
              <a:gd name="connsiteY28" fmla="*/ 631202 h 1075388"/>
              <a:gd name="connsiteX29" fmla="*/ 436703 w 1075129"/>
              <a:gd name="connsiteY29" fmla="*/ 545061 h 1075388"/>
              <a:gd name="connsiteX30" fmla="*/ 405694 w 1075129"/>
              <a:gd name="connsiteY30" fmla="*/ 516347 h 1075388"/>
              <a:gd name="connsiteX31" fmla="*/ 664930 w 1075129"/>
              <a:gd name="connsiteY31" fmla="*/ 516347 h 1075388"/>
              <a:gd name="connsiteX32" fmla="*/ 822456 w 1075129"/>
              <a:gd name="connsiteY32" fmla="*/ 676145 h 1075388"/>
              <a:gd name="connsiteX33" fmla="*/ 822456 w 1075129"/>
              <a:gd name="connsiteY33" fmla="*/ 832197 h 1075388"/>
              <a:gd name="connsiteX34" fmla="*/ 756717 w 1075129"/>
              <a:gd name="connsiteY34" fmla="*/ 899612 h 1075388"/>
              <a:gd name="connsiteX35" fmla="*/ 313908 w 1075129"/>
              <a:gd name="connsiteY35" fmla="*/ 899612 h 1075388"/>
              <a:gd name="connsiteX36" fmla="*/ 246928 w 1075129"/>
              <a:gd name="connsiteY36" fmla="*/ 832197 h 1075388"/>
              <a:gd name="connsiteX37" fmla="*/ 246928 w 1075129"/>
              <a:gd name="connsiteY37" fmla="*/ 676145 h 1075388"/>
              <a:gd name="connsiteX38" fmla="*/ 405694 w 1075129"/>
              <a:gd name="connsiteY38" fmla="*/ 516347 h 1075388"/>
              <a:gd name="connsiteX39" fmla="*/ 539550 w 1075129"/>
              <a:gd name="connsiteY39" fmla="*/ 148430 h 1075388"/>
              <a:gd name="connsiteX40" fmla="*/ 395358 w 1075129"/>
              <a:gd name="connsiteY40" fmla="*/ 292622 h 1075388"/>
              <a:gd name="connsiteX41" fmla="*/ 539550 w 1075129"/>
              <a:gd name="connsiteY41" fmla="*/ 436814 h 1075388"/>
              <a:gd name="connsiteX42" fmla="*/ 684996 w 1075129"/>
              <a:gd name="connsiteY42" fmla="*/ 292622 h 1075388"/>
              <a:gd name="connsiteX43" fmla="*/ 539550 w 1075129"/>
              <a:gd name="connsiteY43" fmla="*/ 148430 h 1075388"/>
              <a:gd name="connsiteX44" fmla="*/ 539550 w 1075129"/>
              <a:gd name="connsiteY44" fmla="*/ 120846 h 1075388"/>
              <a:gd name="connsiteX45" fmla="*/ 712580 w 1075129"/>
              <a:gd name="connsiteY45" fmla="*/ 292622 h 1075388"/>
              <a:gd name="connsiteX46" fmla="*/ 539550 w 1075129"/>
              <a:gd name="connsiteY46" fmla="*/ 465652 h 1075388"/>
              <a:gd name="connsiteX47" fmla="*/ 367774 w 1075129"/>
              <a:gd name="connsiteY47" fmla="*/ 292622 h 1075388"/>
              <a:gd name="connsiteX48" fmla="*/ 539550 w 1075129"/>
              <a:gd name="connsiteY48" fmla="*/ 120846 h 1075388"/>
              <a:gd name="connsiteX49" fmla="*/ 537185 w 1075129"/>
              <a:gd name="connsiteY49" fmla="*/ 0 h 1075388"/>
              <a:gd name="connsiteX50" fmla="*/ 1023955 w 1075129"/>
              <a:gd name="connsiteY50" fmla="*/ 306897 h 1075388"/>
              <a:gd name="connsiteX51" fmla="*/ 1046422 w 1075129"/>
              <a:gd name="connsiteY51" fmla="*/ 296917 h 1075388"/>
              <a:gd name="connsiteX52" fmla="*/ 1061399 w 1075129"/>
              <a:gd name="connsiteY52" fmla="*/ 309392 h 1075388"/>
              <a:gd name="connsiteX53" fmla="*/ 1052663 w 1075129"/>
              <a:gd name="connsiteY53" fmla="*/ 384246 h 1075388"/>
              <a:gd name="connsiteX54" fmla="*/ 1035189 w 1075129"/>
              <a:gd name="connsiteY54" fmla="*/ 391731 h 1075388"/>
              <a:gd name="connsiteX55" fmla="*/ 974030 w 1075129"/>
              <a:gd name="connsiteY55" fmla="*/ 346819 h 1075388"/>
              <a:gd name="connsiteX56" fmla="*/ 975278 w 1075129"/>
              <a:gd name="connsiteY56" fmla="*/ 328106 h 1075388"/>
              <a:gd name="connsiteX57" fmla="*/ 997745 w 1075129"/>
              <a:gd name="connsiteY57" fmla="*/ 318125 h 1075388"/>
              <a:gd name="connsiteX58" fmla="*/ 537185 w 1075129"/>
              <a:gd name="connsiteY58" fmla="*/ 28694 h 1075388"/>
              <a:gd name="connsiteX59" fmla="*/ 171483 w 1075129"/>
              <a:gd name="connsiteY59" fmla="*/ 184637 h 1075388"/>
              <a:gd name="connsiteX60" fmla="*/ 27948 w 1075129"/>
              <a:gd name="connsiteY60" fmla="*/ 557655 h 1075388"/>
              <a:gd name="connsiteX61" fmla="*/ 517215 w 1075129"/>
              <a:gd name="connsiteY61" fmla="*/ 1046695 h 1075388"/>
              <a:gd name="connsiteX62" fmla="*/ 890406 w 1075129"/>
              <a:gd name="connsiteY62" fmla="*/ 904474 h 1075388"/>
              <a:gd name="connsiteX63" fmla="*/ 1047670 w 1075129"/>
              <a:gd name="connsiteY63" fmla="*/ 537694 h 1075388"/>
              <a:gd name="connsiteX64" fmla="*/ 1061399 w 1075129"/>
              <a:gd name="connsiteY64" fmla="*/ 522724 h 1075388"/>
              <a:gd name="connsiteX65" fmla="*/ 1075129 w 1075129"/>
              <a:gd name="connsiteY65" fmla="*/ 537694 h 1075388"/>
              <a:gd name="connsiteX66" fmla="*/ 910376 w 1075129"/>
              <a:gd name="connsiteY66" fmla="*/ 924435 h 1075388"/>
              <a:gd name="connsiteX67" fmla="*/ 538433 w 1075129"/>
              <a:gd name="connsiteY67" fmla="*/ 1075388 h 1075388"/>
              <a:gd name="connsiteX68" fmla="*/ 517215 w 1075129"/>
              <a:gd name="connsiteY68" fmla="*/ 1075388 h 1075388"/>
              <a:gd name="connsiteX69" fmla="*/ 489 w 1075129"/>
              <a:gd name="connsiteY69" fmla="*/ 558903 h 1075388"/>
              <a:gd name="connsiteX70" fmla="*/ 150264 w 1075129"/>
              <a:gd name="connsiteY70" fmla="*/ 164677 h 1075388"/>
              <a:gd name="connsiteX71" fmla="*/ 537185 w 1075129"/>
              <a:gd name="connsiteY71" fmla="*/ 0 h 107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75129" h="1075388">
                <a:moveTo>
                  <a:pt x="584095" y="681138"/>
                </a:moveTo>
                <a:cubicBezTo>
                  <a:pt x="590635" y="681138"/>
                  <a:pt x="597174" y="686631"/>
                  <a:pt x="597174" y="694870"/>
                </a:cubicBezTo>
                <a:cubicBezTo>
                  <a:pt x="597174" y="700363"/>
                  <a:pt x="590635" y="707229"/>
                  <a:pt x="584095" y="707229"/>
                </a:cubicBezTo>
                <a:cubicBezTo>
                  <a:pt x="577556" y="707229"/>
                  <a:pt x="571016" y="700363"/>
                  <a:pt x="571016" y="694870"/>
                </a:cubicBezTo>
                <a:cubicBezTo>
                  <a:pt x="571016" y="686631"/>
                  <a:pt x="577556" y="681138"/>
                  <a:pt x="584095" y="681138"/>
                </a:cubicBezTo>
                <a:close/>
                <a:moveTo>
                  <a:pt x="584095" y="637193"/>
                </a:moveTo>
                <a:cubicBezTo>
                  <a:pt x="590635" y="637193"/>
                  <a:pt x="597174" y="644059"/>
                  <a:pt x="597174" y="650925"/>
                </a:cubicBezTo>
                <a:cubicBezTo>
                  <a:pt x="597174" y="657791"/>
                  <a:pt x="590635" y="663284"/>
                  <a:pt x="584095" y="663284"/>
                </a:cubicBezTo>
                <a:cubicBezTo>
                  <a:pt x="577556" y="663284"/>
                  <a:pt x="571016" y="657791"/>
                  <a:pt x="571016" y="650925"/>
                </a:cubicBezTo>
                <a:cubicBezTo>
                  <a:pt x="571016" y="644059"/>
                  <a:pt x="577556" y="637193"/>
                  <a:pt x="584095" y="637193"/>
                </a:cubicBezTo>
                <a:close/>
                <a:moveTo>
                  <a:pt x="475154" y="545061"/>
                </a:moveTo>
                <a:lnTo>
                  <a:pt x="535932" y="612475"/>
                </a:lnTo>
                <a:lnTo>
                  <a:pt x="595470" y="545061"/>
                </a:lnTo>
                <a:close/>
                <a:moveTo>
                  <a:pt x="405694" y="545061"/>
                </a:moveTo>
                <a:cubicBezTo>
                  <a:pt x="332513" y="545061"/>
                  <a:pt x="274216" y="603736"/>
                  <a:pt x="274216" y="676145"/>
                </a:cubicBezTo>
                <a:lnTo>
                  <a:pt x="274216" y="832197"/>
                </a:lnTo>
                <a:cubicBezTo>
                  <a:pt x="274216" y="854668"/>
                  <a:pt x="292821" y="870898"/>
                  <a:pt x="313908" y="870898"/>
                </a:cubicBezTo>
                <a:lnTo>
                  <a:pt x="756717" y="870898"/>
                </a:lnTo>
                <a:cubicBezTo>
                  <a:pt x="777803" y="870898"/>
                  <a:pt x="796408" y="854668"/>
                  <a:pt x="796408" y="832197"/>
                </a:cubicBezTo>
                <a:lnTo>
                  <a:pt x="796408" y="676145"/>
                </a:lnTo>
                <a:cubicBezTo>
                  <a:pt x="796408" y="603736"/>
                  <a:pt x="736871" y="545061"/>
                  <a:pt x="664930" y="545061"/>
                </a:cubicBezTo>
                <a:lnTo>
                  <a:pt x="633921" y="545061"/>
                </a:lnTo>
                <a:lnTo>
                  <a:pt x="555778" y="631202"/>
                </a:lnTo>
                <a:cubicBezTo>
                  <a:pt x="553297" y="632450"/>
                  <a:pt x="552057" y="634947"/>
                  <a:pt x="549576" y="634947"/>
                </a:cubicBezTo>
                <a:lnTo>
                  <a:pt x="549576" y="709852"/>
                </a:lnTo>
                <a:cubicBezTo>
                  <a:pt x="549576" y="717342"/>
                  <a:pt x="543374" y="723585"/>
                  <a:pt x="534692" y="723585"/>
                </a:cubicBezTo>
                <a:cubicBezTo>
                  <a:pt x="527250" y="723585"/>
                  <a:pt x="521048" y="717342"/>
                  <a:pt x="521048" y="709852"/>
                </a:cubicBezTo>
                <a:lnTo>
                  <a:pt x="521048" y="634947"/>
                </a:lnTo>
                <a:cubicBezTo>
                  <a:pt x="518567" y="634947"/>
                  <a:pt x="516086" y="632450"/>
                  <a:pt x="514846" y="631202"/>
                </a:cubicBezTo>
                <a:lnTo>
                  <a:pt x="436703" y="545061"/>
                </a:lnTo>
                <a:close/>
                <a:moveTo>
                  <a:pt x="405694" y="516347"/>
                </a:moveTo>
                <a:lnTo>
                  <a:pt x="664930" y="516347"/>
                </a:lnTo>
                <a:cubicBezTo>
                  <a:pt x="752995" y="516347"/>
                  <a:pt x="822456" y="588755"/>
                  <a:pt x="822456" y="676145"/>
                </a:cubicBezTo>
                <a:lnTo>
                  <a:pt x="822456" y="832197"/>
                </a:lnTo>
                <a:cubicBezTo>
                  <a:pt x="822456" y="869650"/>
                  <a:pt x="793927" y="899612"/>
                  <a:pt x="756717" y="899612"/>
                </a:cubicBezTo>
                <a:lnTo>
                  <a:pt x="313908" y="899612"/>
                </a:lnTo>
                <a:cubicBezTo>
                  <a:pt x="276697" y="899612"/>
                  <a:pt x="246928" y="869650"/>
                  <a:pt x="246928" y="832197"/>
                </a:cubicBezTo>
                <a:lnTo>
                  <a:pt x="246928" y="676145"/>
                </a:lnTo>
                <a:cubicBezTo>
                  <a:pt x="246928" y="588755"/>
                  <a:pt x="317629" y="516347"/>
                  <a:pt x="405694" y="516347"/>
                </a:cubicBezTo>
                <a:close/>
                <a:moveTo>
                  <a:pt x="539550" y="148430"/>
                </a:moveTo>
                <a:cubicBezTo>
                  <a:pt x="460558" y="148430"/>
                  <a:pt x="395358" y="213630"/>
                  <a:pt x="395358" y="292622"/>
                </a:cubicBezTo>
                <a:cubicBezTo>
                  <a:pt x="395358" y="372868"/>
                  <a:pt x="460558" y="436814"/>
                  <a:pt x="539550" y="436814"/>
                </a:cubicBezTo>
                <a:cubicBezTo>
                  <a:pt x="619796" y="436814"/>
                  <a:pt x="684996" y="372868"/>
                  <a:pt x="684996" y="292622"/>
                </a:cubicBezTo>
                <a:cubicBezTo>
                  <a:pt x="684996" y="213630"/>
                  <a:pt x="619796" y="148430"/>
                  <a:pt x="539550" y="148430"/>
                </a:cubicBezTo>
                <a:close/>
                <a:moveTo>
                  <a:pt x="539550" y="120846"/>
                </a:moveTo>
                <a:cubicBezTo>
                  <a:pt x="634842" y="120846"/>
                  <a:pt x="712580" y="197330"/>
                  <a:pt x="712580" y="292622"/>
                </a:cubicBezTo>
                <a:cubicBezTo>
                  <a:pt x="712580" y="387914"/>
                  <a:pt x="634842" y="465652"/>
                  <a:pt x="539550" y="465652"/>
                </a:cubicBezTo>
                <a:cubicBezTo>
                  <a:pt x="444258" y="465652"/>
                  <a:pt x="367774" y="387914"/>
                  <a:pt x="367774" y="292622"/>
                </a:cubicBezTo>
                <a:cubicBezTo>
                  <a:pt x="367774" y="197330"/>
                  <a:pt x="444258" y="120846"/>
                  <a:pt x="539550" y="120846"/>
                </a:cubicBezTo>
                <a:close/>
                <a:moveTo>
                  <a:pt x="537185" y="0"/>
                </a:moveTo>
                <a:cubicBezTo>
                  <a:pt x="745622" y="0"/>
                  <a:pt x="934090" y="121012"/>
                  <a:pt x="1023955" y="306897"/>
                </a:cubicBezTo>
                <a:lnTo>
                  <a:pt x="1046422" y="296917"/>
                </a:lnTo>
                <a:cubicBezTo>
                  <a:pt x="1053911" y="293174"/>
                  <a:pt x="1062648" y="299412"/>
                  <a:pt x="1061399" y="309392"/>
                </a:cubicBezTo>
                <a:lnTo>
                  <a:pt x="1052663" y="384246"/>
                </a:lnTo>
                <a:cubicBezTo>
                  <a:pt x="1051414" y="392978"/>
                  <a:pt x="1041429" y="396721"/>
                  <a:pt x="1035189" y="391731"/>
                </a:cubicBezTo>
                <a:lnTo>
                  <a:pt x="974030" y="346819"/>
                </a:lnTo>
                <a:cubicBezTo>
                  <a:pt x="966541" y="341829"/>
                  <a:pt x="967790" y="330601"/>
                  <a:pt x="975278" y="328106"/>
                </a:cubicBezTo>
                <a:lnTo>
                  <a:pt x="997745" y="318125"/>
                </a:lnTo>
                <a:cubicBezTo>
                  <a:pt x="912872" y="142221"/>
                  <a:pt x="734389" y="28694"/>
                  <a:pt x="537185" y="28694"/>
                </a:cubicBezTo>
                <a:cubicBezTo>
                  <a:pt x="397394" y="28694"/>
                  <a:pt x="267589" y="83586"/>
                  <a:pt x="171483" y="184637"/>
                </a:cubicBezTo>
                <a:cubicBezTo>
                  <a:pt x="74128" y="285689"/>
                  <a:pt x="22955" y="416682"/>
                  <a:pt x="27948" y="557655"/>
                </a:cubicBezTo>
                <a:cubicBezTo>
                  <a:pt x="39181" y="822136"/>
                  <a:pt x="253859" y="1036714"/>
                  <a:pt x="517215" y="1046695"/>
                </a:cubicBezTo>
                <a:cubicBezTo>
                  <a:pt x="658253" y="1051685"/>
                  <a:pt x="790555" y="1001783"/>
                  <a:pt x="890406" y="904474"/>
                </a:cubicBezTo>
                <a:cubicBezTo>
                  <a:pt x="991504" y="808413"/>
                  <a:pt x="1047670" y="677420"/>
                  <a:pt x="1047670" y="537694"/>
                </a:cubicBezTo>
                <a:cubicBezTo>
                  <a:pt x="1047670" y="530209"/>
                  <a:pt x="1053911" y="522724"/>
                  <a:pt x="1061399" y="522724"/>
                </a:cubicBezTo>
                <a:cubicBezTo>
                  <a:pt x="1068888" y="522724"/>
                  <a:pt x="1075129" y="530209"/>
                  <a:pt x="1075129" y="537694"/>
                </a:cubicBezTo>
                <a:cubicBezTo>
                  <a:pt x="1075129" y="684905"/>
                  <a:pt x="1016467" y="822136"/>
                  <a:pt x="910376" y="924435"/>
                </a:cubicBezTo>
                <a:cubicBezTo>
                  <a:pt x="809277" y="1021744"/>
                  <a:pt x="678223" y="1075388"/>
                  <a:pt x="538433" y="1075388"/>
                </a:cubicBezTo>
                <a:cubicBezTo>
                  <a:pt x="530944" y="1075388"/>
                  <a:pt x="523455" y="1075388"/>
                  <a:pt x="517215" y="1075388"/>
                </a:cubicBezTo>
                <a:cubicBezTo>
                  <a:pt x="237633" y="1064160"/>
                  <a:pt x="11722" y="837106"/>
                  <a:pt x="489" y="558903"/>
                </a:cubicBezTo>
                <a:cubicBezTo>
                  <a:pt x="-5752" y="410444"/>
                  <a:pt x="47918" y="271966"/>
                  <a:pt x="150264" y="164677"/>
                </a:cubicBezTo>
                <a:cubicBezTo>
                  <a:pt x="252611" y="58635"/>
                  <a:pt x="389905" y="0"/>
                  <a:pt x="5371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AE82F76F-FE25-714A-B834-5D5B47606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428" y="2668045"/>
            <a:ext cx="403379" cy="378654"/>
          </a:xfrm>
          <a:custGeom>
            <a:avLst/>
            <a:gdLst>
              <a:gd name="connsiteX0" fmla="*/ 755635 w 1075396"/>
              <a:gd name="connsiteY0" fmla="*/ 741403 h 1009481"/>
              <a:gd name="connsiteX1" fmla="*/ 660203 w 1075396"/>
              <a:gd name="connsiteY1" fmla="*/ 836967 h 1009481"/>
              <a:gd name="connsiteX2" fmla="*/ 660203 w 1075396"/>
              <a:gd name="connsiteY2" fmla="*/ 954872 h 1009481"/>
              <a:gd name="connsiteX3" fmla="*/ 686230 w 1075396"/>
              <a:gd name="connsiteY3" fmla="*/ 980936 h 1009481"/>
              <a:gd name="connsiteX4" fmla="*/ 720932 w 1075396"/>
              <a:gd name="connsiteY4" fmla="*/ 980936 h 1009481"/>
              <a:gd name="connsiteX5" fmla="*/ 720932 w 1075396"/>
              <a:gd name="connsiteY5" fmla="*/ 876683 h 1009481"/>
              <a:gd name="connsiteX6" fmla="*/ 734566 w 1075396"/>
              <a:gd name="connsiteY6" fmla="*/ 863031 h 1009481"/>
              <a:gd name="connsiteX7" fmla="*/ 748199 w 1075396"/>
              <a:gd name="connsiteY7" fmla="*/ 876683 h 1009481"/>
              <a:gd name="connsiteX8" fmla="*/ 748199 w 1075396"/>
              <a:gd name="connsiteY8" fmla="*/ 980936 h 1009481"/>
              <a:gd name="connsiteX9" fmla="*/ 958894 w 1075396"/>
              <a:gd name="connsiteY9" fmla="*/ 980936 h 1009481"/>
              <a:gd name="connsiteX10" fmla="*/ 958894 w 1075396"/>
              <a:gd name="connsiteY10" fmla="*/ 876683 h 1009481"/>
              <a:gd name="connsiteX11" fmla="*/ 972527 w 1075396"/>
              <a:gd name="connsiteY11" fmla="*/ 863031 h 1009481"/>
              <a:gd name="connsiteX12" fmla="*/ 986160 w 1075396"/>
              <a:gd name="connsiteY12" fmla="*/ 876683 h 1009481"/>
              <a:gd name="connsiteX13" fmla="*/ 986160 w 1075396"/>
              <a:gd name="connsiteY13" fmla="*/ 980936 h 1009481"/>
              <a:gd name="connsiteX14" fmla="*/ 1020863 w 1075396"/>
              <a:gd name="connsiteY14" fmla="*/ 980936 h 1009481"/>
              <a:gd name="connsiteX15" fmla="*/ 1048129 w 1075396"/>
              <a:gd name="connsiteY15" fmla="*/ 954872 h 1009481"/>
              <a:gd name="connsiteX16" fmla="*/ 1048129 w 1075396"/>
              <a:gd name="connsiteY16" fmla="*/ 836967 h 1009481"/>
              <a:gd name="connsiteX17" fmla="*/ 952697 w 1075396"/>
              <a:gd name="connsiteY17" fmla="*/ 741403 h 1009481"/>
              <a:gd name="connsiteX18" fmla="*/ 122698 w 1075396"/>
              <a:gd name="connsiteY18" fmla="*/ 741403 h 1009481"/>
              <a:gd name="connsiteX19" fmla="*/ 27266 w 1075396"/>
              <a:gd name="connsiteY19" fmla="*/ 836967 h 1009481"/>
              <a:gd name="connsiteX20" fmla="*/ 27266 w 1075396"/>
              <a:gd name="connsiteY20" fmla="*/ 954872 h 1009481"/>
              <a:gd name="connsiteX21" fmla="*/ 54532 w 1075396"/>
              <a:gd name="connsiteY21" fmla="*/ 980936 h 1009481"/>
              <a:gd name="connsiteX22" fmla="*/ 89235 w 1075396"/>
              <a:gd name="connsiteY22" fmla="*/ 980936 h 1009481"/>
              <a:gd name="connsiteX23" fmla="*/ 89235 w 1075396"/>
              <a:gd name="connsiteY23" fmla="*/ 876683 h 1009481"/>
              <a:gd name="connsiteX24" fmla="*/ 102868 w 1075396"/>
              <a:gd name="connsiteY24" fmla="*/ 863031 h 1009481"/>
              <a:gd name="connsiteX25" fmla="*/ 116501 w 1075396"/>
              <a:gd name="connsiteY25" fmla="*/ 876683 h 1009481"/>
              <a:gd name="connsiteX26" fmla="*/ 116501 w 1075396"/>
              <a:gd name="connsiteY26" fmla="*/ 980936 h 1009481"/>
              <a:gd name="connsiteX27" fmla="*/ 327195 w 1075396"/>
              <a:gd name="connsiteY27" fmla="*/ 980936 h 1009481"/>
              <a:gd name="connsiteX28" fmla="*/ 327195 w 1075396"/>
              <a:gd name="connsiteY28" fmla="*/ 876683 h 1009481"/>
              <a:gd name="connsiteX29" fmla="*/ 340828 w 1075396"/>
              <a:gd name="connsiteY29" fmla="*/ 863031 h 1009481"/>
              <a:gd name="connsiteX30" fmla="*/ 354462 w 1075396"/>
              <a:gd name="connsiteY30" fmla="*/ 876683 h 1009481"/>
              <a:gd name="connsiteX31" fmla="*/ 354462 w 1075396"/>
              <a:gd name="connsiteY31" fmla="*/ 980936 h 1009481"/>
              <a:gd name="connsiteX32" fmla="*/ 389164 w 1075396"/>
              <a:gd name="connsiteY32" fmla="*/ 980936 h 1009481"/>
              <a:gd name="connsiteX33" fmla="*/ 415191 w 1075396"/>
              <a:gd name="connsiteY33" fmla="*/ 954872 h 1009481"/>
              <a:gd name="connsiteX34" fmla="*/ 415191 w 1075396"/>
              <a:gd name="connsiteY34" fmla="*/ 836967 h 1009481"/>
              <a:gd name="connsiteX35" fmla="*/ 319759 w 1075396"/>
              <a:gd name="connsiteY35" fmla="*/ 741403 h 1009481"/>
              <a:gd name="connsiteX36" fmla="*/ 755635 w 1075396"/>
              <a:gd name="connsiteY36" fmla="*/ 714098 h 1009481"/>
              <a:gd name="connsiteX37" fmla="*/ 952697 w 1075396"/>
              <a:gd name="connsiteY37" fmla="*/ 714098 h 1009481"/>
              <a:gd name="connsiteX38" fmla="*/ 1075396 w 1075396"/>
              <a:gd name="connsiteY38" fmla="*/ 836967 h 1009481"/>
              <a:gd name="connsiteX39" fmla="*/ 1075396 w 1075396"/>
              <a:gd name="connsiteY39" fmla="*/ 954872 h 1009481"/>
              <a:gd name="connsiteX40" fmla="*/ 1020863 w 1075396"/>
              <a:gd name="connsiteY40" fmla="*/ 1009481 h 1009481"/>
              <a:gd name="connsiteX41" fmla="*/ 686230 w 1075396"/>
              <a:gd name="connsiteY41" fmla="*/ 1009481 h 1009481"/>
              <a:gd name="connsiteX42" fmla="*/ 631697 w 1075396"/>
              <a:gd name="connsiteY42" fmla="*/ 954872 h 1009481"/>
              <a:gd name="connsiteX43" fmla="*/ 631697 w 1075396"/>
              <a:gd name="connsiteY43" fmla="*/ 836967 h 1009481"/>
              <a:gd name="connsiteX44" fmla="*/ 755635 w 1075396"/>
              <a:gd name="connsiteY44" fmla="*/ 714098 h 1009481"/>
              <a:gd name="connsiteX45" fmla="*/ 122698 w 1075396"/>
              <a:gd name="connsiteY45" fmla="*/ 714098 h 1009481"/>
              <a:gd name="connsiteX46" fmla="*/ 319759 w 1075396"/>
              <a:gd name="connsiteY46" fmla="*/ 714098 h 1009481"/>
              <a:gd name="connsiteX47" fmla="*/ 443697 w 1075396"/>
              <a:gd name="connsiteY47" fmla="*/ 836967 h 1009481"/>
              <a:gd name="connsiteX48" fmla="*/ 443697 w 1075396"/>
              <a:gd name="connsiteY48" fmla="*/ 954872 h 1009481"/>
              <a:gd name="connsiteX49" fmla="*/ 389164 w 1075396"/>
              <a:gd name="connsiteY49" fmla="*/ 1009481 h 1009481"/>
              <a:gd name="connsiteX50" fmla="*/ 54532 w 1075396"/>
              <a:gd name="connsiteY50" fmla="*/ 1009481 h 1009481"/>
              <a:gd name="connsiteX51" fmla="*/ 0 w 1075396"/>
              <a:gd name="connsiteY51" fmla="*/ 954872 h 1009481"/>
              <a:gd name="connsiteX52" fmla="*/ 0 w 1075396"/>
              <a:gd name="connsiteY52" fmla="*/ 836967 h 1009481"/>
              <a:gd name="connsiteX53" fmla="*/ 122698 w 1075396"/>
              <a:gd name="connsiteY53" fmla="*/ 714098 h 1009481"/>
              <a:gd name="connsiteX54" fmla="*/ 853541 w 1075396"/>
              <a:gd name="connsiteY54" fmla="*/ 444888 h 1009481"/>
              <a:gd name="connsiteX55" fmla="*/ 747128 w 1075396"/>
              <a:gd name="connsiteY55" fmla="*/ 552053 h 1009481"/>
              <a:gd name="connsiteX56" fmla="*/ 853541 w 1075396"/>
              <a:gd name="connsiteY56" fmla="*/ 656726 h 1009481"/>
              <a:gd name="connsiteX57" fmla="*/ 959954 w 1075396"/>
              <a:gd name="connsiteY57" fmla="*/ 552053 h 1009481"/>
              <a:gd name="connsiteX58" fmla="*/ 853541 w 1075396"/>
              <a:gd name="connsiteY58" fmla="*/ 444888 h 1009481"/>
              <a:gd name="connsiteX59" fmla="*/ 227333 w 1075396"/>
              <a:gd name="connsiteY59" fmla="*/ 444888 h 1009481"/>
              <a:gd name="connsiteX60" fmla="*/ 120920 w 1075396"/>
              <a:gd name="connsiteY60" fmla="*/ 552053 h 1009481"/>
              <a:gd name="connsiteX61" fmla="*/ 227333 w 1075396"/>
              <a:gd name="connsiteY61" fmla="*/ 656726 h 1009481"/>
              <a:gd name="connsiteX62" fmla="*/ 333746 w 1075396"/>
              <a:gd name="connsiteY62" fmla="*/ 552053 h 1009481"/>
              <a:gd name="connsiteX63" fmla="*/ 227333 w 1075396"/>
              <a:gd name="connsiteY63" fmla="*/ 444888 h 1009481"/>
              <a:gd name="connsiteX64" fmla="*/ 853541 w 1075396"/>
              <a:gd name="connsiteY64" fmla="*/ 417474 h 1009481"/>
              <a:gd name="connsiteX65" fmla="*/ 987496 w 1075396"/>
              <a:gd name="connsiteY65" fmla="*/ 552053 h 1009481"/>
              <a:gd name="connsiteX66" fmla="*/ 853541 w 1075396"/>
              <a:gd name="connsiteY66" fmla="*/ 685386 h 1009481"/>
              <a:gd name="connsiteX67" fmla="*/ 719586 w 1075396"/>
              <a:gd name="connsiteY67" fmla="*/ 552053 h 1009481"/>
              <a:gd name="connsiteX68" fmla="*/ 853541 w 1075396"/>
              <a:gd name="connsiteY68" fmla="*/ 417474 h 1009481"/>
              <a:gd name="connsiteX69" fmla="*/ 227333 w 1075396"/>
              <a:gd name="connsiteY69" fmla="*/ 417474 h 1009481"/>
              <a:gd name="connsiteX70" fmla="*/ 361288 w 1075396"/>
              <a:gd name="connsiteY70" fmla="*/ 552053 h 1009481"/>
              <a:gd name="connsiteX71" fmla="*/ 227333 w 1075396"/>
              <a:gd name="connsiteY71" fmla="*/ 685386 h 1009481"/>
              <a:gd name="connsiteX72" fmla="*/ 93378 w 1075396"/>
              <a:gd name="connsiteY72" fmla="*/ 552053 h 1009481"/>
              <a:gd name="connsiteX73" fmla="*/ 227333 w 1075396"/>
              <a:gd name="connsiteY73" fmla="*/ 417474 h 1009481"/>
              <a:gd name="connsiteX74" fmla="*/ 419575 w 1075396"/>
              <a:gd name="connsiteY74" fmla="*/ 137327 h 1009481"/>
              <a:gd name="connsiteX75" fmla="*/ 449144 w 1075396"/>
              <a:gd name="connsiteY75" fmla="*/ 166897 h 1009481"/>
              <a:gd name="connsiteX76" fmla="*/ 419575 w 1075396"/>
              <a:gd name="connsiteY76" fmla="*/ 196467 h 1009481"/>
              <a:gd name="connsiteX77" fmla="*/ 390005 w 1075396"/>
              <a:gd name="connsiteY77" fmla="*/ 166897 h 1009481"/>
              <a:gd name="connsiteX78" fmla="*/ 419575 w 1075396"/>
              <a:gd name="connsiteY78" fmla="*/ 137327 h 1009481"/>
              <a:gd name="connsiteX79" fmla="*/ 331685 w 1075396"/>
              <a:gd name="connsiteY79" fmla="*/ 137327 h 1009481"/>
              <a:gd name="connsiteX80" fmla="*/ 361255 w 1075396"/>
              <a:gd name="connsiteY80" fmla="*/ 166897 h 1009481"/>
              <a:gd name="connsiteX81" fmla="*/ 331685 w 1075396"/>
              <a:gd name="connsiteY81" fmla="*/ 196467 h 1009481"/>
              <a:gd name="connsiteX82" fmla="*/ 302116 w 1075396"/>
              <a:gd name="connsiteY82" fmla="*/ 166897 h 1009481"/>
              <a:gd name="connsiteX83" fmla="*/ 331685 w 1075396"/>
              <a:gd name="connsiteY83" fmla="*/ 137327 h 1009481"/>
              <a:gd name="connsiteX84" fmla="*/ 614692 w 1075396"/>
              <a:gd name="connsiteY84" fmla="*/ 135144 h 1009481"/>
              <a:gd name="connsiteX85" fmla="*/ 614692 w 1075396"/>
              <a:gd name="connsiteY85" fmla="*/ 254170 h 1009481"/>
              <a:gd name="connsiteX86" fmla="*/ 543750 w 1075396"/>
              <a:gd name="connsiteY86" fmla="*/ 326082 h 1009481"/>
              <a:gd name="connsiteX87" fmla="*/ 378216 w 1075396"/>
              <a:gd name="connsiteY87" fmla="*/ 326082 h 1009481"/>
              <a:gd name="connsiteX88" fmla="*/ 378216 w 1075396"/>
              <a:gd name="connsiteY88" fmla="*/ 360798 h 1009481"/>
              <a:gd name="connsiteX89" fmla="*/ 421778 w 1075396"/>
              <a:gd name="connsiteY89" fmla="*/ 404193 h 1009481"/>
              <a:gd name="connsiteX90" fmla="*/ 734175 w 1075396"/>
              <a:gd name="connsiteY90" fmla="*/ 404193 h 1009481"/>
              <a:gd name="connsiteX91" fmla="*/ 736664 w 1075396"/>
              <a:gd name="connsiteY91" fmla="*/ 401713 h 1009481"/>
              <a:gd name="connsiteX92" fmla="*/ 736664 w 1075396"/>
              <a:gd name="connsiteY92" fmla="*/ 397993 h 1009481"/>
              <a:gd name="connsiteX93" fmla="*/ 716750 w 1075396"/>
              <a:gd name="connsiteY93" fmla="*/ 375676 h 1009481"/>
              <a:gd name="connsiteX94" fmla="*/ 706793 w 1075396"/>
              <a:gd name="connsiteY94" fmla="*/ 349639 h 1009481"/>
              <a:gd name="connsiteX95" fmla="*/ 706793 w 1075396"/>
              <a:gd name="connsiteY95" fmla="*/ 178539 h 1009481"/>
              <a:gd name="connsiteX96" fmla="*/ 661988 w 1075396"/>
              <a:gd name="connsiteY96" fmla="*/ 135144 h 1009481"/>
              <a:gd name="connsiteX97" fmla="*/ 512955 w 1075396"/>
              <a:gd name="connsiteY97" fmla="*/ 131835 h 1009481"/>
              <a:gd name="connsiteX98" fmla="*/ 542522 w 1075396"/>
              <a:gd name="connsiteY98" fmla="*/ 161403 h 1009481"/>
              <a:gd name="connsiteX99" fmla="*/ 512955 w 1075396"/>
              <a:gd name="connsiteY99" fmla="*/ 190971 h 1009481"/>
              <a:gd name="connsiteX100" fmla="*/ 483387 w 1075396"/>
              <a:gd name="connsiteY100" fmla="*/ 161403 h 1009481"/>
              <a:gd name="connsiteX101" fmla="*/ 512955 w 1075396"/>
              <a:gd name="connsiteY101" fmla="*/ 131835 h 1009481"/>
              <a:gd name="connsiteX102" fmla="*/ 303540 w 1075396"/>
              <a:gd name="connsiteY102" fmla="*/ 28516 h 1009481"/>
              <a:gd name="connsiteX103" fmla="*/ 258734 w 1075396"/>
              <a:gd name="connsiteY103" fmla="*/ 73151 h 1009481"/>
              <a:gd name="connsiteX104" fmla="*/ 258734 w 1075396"/>
              <a:gd name="connsiteY104" fmla="*/ 244252 h 1009481"/>
              <a:gd name="connsiteX105" fmla="*/ 248777 w 1075396"/>
              <a:gd name="connsiteY105" fmla="*/ 270288 h 1009481"/>
              <a:gd name="connsiteX106" fmla="*/ 228863 w 1075396"/>
              <a:gd name="connsiteY106" fmla="*/ 292606 h 1009481"/>
              <a:gd name="connsiteX107" fmla="*/ 228863 w 1075396"/>
              <a:gd name="connsiteY107" fmla="*/ 296325 h 1009481"/>
              <a:gd name="connsiteX108" fmla="*/ 231352 w 1075396"/>
              <a:gd name="connsiteY108" fmla="*/ 297565 h 1009481"/>
              <a:gd name="connsiteX109" fmla="*/ 543750 w 1075396"/>
              <a:gd name="connsiteY109" fmla="*/ 297565 h 1009481"/>
              <a:gd name="connsiteX110" fmla="*/ 587311 w 1075396"/>
              <a:gd name="connsiteY110" fmla="*/ 254170 h 1009481"/>
              <a:gd name="connsiteX111" fmla="*/ 587311 w 1075396"/>
              <a:gd name="connsiteY111" fmla="*/ 73151 h 1009481"/>
              <a:gd name="connsiteX112" fmla="*/ 543750 w 1075396"/>
              <a:gd name="connsiteY112" fmla="*/ 28516 h 1009481"/>
              <a:gd name="connsiteX113" fmla="*/ 303540 w 1075396"/>
              <a:gd name="connsiteY113" fmla="*/ 0 h 1009481"/>
              <a:gd name="connsiteX114" fmla="*/ 543750 w 1075396"/>
              <a:gd name="connsiteY114" fmla="*/ 0 h 1009481"/>
              <a:gd name="connsiteX115" fmla="*/ 614692 w 1075396"/>
              <a:gd name="connsiteY115" fmla="*/ 73151 h 1009481"/>
              <a:gd name="connsiteX116" fmla="*/ 614692 w 1075396"/>
              <a:gd name="connsiteY116" fmla="*/ 106627 h 1009481"/>
              <a:gd name="connsiteX117" fmla="*/ 661988 w 1075396"/>
              <a:gd name="connsiteY117" fmla="*/ 106627 h 1009481"/>
              <a:gd name="connsiteX118" fmla="*/ 734175 w 1075396"/>
              <a:gd name="connsiteY118" fmla="*/ 178539 h 1009481"/>
              <a:gd name="connsiteX119" fmla="*/ 734175 w 1075396"/>
              <a:gd name="connsiteY119" fmla="*/ 349639 h 1009481"/>
              <a:gd name="connsiteX120" fmla="*/ 736664 w 1075396"/>
              <a:gd name="connsiteY120" fmla="*/ 357078 h 1009481"/>
              <a:gd name="connsiteX121" fmla="*/ 757823 w 1075396"/>
              <a:gd name="connsiteY121" fmla="*/ 379396 h 1009481"/>
              <a:gd name="connsiteX122" fmla="*/ 762801 w 1075396"/>
              <a:gd name="connsiteY122" fmla="*/ 412872 h 1009481"/>
              <a:gd name="connsiteX123" fmla="*/ 734175 w 1075396"/>
              <a:gd name="connsiteY123" fmla="*/ 432709 h 1009481"/>
              <a:gd name="connsiteX124" fmla="*/ 421778 w 1075396"/>
              <a:gd name="connsiteY124" fmla="*/ 432709 h 1009481"/>
              <a:gd name="connsiteX125" fmla="*/ 350835 w 1075396"/>
              <a:gd name="connsiteY125" fmla="*/ 360798 h 1009481"/>
              <a:gd name="connsiteX126" fmla="*/ 350835 w 1075396"/>
              <a:gd name="connsiteY126" fmla="*/ 326082 h 1009481"/>
              <a:gd name="connsiteX127" fmla="*/ 231352 w 1075396"/>
              <a:gd name="connsiteY127" fmla="*/ 326082 h 1009481"/>
              <a:gd name="connsiteX128" fmla="*/ 202726 w 1075396"/>
              <a:gd name="connsiteY128" fmla="*/ 307484 h 1009481"/>
              <a:gd name="connsiteX129" fmla="*/ 207705 w 1075396"/>
              <a:gd name="connsiteY129" fmla="*/ 274008 h 1009481"/>
              <a:gd name="connsiteX130" fmla="*/ 228863 w 1075396"/>
              <a:gd name="connsiteY130" fmla="*/ 251691 h 1009481"/>
              <a:gd name="connsiteX131" fmla="*/ 231352 w 1075396"/>
              <a:gd name="connsiteY131" fmla="*/ 244252 h 1009481"/>
              <a:gd name="connsiteX132" fmla="*/ 231352 w 1075396"/>
              <a:gd name="connsiteY132" fmla="*/ 73151 h 1009481"/>
              <a:gd name="connsiteX133" fmla="*/ 303540 w 1075396"/>
              <a:gd name="connsiteY133" fmla="*/ 0 h 100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075396" h="1009481">
                <a:moveTo>
                  <a:pt x="755635" y="741403"/>
                </a:moveTo>
                <a:cubicBezTo>
                  <a:pt x="702342" y="741403"/>
                  <a:pt x="660203" y="784841"/>
                  <a:pt x="660203" y="836967"/>
                </a:cubicBezTo>
                <a:lnTo>
                  <a:pt x="660203" y="954872"/>
                </a:lnTo>
                <a:cubicBezTo>
                  <a:pt x="660203" y="969766"/>
                  <a:pt x="671357" y="980936"/>
                  <a:pt x="686230" y="980936"/>
                </a:cubicBezTo>
                <a:lnTo>
                  <a:pt x="720932" y="980936"/>
                </a:lnTo>
                <a:lnTo>
                  <a:pt x="720932" y="876683"/>
                </a:lnTo>
                <a:cubicBezTo>
                  <a:pt x="720932" y="869236"/>
                  <a:pt x="727129" y="863031"/>
                  <a:pt x="734566" y="863031"/>
                </a:cubicBezTo>
                <a:cubicBezTo>
                  <a:pt x="743241" y="863031"/>
                  <a:pt x="748199" y="869236"/>
                  <a:pt x="748199" y="876683"/>
                </a:cubicBezTo>
                <a:lnTo>
                  <a:pt x="748199" y="980936"/>
                </a:lnTo>
                <a:lnTo>
                  <a:pt x="958894" y="980936"/>
                </a:lnTo>
                <a:lnTo>
                  <a:pt x="958894" y="876683"/>
                </a:lnTo>
                <a:cubicBezTo>
                  <a:pt x="958894" y="869236"/>
                  <a:pt x="965091" y="863031"/>
                  <a:pt x="972527" y="863031"/>
                </a:cubicBezTo>
                <a:cubicBezTo>
                  <a:pt x="979963" y="863031"/>
                  <a:pt x="986160" y="869236"/>
                  <a:pt x="986160" y="876683"/>
                </a:cubicBezTo>
                <a:lnTo>
                  <a:pt x="986160" y="980936"/>
                </a:lnTo>
                <a:lnTo>
                  <a:pt x="1020863" y="980936"/>
                </a:lnTo>
                <a:cubicBezTo>
                  <a:pt x="1035735" y="980936"/>
                  <a:pt x="1048129" y="969766"/>
                  <a:pt x="1048129" y="954872"/>
                </a:cubicBezTo>
                <a:lnTo>
                  <a:pt x="1048129" y="836967"/>
                </a:lnTo>
                <a:cubicBezTo>
                  <a:pt x="1048129" y="784841"/>
                  <a:pt x="1004751" y="741403"/>
                  <a:pt x="952697" y="741403"/>
                </a:cubicBezTo>
                <a:close/>
                <a:moveTo>
                  <a:pt x="122698" y="741403"/>
                </a:moveTo>
                <a:cubicBezTo>
                  <a:pt x="70644" y="741403"/>
                  <a:pt x="27266" y="784841"/>
                  <a:pt x="27266" y="836967"/>
                </a:cubicBezTo>
                <a:lnTo>
                  <a:pt x="27266" y="954872"/>
                </a:lnTo>
                <a:cubicBezTo>
                  <a:pt x="27266" y="969766"/>
                  <a:pt x="39660" y="980936"/>
                  <a:pt x="54532" y="980936"/>
                </a:cubicBezTo>
                <a:lnTo>
                  <a:pt x="89235" y="980936"/>
                </a:lnTo>
                <a:lnTo>
                  <a:pt x="89235" y="876683"/>
                </a:lnTo>
                <a:cubicBezTo>
                  <a:pt x="89235" y="869236"/>
                  <a:pt x="95432" y="863031"/>
                  <a:pt x="102868" y="863031"/>
                </a:cubicBezTo>
                <a:cubicBezTo>
                  <a:pt x="110304" y="863031"/>
                  <a:pt x="116501" y="869236"/>
                  <a:pt x="116501" y="876683"/>
                </a:cubicBezTo>
                <a:lnTo>
                  <a:pt x="116501" y="980936"/>
                </a:lnTo>
                <a:lnTo>
                  <a:pt x="327195" y="980936"/>
                </a:lnTo>
                <a:lnTo>
                  <a:pt x="327195" y="876683"/>
                </a:lnTo>
                <a:cubicBezTo>
                  <a:pt x="327195" y="869236"/>
                  <a:pt x="333392" y="863031"/>
                  <a:pt x="340828" y="863031"/>
                </a:cubicBezTo>
                <a:cubicBezTo>
                  <a:pt x="348265" y="863031"/>
                  <a:pt x="354462" y="869236"/>
                  <a:pt x="354462" y="876683"/>
                </a:cubicBezTo>
                <a:lnTo>
                  <a:pt x="354462" y="980936"/>
                </a:lnTo>
                <a:lnTo>
                  <a:pt x="389164" y="980936"/>
                </a:lnTo>
                <a:cubicBezTo>
                  <a:pt x="404037" y="980936"/>
                  <a:pt x="415191" y="969766"/>
                  <a:pt x="415191" y="954872"/>
                </a:cubicBezTo>
                <a:lnTo>
                  <a:pt x="415191" y="836967"/>
                </a:lnTo>
                <a:cubicBezTo>
                  <a:pt x="415191" y="784841"/>
                  <a:pt x="373052" y="741403"/>
                  <a:pt x="319759" y="741403"/>
                </a:cubicBezTo>
                <a:close/>
                <a:moveTo>
                  <a:pt x="755635" y="714098"/>
                </a:moveTo>
                <a:lnTo>
                  <a:pt x="952697" y="714098"/>
                </a:lnTo>
                <a:cubicBezTo>
                  <a:pt x="1020863" y="714098"/>
                  <a:pt x="1075396" y="768707"/>
                  <a:pt x="1075396" y="836967"/>
                </a:cubicBezTo>
                <a:lnTo>
                  <a:pt x="1075396" y="954872"/>
                </a:lnTo>
                <a:cubicBezTo>
                  <a:pt x="1075396" y="985900"/>
                  <a:pt x="1050608" y="1009481"/>
                  <a:pt x="1020863" y="1009481"/>
                </a:cubicBezTo>
                <a:lnTo>
                  <a:pt x="686230" y="1009481"/>
                </a:lnTo>
                <a:cubicBezTo>
                  <a:pt x="656485" y="1009481"/>
                  <a:pt x="631697" y="985900"/>
                  <a:pt x="631697" y="954872"/>
                </a:cubicBezTo>
                <a:lnTo>
                  <a:pt x="631697" y="836967"/>
                </a:lnTo>
                <a:cubicBezTo>
                  <a:pt x="631697" y="768707"/>
                  <a:pt x="687469" y="714098"/>
                  <a:pt x="755635" y="714098"/>
                </a:cubicBezTo>
                <a:close/>
                <a:moveTo>
                  <a:pt x="122698" y="714098"/>
                </a:moveTo>
                <a:lnTo>
                  <a:pt x="319759" y="714098"/>
                </a:lnTo>
                <a:cubicBezTo>
                  <a:pt x="387925" y="714098"/>
                  <a:pt x="443697" y="768707"/>
                  <a:pt x="443697" y="836967"/>
                </a:cubicBezTo>
                <a:lnTo>
                  <a:pt x="443697" y="954872"/>
                </a:lnTo>
                <a:cubicBezTo>
                  <a:pt x="443697" y="985900"/>
                  <a:pt x="418909" y="1009481"/>
                  <a:pt x="389164" y="1009481"/>
                </a:cubicBezTo>
                <a:lnTo>
                  <a:pt x="54532" y="1009481"/>
                </a:lnTo>
                <a:cubicBezTo>
                  <a:pt x="24787" y="1009481"/>
                  <a:pt x="0" y="985900"/>
                  <a:pt x="0" y="954872"/>
                </a:cubicBezTo>
                <a:lnTo>
                  <a:pt x="0" y="836967"/>
                </a:lnTo>
                <a:cubicBezTo>
                  <a:pt x="0" y="768707"/>
                  <a:pt x="54532" y="714098"/>
                  <a:pt x="122698" y="714098"/>
                </a:cubicBezTo>
                <a:close/>
                <a:moveTo>
                  <a:pt x="853541" y="444888"/>
                </a:moveTo>
                <a:cubicBezTo>
                  <a:pt x="794701" y="444888"/>
                  <a:pt x="747128" y="493486"/>
                  <a:pt x="747128" y="552053"/>
                </a:cubicBezTo>
                <a:cubicBezTo>
                  <a:pt x="747128" y="609374"/>
                  <a:pt x="794701" y="656726"/>
                  <a:pt x="853541" y="656726"/>
                </a:cubicBezTo>
                <a:cubicBezTo>
                  <a:pt x="912381" y="656726"/>
                  <a:pt x="959954" y="609374"/>
                  <a:pt x="959954" y="552053"/>
                </a:cubicBezTo>
                <a:cubicBezTo>
                  <a:pt x="959954" y="493486"/>
                  <a:pt x="912381" y="444888"/>
                  <a:pt x="853541" y="444888"/>
                </a:cubicBezTo>
                <a:close/>
                <a:moveTo>
                  <a:pt x="227333" y="444888"/>
                </a:moveTo>
                <a:cubicBezTo>
                  <a:pt x="168493" y="444888"/>
                  <a:pt x="120920" y="493486"/>
                  <a:pt x="120920" y="552053"/>
                </a:cubicBezTo>
                <a:cubicBezTo>
                  <a:pt x="120920" y="609374"/>
                  <a:pt x="168493" y="656726"/>
                  <a:pt x="227333" y="656726"/>
                </a:cubicBezTo>
                <a:cubicBezTo>
                  <a:pt x="286173" y="656726"/>
                  <a:pt x="333746" y="609374"/>
                  <a:pt x="333746" y="552053"/>
                </a:cubicBezTo>
                <a:cubicBezTo>
                  <a:pt x="333746" y="493486"/>
                  <a:pt x="286173" y="444888"/>
                  <a:pt x="227333" y="444888"/>
                </a:cubicBezTo>
                <a:close/>
                <a:moveTo>
                  <a:pt x="853541" y="417474"/>
                </a:moveTo>
                <a:cubicBezTo>
                  <a:pt x="927404" y="417474"/>
                  <a:pt x="987496" y="477287"/>
                  <a:pt x="987496" y="552053"/>
                </a:cubicBezTo>
                <a:cubicBezTo>
                  <a:pt x="987496" y="624327"/>
                  <a:pt x="927404" y="685386"/>
                  <a:pt x="853541" y="685386"/>
                </a:cubicBezTo>
                <a:cubicBezTo>
                  <a:pt x="779678" y="685386"/>
                  <a:pt x="719586" y="624327"/>
                  <a:pt x="719586" y="552053"/>
                </a:cubicBezTo>
                <a:cubicBezTo>
                  <a:pt x="719586" y="477287"/>
                  <a:pt x="779678" y="417474"/>
                  <a:pt x="853541" y="417474"/>
                </a:cubicBezTo>
                <a:close/>
                <a:moveTo>
                  <a:pt x="227333" y="417474"/>
                </a:moveTo>
                <a:cubicBezTo>
                  <a:pt x="301196" y="417474"/>
                  <a:pt x="361288" y="477287"/>
                  <a:pt x="361288" y="552053"/>
                </a:cubicBezTo>
                <a:cubicBezTo>
                  <a:pt x="361288" y="624327"/>
                  <a:pt x="301196" y="685386"/>
                  <a:pt x="227333" y="685386"/>
                </a:cubicBezTo>
                <a:cubicBezTo>
                  <a:pt x="153470" y="685386"/>
                  <a:pt x="93378" y="624327"/>
                  <a:pt x="93378" y="552053"/>
                </a:cubicBezTo>
                <a:cubicBezTo>
                  <a:pt x="93378" y="477287"/>
                  <a:pt x="153470" y="417474"/>
                  <a:pt x="227333" y="417474"/>
                </a:cubicBezTo>
                <a:close/>
                <a:moveTo>
                  <a:pt x="419575" y="137327"/>
                </a:moveTo>
                <a:cubicBezTo>
                  <a:pt x="436288" y="137327"/>
                  <a:pt x="449144" y="150184"/>
                  <a:pt x="449144" y="166897"/>
                </a:cubicBezTo>
                <a:cubicBezTo>
                  <a:pt x="449144" y="182325"/>
                  <a:pt x="436288" y="196467"/>
                  <a:pt x="419575" y="196467"/>
                </a:cubicBezTo>
                <a:cubicBezTo>
                  <a:pt x="404147" y="196467"/>
                  <a:pt x="390005" y="182325"/>
                  <a:pt x="390005" y="166897"/>
                </a:cubicBezTo>
                <a:cubicBezTo>
                  <a:pt x="390005" y="150184"/>
                  <a:pt x="404147" y="137327"/>
                  <a:pt x="419575" y="137327"/>
                </a:cubicBezTo>
                <a:close/>
                <a:moveTo>
                  <a:pt x="331685" y="137327"/>
                </a:moveTo>
                <a:cubicBezTo>
                  <a:pt x="348399" y="137327"/>
                  <a:pt x="361255" y="150184"/>
                  <a:pt x="361255" y="166897"/>
                </a:cubicBezTo>
                <a:cubicBezTo>
                  <a:pt x="361255" y="182325"/>
                  <a:pt x="348399" y="196467"/>
                  <a:pt x="331685" y="196467"/>
                </a:cubicBezTo>
                <a:cubicBezTo>
                  <a:pt x="314972" y="196467"/>
                  <a:pt x="302116" y="182325"/>
                  <a:pt x="302116" y="166897"/>
                </a:cubicBezTo>
                <a:cubicBezTo>
                  <a:pt x="302116" y="150184"/>
                  <a:pt x="314972" y="137327"/>
                  <a:pt x="331685" y="137327"/>
                </a:cubicBezTo>
                <a:close/>
                <a:moveTo>
                  <a:pt x="614692" y="135144"/>
                </a:moveTo>
                <a:lnTo>
                  <a:pt x="614692" y="254170"/>
                </a:lnTo>
                <a:cubicBezTo>
                  <a:pt x="614692" y="292606"/>
                  <a:pt x="583577" y="326082"/>
                  <a:pt x="543750" y="326082"/>
                </a:cubicBezTo>
                <a:lnTo>
                  <a:pt x="378216" y="326082"/>
                </a:lnTo>
                <a:lnTo>
                  <a:pt x="378216" y="360798"/>
                </a:lnTo>
                <a:cubicBezTo>
                  <a:pt x="378216" y="384355"/>
                  <a:pt x="398130" y="404193"/>
                  <a:pt x="421778" y="404193"/>
                </a:cubicBezTo>
                <a:lnTo>
                  <a:pt x="734175" y="404193"/>
                </a:lnTo>
                <a:cubicBezTo>
                  <a:pt x="735419" y="404193"/>
                  <a:pt x="736664" y="402953"/>
                  <a:pt x="736664" y="401713"/>
                </a:cubicBezTo>
                <a:cubicBezTo>
                  <a:pt x="737909" y="400473"/>
                  <a:pt x="737909" y="399233"/>
                  <a:pt x="736664" y="397993"/>
                </a:cubicBezTo>
                <a:lnTo>
                  <a:pt x="716750" y="375676"/>
                </a:lnTo>
                <a:cubicBezTo>
                  <a:pt x="709283" y="369477"/>
                  <a:pt x="706793" y="360798"/>
                  <a:pt x="706793" y="349639"/>
                </a:cubicBezTo>
                <a:lnTo>
                  <a:pt x="706793" y="178539"/>
                </a:lnTo>
                <a:cubicBezTo>
                  <a:pt x="706793" y="154982"/>
                  <a:pt x="685635" y="135144"/>
                  <a:pt x="661988" y="135144"/>
                </a:cubicBezTo>
                <a:close/>
                <a:moveTo>
                  <a:pt x="512955" y="131835"/>
                </a:moveTo>
                <a:cubicBezTo>
                  <a:pt x="529667" y="131835"/>
                  <a:pt x="542522" y="144691"/>
                  <a:pt x="542522" y="161403"/>
                </a:cubicBezTo>
                <a:cubicBezTo>
                  <a:pt x="542522" y="176830"/>
                  <a:pt x="529667" y="190971"/>
                  <a:pt x="512955" y="190971"/>
                </a:cubicBezTo>
                <a:cubicBezTo>
                  <a:pt x="497528" y="190971"/>
                  <a:pt x="483387" y="176830"/>
                  <a:pt x="483387" y="161403"/>
                </a:cubicBezTo>
                <a:cubicBezTo>
                  <a:pt x="483387" y="144691"/>
                  <a:pt x="497528" y="131835"/>
                  <a:pt x="512955" y="131835"/>
                </a:cubicBezTo>
                <a:close/>
                <a:moveTo>
                  <a:pt x="303540" y="28516"/>
                </a:moveTo>
                <a:cubicBezTo>
                  <a:pt x="279892" y="28516"/>
                  <a:pt x="258734" y="48354"/>
                  <a:pt x="258734" y="73151"/>
                </a:cubicBezTo>
                <a:lnTo>
                  <a:pt x="258734" y="244252"/>
                </a:lnTo>
                <a:cubicBezTo>
                  <a:pt x="258734" y="254170"/>
                  <a:pt x="256244" y="262849"/>
                  <a:pt x="248777" y="270288"/>
                </a:cubicBezTo>
                <a:lnTo>
                  <a:pt x="228863" y="292606"/>
                </a:lnTo>
                <a:cubicBezTo>
                  <a:pt x="227618" y="292606"/>
                  <a:pt x="227618" y="295086"/>
                  <a:pt x="228863" y="296325"/>
                </a:cubicBezTo>
                <a:cubicBezTo>
                  <a:pt x="228863" y="297565"/>
                  <a:pt x="230108" y="297565"/>
                  <a:pt x="231352" y="297565"/>
                </a:cubicBezTo>
                <a:lnTo>
                  <a:pt x="543750" y="297565"/>
                </a:lnTo>
                <a:cubicBezTo>
                  <a:pt x="568642" y="297565"/>
                  <a:pt x="587311" y="277728"/>
                  <a:pt x="587311" y="254170"/>
                </a:cubicBezTo>
                <a:lnTo>
                  <a:pt x="587311" y="73151"/>
                </a:lnTo>
                <a:cubicBezTo>
                  <a:pt x="587311" y="48354"/>
                  <a:pt x="568642" y="28516"/>
                  <a:pt x="543750" y="28516"/>
                </a:cubicBezTo>
                <a:close/>
                <a:moveTo>
                  <a:pt x="303540" y="0"/>
                </a:moveTo>
                <a:lnTo>
                  <a:pt x="543750" y="0"/>
                </a:lnTo>
                <a:cubicBezTo>
                  <a:pt x="583577" y="0"/>
                  <a:pt x="614692" y="33476"/>
                  <a:pt x="614692" y="73151"/>
                </a:cubicBezTo>
                <a:lnTo>
                  <a:pt x="614692" y="106627"/>
                </a:lnTo>
                <a:lnTo>
                  <a:pt x="661988" y="106627"/>
                </a:lnTo>
                <a:cubicBezTo>
                  <a:pt x="701815" y="106627"/>
                  <a:pt x="734175" y="138864"/>
                  <a:pt x="734175" y="178539"/>
                </a:cubicBezTo>
                <a:lnTo>
                  <a:pt x="734175" y="349639"/>
                </a:lnTo>
                <a:cubicBezTo>
                  <a:pt x="734175" y="353359"/>
                  <a:pt x="735419" y="355838"/>
                  <a:pt x="736664" y="357078"/>
                </a:cubicBezTo>
                <a:lnTo>
                  <a:pt x="757823" y="379396"/>
                </a:lnTo>
                <a:cubicBezTo>
                  <a:pt x="765290" y="389314"/>
                  <a:pt x="767779" y="401713"/>
                  <a:pt x="762801" y="412872"/>
                </a:cubicBezTo>
                <a:cubicBezTo>
                  <a:pt x="757823" y="425270"/>
                  <a:pt x="746621" y="432709"/>
                  <a:pt x="734175" y="432709"/>
                </a:cubicBezTo>
                <a:lnTo>
                  <a:pt x="421778" y="432709"/>
                </a:lnTo>
                <a:cubicBezTo>
                  <a:pt x="381950" y="432709"/>
                  <a:pt x="350835" y="399233"/>
                  <a:pt x="350835" y="360798"/>
                </a:cubicBezTo>
                <a:lnTo>
                  <a:pt x="350835" y="326082"/>
                </a:lnTo>
                <a:lnTo>
                  <a:pt x="231352" y="326082"/>
                </a:lnTo>
                <a:cubicBezTo>
                  <a:pt x="218906" y="326082"/>
                  <a:pt x="207705" y="318643"/>
                  <a:pt x="202726" y="307484"/>
                </a:cubicBezTo>
                <a:cubicBezTo>
                  <a:pt x="197748" y="296325"/>
                  <a:pt x="200237" y="282687"/>
                  <a:pt x="207705" y="274008"/>
                </a:cubicBezTo>
                <a:lnTo>
                  <a:pt x="228863" y="251691"/>
                </a:lnTo>
                <a:cubicBezTo>
                  <a:pt x="230108" y="249211"/>
                  <a:pt x="231352" y="246731"/>
                  <a:pt x="231352" y="244252"/>
                </a:cubicBezTo>
                <a:lnTo>
                  <a:pt x="231352" y="73151"/>
                </a:lnTo>
                <a:cubicBezTo>
                  <a:pt x="231352" y="33476"/>
                  <a:pt x="263712" y="0"/>
                  <a:pt x="3035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endParaRPr lang="en-US" sz="1350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8353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70">
            <a:extLst>
              <a:ext uri="{FF2B5EF4-FFF2-40B4-BE49-F238E27FC236}">
                <a16:creationId xmlns:a16="http://schemas.microsoft.com/office/drawing/2014/main" id="{33974CDF-570F-1C4E-827A-82EDF4F8B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06" y="1295945"/>
            <a:ext cx="1613284" cy="3414131"/>
          </a:xfrm>
          <a:prstGeom prst="round2SameRect">
            <a:avLst>
              <a:gd name="adj1" fmla="val 50000"/>
              <a:gd name="adj2" fmla="val 3402"/>
            </a:avLst>
          </a:prstGeom>
          <a:solidFill>
            <a:srgbClr val="D76766"/>
          </a:solidFill>
          <a:ln cap="flat">
            <a:noFill/>
            <a:prstDash val="solid"/>
          </a:ln>
        </p:spPr>
        <p:txBody>
          <a:bodyPr vert="horz" wrap="square" lIns="33759" tIns="16879" rIns="33759" bIns="16879" anchor="ctr" anchorCtr="1" compatLnSpc="0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Microsoft YaHei" pitchFamily="2"/>
              <a:cs typeface="+mn-cs"/>
            </a:endParaRPr>
          </a:p>
        </p:txBody>
      </p:sp>
      <p:sp>
        <p:nvSpPr>
          <p:cNvPr id="49" name="Freeform 71">
            <a:extLst>
              <a:ext uri="{FF2B5EF4-FFF2-40B4-BE49-F238E27FC236}">
                <a16:creationId xmlns:a16="http://schemas.microsoft.com/office/drawing/2014/main" id="{DBB5892A-6BEC-894F-BF5F-BA0BB4AC2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78" y="1476194"/>
            <a:ext cx="1341313" cy="1339279"/>
          </a:xfrm>
          <a:custGeom>
            <a:avLst/>
            <a:gdLst>
              <a:gd name="T0" fmla="*/ 1874424 w 2869"/>
              <a:gd name="T1" fmla="*/ 936099 h 2868"/>
              <a:gd name="T2" fmla="*/ 1874424 w 2869"/>
              <a:gd name="T3" fmla="*/ 936099 h 2868"/>
              <a:gd name="T4" fmla="*/ 936559 w 2869"/>
              <a:gd name="T5" fmla="*/ 1871544 h 2868"/>
              <a:gd name="T6" fmla="*/ 936559 w 2869"/>
              <a:gd name="T7" fmla="*/ 1871544 h 2868"/>
              <a:gd name="T8" fmla="*/ 0 w 2869"/>
              <a:gd name="T9" fmla="*/ 936099 h 2868"/>
              <a:gd name="T10" fmla="*/ 0 w 2869"/>
              <a:gd name="T11" fmla="*/ 936099 h 2868"/>
              <a:gd name="T12" fmla="*/ 936559 w 2869"/>
              <a:gd name="T13" fmla="*/ 0 h 2868"/>
              <a:gd name="T14" fmla="*/ 936559 w 2869"/>
              <a:gd name="T15" fmla="*/ 0 h 2868"/>
              <a:gd name="T16" fmla="*/ 1874424 w 2869"/>
              <a:gd name="T17" fmla="*/ 936099 h 28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69" h="2868">
                <a:moveTo>
                  <a:pt x="2868" y="1434"/>
                </a:moveTo>
                <a:lnTo>
                  <a:pt x="2868" y="1434"/>
                </a:lnTo>
                <a:cubicBezTo>
                  <a:pt x="2868" y="2225"/>
                  <a:pt x="2225" y="2867"/>
                  <a:pt x="1433" y="2867"/>
                </a:cubicBezTo>
                <a:cubicBezTo>
                  <a:pt x="642" y="2867"/>
                  <a:pt x="0" y="2225"/>
                  <a:pt x="0" y="1434"/>
                </a:cubicBezTo>
                <a:cubicBezTo>
                  <a:pt x="0" y="642"/>
                  <a:pt x="642" y="0"/>
                  <a:pt x="1433" y="0"/>
                </a:cubicBezTo>
                <a:cubicBezTo>
                  <a:pt x="2225" y="0"/>
                  <a:pt x="2868" y="642"/>
                  <a:pt x="2868" y="14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73" name="Freeform 150">
            <a:extLst>
              <a:ext uri="{FF2B5EF4-FFF2-40B4-BE49-F238E27FC236}">
                <a16:creationId xmlns:a16="http://schemas.microsoft.com/office/drawing/2014/main" id="{1ED233F1-935D-1C48-970A-72FD7AF2B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52" y="1774217"/>
            <a:ext cx="1003409" cy="611947"/>
          </a:xfrm>
          <a:custGeom>
            <a:avLst/>
            <a:gdLst>
              <a:gd name="T0" fmla="*/ 1402055 w 2148"/>
              <a:gd name="T1" fmla="*/ 854795 h 1308"/>
              <a:gd name="T2" fmla="*/ 0 w 2148"/>
              <a:gd name="T3" fmla="*/ 854795 h 1308"/>
              <a:gd name="T4" fmla="*/ 0 w 2148"/>
              <a:gd name="T5" fmla="*/ 0 h 1308"/>
              <a:gd name="T6" fmla="*/ 1402055 w 2148"/>
              <a:gd name="T7" fmla="*/ 0 h 1308"/>
              <a:gd name="T8" fmla="*/ 1402055 w 2148"/>
              <a:gd name="T9" fmla="*/ 854795 h 1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48" h="1308">
                <a:moveTo>
                  <a:pt x="2147" y="1307"/>
                </a:moveTo>
                <a:lnTo>
                  <a:pt x="0" y="1307"/>
                </a:lnTo>
                <a:lnTo>
                  <a:pt x="0" y="0"/>
                </a:lnTo>
                <a:lnTo>
                  <a:pt x="2147" y="0"/>
                </a:lnTo>
                <a:lnTo>
                  <a:pt x="2147" y="1307"/>
                </a:lnTo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74" name="Freeform 151">
            <a:extLst>
              <a:ext uri="{FF2B5EF4-FFF2-40B4-BE49-F238E27FC236}">
                <a16:creationId xmlns:a16="http://schemas.microsoft.com/office/drawing/2014/main" id="{98DC9F32-1D08-E047-8B92-6B1D63956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17" y="1831620"/>
            <a:ext cx="912753" cy="525410"/>
          </a:xfrm>
          <a:custGeom>
            <a:avLst/>
            <a:gdLst>
              <a:gd name="T0" fmla="*/ 1275321 w 1952"/>
              <a:gd name="T1" fmla="*/ 733824 h 1123"/>
              <a:gd name="T2" fmla="*/ 0 w 1952"/>
              <a:gd name="T3" fmla="*/ 733824 h 1123"/>
              <a:gd name="T4" fmla="*/ 0 w 1952"/>
              <a:gd name="T5" fmla="*/ 0 h 1123"/>
              <a:gd name="T6" fmla="*/ 1275321 w 1952"/>
              <a:gd name="T7" fmla="*/ 0 h 1123"/>
              <a:gd name="T8" fmla="*/ 1275321 w 1952"/>
              <a:gd name="T9" fmla="*/ 733824 h 1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2" h="1123">
                <a:moveTo>
                  <a:pt x="1951" y="1122"/>
                </a:moveTo>
                <a:lnTo>
                  <a:pt x="0" y="1122"/>
                </a:lnTo>
                <a:lnTo>
                  <a:pt x="0" y="0"/>
                </a:lnTo>
                <a:lnTo>
                  <a:pt x="1951" y="0"/>
                </a:lnTo>
                <a:lnTo>
                  <a:pt x="1951" y="112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75" name="Freeform 152">
            <a:extLst>
              <a:ext uri="{FF2B5EF4-FFF2-40B4-BE49-F238E27FC236}">
                <a16:creationId xmlns:a16="http://schemas.microsoft.com/office/drawing/2014/main" id="{6795ABBA-683B-2D4E-B2A1-4909AE9A8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93" y="1961108"/>
            <a:ext cx="589271" cy="315246"/>
          </a:xfrm>
          <a:custGeom>
            <a:avLst/>
            <a:gdLst>
              <a:gd name="T0" fmla="*/ 0 w 1262"/>
              <a:gd name="T1" fmla="*/ 440035 h 676"/>
              <a:gd name="T2" fmla="*/ 0 w 1262"/>
              <a:gd name="T3" fmla="*/ 440035 h 676"/>
              <a:gd name="T4" fmla="*/ 187338 w 1262"/>
              <a:gd name="T5" fmla="*/ 137552 h 676"/>
              <a:gd name="T6" fmla="*/ 187338 w 1262"/>
              <a:gd name="T7" fmla="*/ 137552 h 676"/>
              <a:gd name="T8" fmla="*/ 255877 w 1262"/>
              <a:gd name="T9" fmla="*/ 229470 h 676"/>
              <a:gd name="T10" fmla="*/ 255877 w 1262"/>
              <a:gd name="T11" fmla="*/ 229470 h 676"/>
              <a:gd name="T12" fmla="*/ 306138 w 1262"/>
              <a:gd name="T13" fmla="*/ 305091 h 676"/>
              <a:gd name="T14" fmla="*/ 306138 w 1262"/>
              <a:gd name="T15" fmla="*/ 305091 h 676"/>
              <a:gd name="T16" fmla="*/ 378593 w 1262"/>
              <a:gd name="T17" fmla="*/ 204046 h 676"/>
              <a:gd name="T18" fmla="*/ 378593 w 1262"/>
              <a:gd name="T19" fmla="*/ 204046 h 676"/>
              <a:gd name="T20" fmla="*/ 495435 w 1262"/>
              <a:gd name="T21" fmla="*/ 61931 h 676"/>
              <a:gd name="T22" fmla="*/ 495435 w 1262"/>
              <a:gd name="T23" fmla="*/ 61931 h 676"/>
              <a:gd name="T24" fmla="*/ 593999 w 1262"/>
              <a:gd name="T25" fmla="*/ 172755 h 676"/>
              <a:gd name="T26" fmla="*/ 593999 w 1262"/>
              <a:gd name="T27" fmla="*/ 172755 h 676"/>
              <a:gd name="T28" fmla="*/ 657316 w 1262"/>
              <a:gd name="T29" fmla="*/ 252287 h 676"/>
              <a:gd name="T30" fmla="*/ 657316 w 1262"/>
              <a:gd name="T31" fmla="*/ 252287 h 676"/>
              <a:gd name="T32" fmla="*/ 701050 w 1262"/>
              <a:gd name="T33" fmla="*/ 152546 h 676"/>
              <a:gd name="T34" fmla="*/ 701050 w 1262"/>
              <a:gd name="T35" fmla="*/ 152546 h 676"/>
              <a:gd name="T36" fmla="*/ 765019 w 1262"/>
              <a:gd name="T37" fmla="*/ 9779 h 676"/>
              <a:gd name="T38" fmla="*/ 765019 w 1262"/>
              <a:gd name="T39" fmla="*/ 9779 h 676"/>
              <a:gd name="T40" fmla="*/ 821155 w 1262"/>
              <a:gd name="T41" fmla="*/ 7171 h 676"/>
              <a:gd name="T42" fmla="*/ 823113 w 1262"/>
              <a:gd name="T43" fmla="*/ 440035 h 676"/>
              <a:gd name="T44" fmla="*/ 823113 w 1262"/>
              <a:gd name="T45" fmla="*/ 440035 h 676"/>
              <a:gd name="T46" fmla="*/ 0 w 1262"/>
              <a:gd name="T47" fmla="*/ 440035 h 67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262" h="676">
                <a:moveTo>
                  <a:pt x="0" y="675"/>
                </a:moveTo>
                <a:lnTo>
                  <a:pt x="0" y="675"/>
                </a:lnTo>
                <a:cubicBezTo>
                  <a:pt x="8" y="657"/>
                  <a:pt x="196" y="211"/>
                  <a:pt x="287" y="211"/>
                </a:cubicBezTo>
                <a:cubicBezTo>
                  <a:pt x="337" y="211"/>
                  <a:pt x="365" y="282"/>
                  <a:pt x="392" y="352"/>
                </a:cubicBezTo>
                <a:cubicBezTo>
                  <a:pt x="414" y="409"/>
                  <a:pt x="437" y="468"/>
                  <a:pt x="469" y="468"/>
                </a:cubicBezTo>
                <a:cubicBezTo>
                  <a:pt x="499" y="468"/>
                  <a:pt x="540" y="389"/>
                  <a:pt x="580" y="313"/>
                </a:cubicBezTo>
                <a:cubicBezTo>
                  <a:pt x="634" y="211"/>
                  <a:pt x="695" y="95"/>
                  <a:pt x="759" y="95"/>
                </a:cubicBezTo>
                <a:cubicBezTo>
                  <a:pt x="822" y="95"/>
                  <a:pt x="869" y="185"/>
                  <a:pt x="910" y="265"/>
                </a:cubicBezTo>
                <a:cubicBezTo>
                  <a:pt x="944" y="329"/>
                  <a:pt x="975" y="390"/>
                  <a:pt x="1007" y="387"/>
                </a:cubicBezTo>
                <a:cubicBezTo>
                  <a:pt x="1042" y="382"/>
                  <a:pt x="1057" y="310"/>
                  <a:pt x="1074" y="234"/>
                </a:cubicBezTo>
                <a:cubicBezTo>
                  <a:pt x="1093" y="147"/>
                  <a:pt x="1114" y="48"/>
                  <a:pt x="1172" y="15"/>
                </a:cubicBezTo>
                <a:cubicBezTo>
                  <a:pt x="1196" y="1"/>
                  <a:pt x="1225" y="0"/>
                  <a:pt x="1258" y="11"/>
                </a:cubicBezTo>
                <a:lnTo>
                  <a:pt x="1261" y="675"/>
                </a:lnTo>
                <a:cubicBezTo>
                  <a:pt x="1230" y="665"/>
                  <a:pt x="0" y="675"/>
                  <a:pt x="0" y="675"/>
                </a:cubicBezTo>
              </a:path>
            </a:pathLst>
          </a:custGeom>
          <a:solidFill>
            <a:srgbClr val="A1DF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B5EA24C5-11E4-134C-BEF2-E76C1DBAA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619" y="1866647"/>
            <a:ext cx="217936" cy="86078"/>
          </a:xfrm>
          <a:custGeom>
            <a:avLst/>
            <a:gdLst>
              <a:gd name="connsiteX0" fmla="*/ 0 w 581010"/>
              <a:gd name="connsiteY0" fmla="*/ 148314 h 229481"/>
              <a:gd name="connsiteX1" fmla="*/ 581010 w 581010"/>
              <a:gd name="connsiteY1" fmla="*/ 148314 h 229481"/>
              <a:gd name="connsiteX2" fmla="*/ 581010 w 581010"/>
              <a:gd name="connsiteY2" fmla="*/ 229481 h 229481"/>
              <a:gd name="connsiteX3" fmla="*/ 0 w 581010"/>
              <a:gd name="connsiteY3" fmla="*/ 229481 h 229481"/>
              <a:gd name="connsiteX4" fmla="*/ 0 w 581010"/>
              <a:gd name="connsiteY4" fmla="*/ 0 h 229481"/>
              <a:gd name="connsiteX5" fmla="*/ 581010 w 581010"/>
              <a:gd name="connsiteY5" fmla="*/ 0 h 229481"/>
              <a:gd name="connsiteX6" fmla="*/ 581010 w 581010"/>
              <a:gd name="connsiteY6" fmla="*/ 81184 h 229481"/>
              <a:gd name="connsiteX7" fmla="*/ 0 w 581010"/>
              <a:gd name="connsiteY7" fmla="*/ 81184 h 22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10" h="229481">
                <a:moveTo>
                  <a:pt x="0" y="148314"/>
                </a:moveTo>
                <a:lnTo>
                  <a:pt x="581010" y="148314"/>
                </a:lnTo>
                <a:lnTo>
                  <a:pt x="581010" y="229481"/>
                </a:lnTo>
                <a:lnTo>
                  <a:pt x="0" y="229481"/>
                </a:lnTo>
                <a:close/>
                <a:moveTo>
                  <a:pt x="0" y="0"/>
                </a:moveTo>
                <a:lnTo>
                  <a:pt x="581010" y="0"/>
                </a:lnTo>
                <a:lnTo>
                  <a:pt x="581010" y="81184"/>
                </a:lnTo>
                <a:lnTo>
                  <a:pt x="0" y="81184"/>
                </a:ln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78" name="Freeform 157">
            <a:extLst>
              <a:ext uri="{FF2B5EF4-FFF2-40B4-BE49-F238E27FC236}">
                <a16:creationId xmlns:a16="http://schemas.microsoft.com/office/drawing/2014/main" id="{7395A1B0-F3E9-A14B-88CD-E27D4F880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45" y="1872829"/>
            <a:ext cx="28845" cy="84478"/>
          </a:xfrm>
          <a:custGeom>
            <a:avLst/>
            <a:gdLst>
              <a:gd name="T0" fmla="*/ 19842 w 63"/>
              <a:gd name="T1" fmla="*/ 0 h 181"/>
              <a:gd name="T2" fmla="*/ 0 w 63"/>
              <a:gd name="T3" fmla="*/ 44366 h 181"/>
              <a:gd name="T4" fmla="*/ 11521 w 63"/>
              <a:gd name="T5" fmla="*/ 44366 h 181"/>
              <a:gd name="T6" fmla="*/ 11521 w 63"/>
              <a:gd name="T7" fmla="*/ 117441 h 181"/>
              <a:gd name="T8" fmla="*/ 28163 w 63"/>
              <a:gd name="T9" fmla="*/ 117441 h 181"/>
              <a:gd name="T10" fmla="*/ 28163 w 63"/>
              <a:gd name="T11" fmla="*/ 44366 h 181"/>
              <a:gd name="T12" fmla="*/ 39684 w 63"/>
              <a:gd name="T13" fmla="*/ 44366 h 181"/>
              <a:gd name="T14" fmla="*/ 19842 w 63"/>
              <a:gd name="T15" fmla="*/ 0 h 1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3" h="181">
                <a:moveTo>
                  <a:pt x="31" y="0"/>
                </a:moveTo>
                <a:lnTo>
                  <a:pt x="0" y="68"/>
                </a:lnTo>
                <a:lnTo>
                  <a:pt x="18" y="68"/>
                </a:lnTo>
                <a:lnTo>
                  <a:pt x="18" y="180"/>
                </a:lnTo>
                <a:lnTo>
                  <a:pt x="44" y="180"/>
                </a:lnTo>
                <a:lnTo>
                  <a:pt x="44" y="68"/>
                </a:lnTo>
                <a:lnTo>
                  <a:pt x="62" y="68"/>
                </a:lnTo>
                <a:lnTo>
                  <a:pt x="31" y="0"/>
                </a:lnTo>
              </a:path>
            </a:pathLst>
          </a:custGeom>
          <a:solidFill>
            <a:srgbClr val="F471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80" name="Freeform 159">
            <a:extLst>
              <a:ext uri="{FF2B5EF4-FFF2-40B4-BE49-F238E27FC236}">
                <a16:creationId xmlns:a16="http://schemas.microsoft.com/office/drawing/2014/main" id="{1BD1384F-3A4C-EC4C-9C8E-DF89EBBD8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88" y="1999744"/>
            <a:ext cx="552184" cy="257553"/>
          </a:xfrm>
          <a:custGeom>
            <a:avLst/>
            <a:gdLst>
              <a:gd name="T0" fmla="*/ 0 w 1184"/>
              <a:gd name="T1" fmla="*/ 359384 h 551"/>
              <a:gd name="T2" fmla="*/ 0 w 1184"/>
              <a:gd name="T3" fmla="*/ 359384 h 551"/>
              <a:gd name="T4" fmla="*/ 133000 w 1184"/>
              <a:gd name="T5" fmla="*/ 142447 h 551"/>
              <a:gd name="T6" fmla="*/ 133000 w 1184"/>
              <a:gd name="T7" fmla="*/ 142447 h 551"/>
              <a:gd name="T8" fmla="*/ 177333 w 1184"/>
              <a:gd name="T9" fmla="*/ 190147 h 551"/>
              <a:gd name="T10" fmla="*/ 177333 w 1184"/>
              <a:gd name="T11" fmla="*/ 190147 h 551"/>
              <a:gd name="T12" fmla="*/ 258176 w 1184"/>
              <a:gd name="T13" fmla="*/ 261370 h 551"/>
              <a:gd name="T14" fmla="*/ 258176 w 1184"/>
              <a:gd name="T15" fmla="*/ 261370 h 551"/>
              <a:gd name="T16" fmla="*/ 361186 w 1184"/>
              <a:gd name="T17" fmla="*/ 141793 h 551"/>
              <a:gd name="T18" fmla="*/ 361186 w 1184"/>
              <a:gd name="T19" fmla="*/ 141793 h 551"/>
              <a:gd name="T20" fmla="*/ 443333 w 1184"/>
              <a:gd name="T21" fmla="*/ 41166 h 551"/>
              <a:gd name="T22" fmla="*/ 443333 w 1184"/>
              <a:gd name="T23" fmla="*/ 41166 h 551"/>
              <a:gd name="T24" fmla="*/ 511137 w 1184"/>
              <a:gd name="T25" fmla="*/ 113696 h 551"/>
              <a:gd name="T26" fmla="*/ 511137 w 1184"/>
              <a:gd name="T27" fmla="*/ 113696 h 551"/>
              <a:gd name="T28" fmla="*/ 610887 w 1184"/>
              <a:gd name="T29" fmla="*/ 209096 h 551"/>
              <a:gd name="T30" fmla="*/ 610887 w 1184"/>
              <a:gd name="T31" fmla="*/ 209096 h 551"/>
              <a:gd name="T32" fmla="*/ 689122 w 1184"/>
              <a:gd name="T33" fmla="*/ 67956 h 551"/>
              <a:gd name="T34" fmla="*/ 689122 w 1184"/>
              <a:gd name="T35" fmla="*/ 67956 h 551"/>
              <a:gd name="T36" fmla="*/ 714548 w 1184"/>
              <a:gd name="T37" fmla="*/ 0 h 551"/>
              <a:gd name="T38" fmla="*/ 714548 w 1184"/>
              <a:gd name="T39" fmla="*/ 0 h 551"/>
              <a:gd name="T40" fmla="*/ 750406 w 1184"/>
              <a:gd name="T41" fmla="*/ 45086 h 551"/>
              <a:gd name="T42" fmla="*/ 750406 w 1184"/>
              <a:gd name="T43" fmla="*/ 45086 h 551"/>
              <a:gd name="T44" fmla="*/ 771269 w 1184"/>
              <a:gd name="T45" fmla="*/ 75144 h 551"/>
              <a:gd name="T46" fmla="*/ 771269 w 1184"/>
              <a:gd name="T47" fmla="*/ 359384 h 551"/>
              <a:gd name="T48" fmla="*/ 0 w 1184"/>
              <a:gd name="T49" fmla="*/ 359384 h 5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84" h="551">
                <a:moveTo>
                  <a:pt x="0" y="550"/>
                </a:moveTo>
                <a:lnTo>
                  <a:pt x="0" y="550"/>
                </a:lnTo>
                <a:cubicBezTo>
                  <a:pt x="14" y="517"/>
                  <a:pt x="136" y="218"/>
                  <a:pt x="204" y="218"/>
                </a:cubicBezTo>
                <a:cubicBezTo>
                  <a:pt x="236" y="218"/>
                  <a:pt x="253" y="252"/>
                  <a:pt x="272" y="291"/>
                </a:cubicBezTo>
                <a:cubicBezTo>
                  <a:pt x="298" y="342"/>
                  <a:pt x="327" y="400"/>
                  <a:pt x="396" y="400"/>
                </a:cubicBezTo>
                <a:cubicBezTo>
                  <a:pt x="461" y="400"/>
                  <a:pt x="510" y="303"/>
                  <a:pt x="554" y="217"/>
                </a:cubicBezTo>
                <a:cubicBezTo>
                  <a:pt x="595" y="137"/>
                  <a:pt x="632" y="63"/>
                  <a:pt x="680" y="63"/>
                </a:cubicBezTo>
                <a:cubicBezTo>
                  <a:pt x="727" y="63"/>
                  <a:pt x="754" y="116"/>
                  <a:pt x="784" y="174"/>
                </a:cubicBezTo>
                <a:cubicBezTo>
                  <a:pt x="820" y="242"/>
                  <a:pt x="860" y="320"/>
                  <a:pt x="937" y="320"/>
                </a:cubicBezTo>
                <a:cubicBezTo>
                  <a:pt x="1025" y="320"/>
                  <a:pt x="1043" y="195"/>
                  <a:pt x="1057" y="104"/>
                </a:cubicBezTo>
                <a:cubicBezTo>
                  <a:pt x="1066" y="44"/>
                  <a:pt x="1072" y="0"/>
                  <a:pt x="1096" y="0"/>
                </a:cubicBezTo>
                <a:cubicBezTo>
                  <a:pt x="1128" y="0"/>
                  <a:pt x="1141" y="36"/>
                  <a:pt x="1151" y="69"/>
                </a:cubicBezTo>
                <a:cubicBezTo>
                  <a:pt x="1159" y="92"/>
                  <a:pt x="1171" y="115"/>
                  <a:pt x="1183" y="115"/>
                </a:cubicBezTo>
                <a:lnTo>
                  <a:pt x="1183" y="550"/>
                </a:lnTo>
                <a:lnTo>
                  <a:pt x="0" y="550"/>
                </a:lnTo>
              </a:path>
            </a:pathLst>
          </a:custGeom>
          <a:solidFill>
            <a:srgbClr val="43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81" name="Freeform 160">
            <a:extLst>
              <a:ext uri="{FF2B5EF4-FFF2-40B4-BE49-F238E27FC236}">
                <a16:creationId xmlns:a16="http://schemas.microsoft.com/office/drawing/2014/main" id="{61949FDA-F713-1042-934B-F227E1449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441" y="1919899"/>
            <a:ext cx="607814" cy="356455"/>
          </a:xfrm>
          <a:custGeom>
            <a:avLst/>
            <a:gdLst>
              <a:gd name="T0" fmla="*/ 766616 w 1299"/>
              <a:gd name="T1" fmla="*/ 11088 h 764"/>
              <a:gd name="T2" fmla="*/ 849034 w 1299"/>
              <a:gd name="T3" fmla="*/ 6522 h 764"/>
              <a:gd name="T4" fmla="*/ 810441 w 1299"/>
              <a:gd name="T5" fmla="*/ 6522 h 764"/>
              <a:gd name="T6" fmla="*/ 567113 w 1299"/>
              <a:gd name="T7" fmla="*/ 80875 h 764"/>
              <a:gd name="T8" fmla="*/ 519363 w 1299"/>
              <a:gd name="T9" fmla="*/ 59352 h 764"/>
              <a:gd name="T10" fmla="*/ 495815 w 1299"/>
              <a:gd name="T11" fmla="*/ 65222 h 764"/>
              <a:gd name="T12" fmla="*/ 571692 w 1299"/>
              <a:gd name="T13" fmla="*/ 76961 h 764"/>
              <a:gd name="T14" fmla="*/ 717558 w 1299"/>
              <a:gd name="T15" fmla="*/ 99137 h 764"/>
              <a:gd name="T16" fmla="*/ 722791 w 1299"/>
              <a:gd name="T17" fmla="*/ 75005 h 764"/>
              <a:gd name="T18" fmla="*/ 754188 w 1299"/>
              <a:gd name="T19" fmla="*/ 27393 h 764"/>
              <a:gd name="T20" fmla="*/ 723445 w 1299"/>
              <a:gd name="T21" fmla="*/ 99789 h 764"/>
              <a:gd name="T22" fmla="*/ 432366 w 1299"/>
              <a:gd name="T23" fmla="*/ 145444 h 764"/>
              <a:gd name="T24" fmla="*/ 484695 w 1299"/>
              <a:gd name="T25" fmla="*/ 82831 h 764"/>
              <a:gd name="T26" fmla="*/ 625329 w 1299"/>
              <a:gd name="T27" fmla="*/ 163706 h 764"/>
              <a:gd name="T28" fmla="*/ 585428 w 1299"/>
              <a:gd name="T29" fmla="*/ 91962 h 764"/>
              <a:gd name="T30" fmla="*/ 160257 w 1299"/>
              <a:gd name="T31" fmla="*/ 192404 h 764"/>
              <a:gd name="T32" fmla="*/ 207353 w 1299"/>
              <a:gd name="T33" fmla="*/ 151314 h 764"/>
              <a:gd name="T34" fmla="*/ 225668 w 1299"/>
              <a:gd name="T35" fmla="*/ 159793 h 764"/>
              <a:gd name="T36" fmla="*/ 207353 w 1299"/>
              <a:gd name="T37" fmla="*/ 157184 h 764"/>
              <a:gd name="T38" fmla="*/ 694010 w 1299"/>
              <a:gd name="T39" fmla="*/ 197621 h 764"/>
              <a:gd name="T40" fmla="*/ 712979 w 1299"/>
              <a:gd name="T41" fmla="*/ 118051 h 764"/>
              <a:gd name="T42" fmla="*/ 714287 w 1299"/>
              <a:gd name="T43" fmla="*/ 139574 h 764"/>
              <a:gd name="T44" fmla="*/ 297620 w 1299"/>
              <a:gd name="T45" fmla="*/ 226971 h 764"/>
              <a:gd name="T46" fmla="*/ 245945 w 1299"/>
              <a:gd name="T47" fmla="*/ 162402 h 764"/>
              <a:gd name="T48" fmla="*/ 674387 w 1299"/>
              <a:gd name="T49" fmla="*/ 230884 h 764"/>
              <a:gd name="T50" fmla="*/ 640373 w 1299"/>
              <a:gd name="T51" fmla="*/ 178055 h 764"/>
              <a:gd name="T52" fmla="*/ 674387 w 1299"/>
              <a:gd name="T53" fmla="*/ 225015 h 764"/>
              <a:gd name="T54" fmla="*/ 692048 w 1299"/>
              <a:gd name="T55" fmla="*/ 218492 h 764"/>
              <a:gd name="T56" fmla="*/ 378729 w 1299"/>
              <a:gd name="T57" fmla="*/ 232841 h 764"/>
              <a:gd name="T58" fmla="*/ 403585 w 1299"/>
              <a:gd name="T59" fmla="*/ 192404 h 764"/>
              <a:gd name="T60" fmla="*/ 426479 w 1299"/>
              <a:gd name="T61" fmla="*/ 165663 h 764"/>
              <a:gd name="T62" fmla="*/ 383962 w 1299"/>
              <a:gd name="T63" fmla="*/ 236102 h 764"/>
              <a:gd name="T64" fmla="*/ 308740 w 1299"/>
              <a:gd name="T65" fmla="*/ 243277 h 764"/>
              <a:gd name="T66" fmla="*/ 347332 w 1299"/>
              <a:gd name="T67" fmla="*/ 270017 h 764"/>
              <a:gd name="T68" fmla="*/ 372842 w 1299"/>
              <a:gd name="T69" fmla="*/ 253060 h 764"/>
              <a:gd name="T70" fmla="*/ 105966 w 1299"/>
              <a:gd name="T71" fmla="*/ 277844 h 764"/>
              <a:gd name="T72" fmla="*/ 143904 w 1299"/>
              <a:gd name="T73" fmla="*/ 204796 h 764"/>
              <a:gd name="T74" fmla="*/ 105966 w 1299"/>
              <a:gd name="T75" fmla="*/ 277844 h 764"/>
              <a:gd name="T76" fmla="*/ 54945 w 1299"/>
              <a:gd name="T77" fmla="*/ 366545 h 764"/>
              <a:gd name="T78" fmla="*/ 96154 w 1299"/>
              <a:gd name="T79" fmla="*/ 295454 h 764"/>
              <a:gd name="T80" fmla="*/ 13736 w 1299"/>
              <a:gd name="T81" fmla="*/ 459812 h 764"/>
              <a:gd name="T82" fmla="*/ 52329 w 1299"/>
              <a:gd name="T83" fmla="*/ 387416 h 764"/>
              <a:gd name="T84" fmla="*/ 5887 w 1299"/>
              <a:gd name="T85" fmla="*/ 497641 h 764"/>
              <a:gd name="T86" fmla="*/ 6541 w 1299"/>
              <a:gd name="T87" fmla="*/ 478727 h 764"/>
              <a:gd name="T88" fmla="*/ 5887 w 1299"/>
              <a:gd name="T89" fmla="*/ 497641 h 76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99" h="764">
                <a:moveTo>
                  <a:pt x="1176" y="24"/>
                </a:moveTo>
                <a:lnTo>
                  <a:pt x="1172" y="17"/>
                </a:lnTo>
                <a:cubicBezTo>
                  <a:pt x="1191" y="6"/>
                  <a:pt x="1214" y="0"/>
                  <a:pt x="1239" y="0"/>
                </a:cubicBezTo>
                <a:cubicBezTo>
                  <a:pt x="1271" y="0"/>
                  <a:pt x="1297" y="10"/>
                  <a:pt x="1298" y="10"/>
                </a:cubicBezTo>
                <a:lnTo>
                  <a:pt x="1295" y="19"/>
                </a:lnTo>
                <a:cubicBezTo>
                  <a:pt x="1295" y="18"/>
                  <a:pt x="1270" y="10"/>
                  <a:pt x="1239" y="10"/>
                </a:cubicBezTo>
                <a:cubicBezTo>
                  <a:pt x="1215" y="10"/>
                  <a:pt x="1195" y="15"/>
                  <a:pt x="1176" y="24"/>
                </a:cubicBezTo>
                <a:close/>
                <a:moveTo>
                  <a:pt x="867" y="124"/>
                </a:moveTo>
                <a:lnTo>
                  <a:pt x="867" y="124"/>
                </a:lnTo>
                <a:cubicBezTo>
                  <a:pt x="841" y="98"/>
                  <a:pt x="817" y="87"/>
                  <a:pt x="794" y="91"/>
                </a:cubicBezTo>
                <a:cubicBezTo>
                  <a:pt x="785" y="93"/>
                  <a:pt x="774" y="98"/>
                  <a:pt x="763" y="107"/>
                </a:cubicBezTo>
                <a:lnTo>
                  <a:pt x="758" y="100"/>
                </a:lnTo>
                <a:cubicBezTo>
                  <a:pt x="770" y="90"/>
                  <a:pt x="782" y="84"/>
                  <a:pt x="793" y="83"/>
                </a:cubicBezTo>
                <a:cubicBezTo>
                  <a:pt x="818" y="77"/>
                  <a:pt x="845" y="89"/>
                  <a:pt x="874" y="118"/>
                </a:cubicBezTo>
                <a:lnTo>
                  <a:pt x="867" y="124"/>
                </a:lnTo>
                <a:close/>
                <a:moveTo>
                  <a:pt x="1106" y="153"/>
                </a:moveTo>
                <a:lnTo>
                  <a:pt x="1097" y="152"/>
                </a:lnTo>
                <a:cubicBezTo>
                  <a:pt x="1100" y="140"/>
                  <a:pt x="1102" y="128"/>
                  <a:pt x="1105" y="115"/>
                </a:cubicBezTo>
                <a:cubicBezTo>
                  <a:pt x="1114" y="81"/>
                  <a:pt x="1127" y="55"/>
                  <a:pt x="1147" y="36"/>
                </a:cubicBezTo>
                <a:lnTo>
                  <a:pt x="1153" y="42"/>
                </a:lnTo>
                <a:cubicBezTo>
                  <a:pt x="1135" y="60"/>
                  <a:pt x="1122" y="85"/>
                  <a:pt x="1115" y="117"/>
                </a:cubicBezTo>
                <a:cubicBezTo>
                  <a:pt x="1111" y="129"/>
                  <a:pt x="1108" y="142"/>
                  <a:pt x="1106" y="153"/>
                </a:cubicBezTo>
                <a:close/>
                <a:moveTo>
                  <a:pt x="668" y="228"/>
                </a:moveTo>
                <a:lnTo>
                  <a:pt x="661" y="223"/>
                </a:lnTo>
                <a:cubicBezTo>
                  <a:pt x="690" y="176"/>
                  <a:pt x="714" y="144"/>
                  <a:pt x="735" y="121"/>
                </a:cubicBezTo>
                <a:lnTo>
                  <a:pt x="741" y="127"/>
                </a:lnTo>
                <a:cubicBezTo>
                  <a:pt x="720" y="150"/>
                  <a:pt x="697" y="181"/>
                  <a:pt x="668" y="228"/>
                </a:cubicBezTo>
                <a:close/>
                <a:moveTo>
                  <a:pt x="956" y="251"/>
                </a:moveTo>
                <a:lnTo>
                  <a:pt x="956" y="251"/>
                </a:lnTo>
                <a:cubicBezTo>
                  <a:pt x="935" y="215"/>
                  <a:pt x="913" y="177"/>
                  <a:pt x="887" y="147"/>
                </a:cubicBezTo>
                <a:lnTo>
                  <a:pt x="895" y="141"/>
                </a:lnTo>
                <a:cubicBezTo>
                  <a:pt x="920" y="172"/>
                  <a:pt x="943" y="210"/>
                  <a:pt x="964" y="246"/>
                </a:cubicBezTo>
                <a:lnTo>
                  <a:pt x="956" y="251"/>
                </a:lnTo>
                <a:close/>
                <a:moveTo>
                  <a:pt x="245" y="295"/>
                </a:moveTo>
                <a:lnTo>
                  <a:pt x="238" y="289"/>
                </a:lnTo>
                <a:cubicBezTo>
                  <a:pt x="269" y="251"/>
                  <a:pt x="295" y="232"/>
                  <a:pt x="317" y="232"/>
                </a:cubicBezTo>
                <a:cubicBezTo>
                  <a:pt x="327" y="232"/>
                  <a:pt x="337" y="233"/>
                  <a:pt x="347" y="237"/>
                </a:cubicBezTo>
                <a:lnTo>
                  <a:pt x="345" y="245"/>
                </a:lnTo>
                <a:cubicBezTo>
                  <a:pt x="335" y="243"/>
                  <a:pt x="326" y="241"/>
                  <a:pt x="317" y="241"/>
                </a:cubicBezTo>
                <a:cubicBezTo>
                  <a:pt x="298" y="241"/>
                  <a:pt x="273" y="259"/>
                  <a:pt x="245" y="295"/>
                </a:cubicBezTo>
                <a:close/>
                <a:moveTo>
                  <a:pt x="1070" y="306"/>
                </a:moveTo>
                <a:lnTo>
                  <a:pt x="1061" y="303"/>
                </a:lnTo>
                <a:cubicBezTo>
                  <a:pt x="1068" y="281"/>
                  <a:pt x="1075" y="251"/>
                  <a:pt x="1083" y="212"/>
                </a:cubicBezTo>
                <a:lnTo>
                  <a:pt x="1090" y="181"/>
                </a:lnTo>
                <a:lnTo>
                  <a:pt x="1099" y="183"/>
                </a:lnTo>
                <a:lnTo>
                  <a:pt x="1092" y="214"/>
                </a:lnTo>
                <a:cubicBezTo>
                  <a:pt x="1084" y="252"/>
                  <a:pt x="1077" y="283"/>
                  <a:pt x="1070" y="306"/>
                </a:cubicBezTo>
                <a:close/>
                <a:moveTo>
                  <a:pt x="455" y="348"/>
                </a:moveTo>
                <a:lnTo>
                  <a:pt x="455" y="348"/>
                </a:lnTo>
                <a:cubicBezTo>
                  <a:pt x="430" y="313"/>
                  <a:pt x="404" y="277"/>
                  <a:pt x="371" y="257"/>
                </a:cubicBezTo>
                <a:lnTo>
                  <a:pt x="376" y="249"/>
                </a:lnTo>
                <a:cubicBezTo>
                  <a:pt x="410" y="270"/>
                  <a:pt x="437" y="307"/>
                  <a:pt x="462" y="342"/>
                </a:cubicBezTo>
                <a:lnTo>
                  <a:pt x="455" y="348"/>
                </a:lnTo>
                <a:close/>
                <a:moveTo>
                  <a:pt x="1031" y="354"/>
                </a:moveTo>
                <a:lnTo>
                  <a:pt x="1031" y="354"/>
                </a:lnTo>
                <a:cubicBezTo>
                  <a:pt x="1017" y="354"/>
                  <a:pt x="1001" y="330"/>
                  <a:pt x="971" y="278"/>
                </a:cubicBezTo>
                <a:lnTo>
                  <a:pt x="979" y="273"/>
                </a:lnTo>
                <a:cubicBezTo>
                  <a:pt x="997" y="304"/>
                  <a:pt x="1021" y="345"/>
                  <a:pt x="1031" y="345"/>
                </a:cubicBezTo>
                <a:cubicBezTo>
                  <a:pt x="1039" y="345"/>
                  <a:pt x="1045" y="341"/>
                  <a:pt x="1050" y="331"/>
                </a:cubicBezTo>
                <a:lnTo>
                  <a:pt x="1058" y="335"/>
                </a:lnTo>
                <a:cubicBezTo>
                  <a:pt x="1051" y="348"/>
                  <a:pt x="1042" y="354"/>
                  <a:pt x="1031" y="354"/>
                </a:cubicBezTo>
                <a:close/>
                <a:moveTo>
                  <a:pt x="587" y="362"/>
                </a:moveTo>
                <a:lnTo>
                  <a:pt x="579" y="357"/>
                </a:lnTo>
                <a:cubicBezTo>
                  <a:pt x="591" y="339"/>
                  <a:pt x="604" y="317"/>
                  <a:pt x="617" y="295"/>
                </a:cubicBezTo>
                <a:cubicBezTo>
                  <a:pt x="626" y="280"/>
                  <a:pt x="635" y="265"/>
                  <a:pt x="644" y="249"/>
                </a:cubicBezTo>
                <a:lnTo>
                  <a:pt x="652" y="254"/>
                </a:lnTo>
                <a:cubicBezTo>
                  <a:pt x="643" y="269"/>
                  <a:pt x="634" y="285"/>
                  <a:pt x="625" y="300"/>
                </a:cubicBezTo>
                <a:cubicBezTo>
                  <a:pt x="612" y="322"/>
                  <a:pt x="599" y="343"/>
                  <a:pt x="587" y="362"/>
                </a:cubicBezTo>
                <a:close/>
                <a:moveTo>
                  <a:pt x="531" y="423"/>
                </a:moveTo>
                <a:lnTo>
                  <a:pt x="531" y="423"/>
                </a:lnTo>
                <a:cubicBezTo>
                  <a:pt x="512" y="423"/>
                  <a:pt x="494" y="404"/>
                  <a:pt x="472" y="373"/>
                </a:cubicBezTo>
                <a:lnTo>
                  <a:pt x="479" y="367"/>
                </a:lnTo>
                <a:cubicBezTo>
                  <a:pt x="499" y="395"/>
                  <a:pt x="516" y="414"/>
                  <a:pt x="531" y="414"/>
                </a:cubicBezTo>
                <a:cubicBezTo>
                  <a:pt x="535" y="414"/>
                  <a:pt x="544" y="408"/>
                  <a:pt x="563" y="383"/>
                </a:cubicBezTo>
                <a:lnTo>
                  <a:pt x="570" y="388"/>
                </a:lnTo>
                <a:cubicBezTo>
                  <a:pt x="552" y="413"/>
                  <a:pt x="541" y="423"/>
                  <a:pt x="531" y="423"/>
                </a:cubicBezTo>
                <a:close/>
                <a:moveTo>
                  <a:pt x="162" y="426"/>
                </a:moveTo>
                <a:lnTo>
                  <a:pt x="154" y="422"/>
                </a:lnTo>
                <a:cubicBezTo>
                  <a:pt x="177" y="378"/>
                  <a:pt x="199" y="342"/>
                  <a:pt x="220" y="314"/>
                </a:cubicBezTo>
                <a:lnTo>
                  <a:pt x="227" y="319"/>
                </a:lnTo>
                <a:cubicBezTo>
                  <a:pt x="207" y="347"/>
                  <a:pt x="185" y="383"/>
                  <a:pt x="162" y="426"/>
                </a:cubicBezTo>
                <a:close/>
                <a:moveTo>
                  <a:pt x="93" y="566"/>
                </a:moveTo>
                <a:lnTo>
                  <a:pt x="84" y="562"/>
                </a:lnTo>
                <a:cubicBezTo>
                  <a:pt x="104" y="521"/>
                  <a:pt x="122" y="483"/>
                  <a:pt x="140" y="449"/>
                </a:cubicBezTo>
                <a:lnTo>
                  <a:pt x="147" y="453"/>
                </a:lnTo>
                <a:cubicBezTo>
                  <a:pt x="130" y="487"/>
                  <a:pt x="111" y="525"/>
                  <a:pt x="93" y="566"/>
                </a:cubicBezTo>
                <a:close/>
                <a:moveTo>
                  <a:pt x="30" y="709"/>
                </a:moveTo>
                <a:lnTo>
                  <a:pt x="21" y="705"/>
                </a:lnTo>
                <a:cubicBezTo>
                  <a:pt x="38" y="666"/>
                  <a:pt x="54" y="627"/>
                  <a:pt x="72" y="590"/>
                </a:cubicBezTo>
                <a:lnTo>
                  <a:pt x="80" y="594"/>
                </a:lnTo>
                <a:cubicBezTo>
                  <a:pt x="63" y="631"/>
                  <a:pt x="46" y="670"/>
                  <a:pt x="30" y="709"/>
                </a:cubicBezTo>
                <a:close/>
                <a:moveTo>
                  <a:pt x="9" y="763"/>
                </a:moveTo>
                <a:lnTo>
                  <a:pt x="0" y="760"/>
                </a:lnTo>
                <a:cubicBezTo>
                  <a:pt x="0" y="760"/>
                  <a:pt x="4" y="751"/>
                  <a:pt x="10" y="734"/>
                </a:cubicBezTo>
                <a:lnTo>
                  <a:pt x="19" y="737"/>
                </a:lnTo>
                <a:cubicBezTo>
                  <a:pt x="12" y="754"/>
                  <a:pt x="9" y="763"/>
                  <a:pt x="9" y="763"/>
                </a:cubicBezTo>
                <a:close/>
              </a:path>
            </a:pathLst>
          </a:custGeom>
          <a:solidFill>
            <a:srgbClr val="D0D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95" name="Freeform 181">
            <a:extLst>
              <a:ext uri="{FF2B5EF4-FFF2-40B4-BE49-F238E27FC236}">
                <a16:creationId xmlns:a16="http://schemas.microsoft.com/office/drawing/2014/main" id="{D8FDCC22-88F2-B14D-9580-C1FA4986D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869" y="1941392"/>
            <a:ext cx="26786" cy="22665"/>
          </a:xfrm>
          <a:custGeom>
            <a:avLst/>
            <a:gdLst>
              <a:gd name="T0" fmla="*/ 36788 w 57"/>
              <a:gd name="T1" fmla="*/ 7261 h 48"/>
              <a:gd name="T2" fmla="*/ 36788 w 57"/>
              <a:gd name="T3" fmla="*/ 0 h 48"/>
              <a:gd name="T4" fmla="*/ 0 w 57"/>
              <a:gd name="T5" fmla="*/ 0 h 48"/>
              <a:gd name="T6" fmla="*/ 0 w 57"/>
              <a:gd name="T7" fmla="*/ 31024 h 48"/>
              <a:gd name="T8" fmla="*/ 0 w 57"/>
              <a:gd name="T9" fmla="*/ 31024 h 48"/>
              <a:gd name="T10" fmla="*/ 36788 w 57"/>
              <a:gd name="T11" fmla="*/ 7261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" h="48">
                <a:moveTo>
                  <a:pt x="56" y="11"/>
                </a:moveTo>
                <a:lnTo>
                  <a:pt x="56" y="0"/>
                </a:lnTo>
                <a:lnTo>
                  <a:pt x="0" y="0"/>
                </a:lnTo>
                <a:lnTo>
                  <a:pt x="0" y="47"/>
                </a:lnTo>
                <a:cubicBezTo>
                  <a:pt x="14" y="44"/>
                  <a:pt x="40" y="34"/>
                  <a:pt x="56" y="11"/>
                </a:cubicBezTo>
              </a:path>
            </a:pathLst>
          </a:custGeom>
          <a:solidFill>
            <a:srgbClr val="D166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DA224-602D-9D4E-A6A7-F1BE57E136A8}"/>
              </a:ext>
            </a:extLst>
          </p:cNvPr>
          <p:cNvSpPr txBox="1"/>
          <p:nvPr/>
        </p:nvSpPr>
        <p:spPr>
          <a:xfrm>
            <a:off x="343507" y="3422158"/>
            <a:ext cx="1438067" cy="6740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Utilizarea instrumentelor IT disponibile</a:t>
            </a:r>
          </a:p>
        </p:txBody>
      </p:sp>
      <p:sp>
        <p:nvSpPr>
          <p:cNvPr id="2" name="Titel 6">
            <a:extLst>
              <a:ext uri="{FF2B5EF4-FFF2-40B4-BE49-F238E27FC236}">
                <a16:creationId xmlns:a16="http://schemas.microsoft.com/office/drawing/2014/main" id="{45A5429C-5BF6-CF62-2B3D-1FAB642CF7D4}"/>
              </a:ext>
            </a:extLst>
          </p:cNvPr>
          <p:cNvSpPr txBox="1">
            <a:spLocks/>
          </p:cNvSpPr>
          <p:nvPr/>
        </p:nvSpPr>
        <p:spPr>
          <a:xfrm>
            <a:off x="686103" y="285750"/>
            <a:ext cx="8043560" cy="8386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DOMENIUL </a:t>
            </a:r>
            <a:r>
              <a:rPr kumimoji="0" lang="ro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IV</a:t>
            </a:r>
            <a:r>
              <a:rPr kumimoji="0" lang="en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kumimoji="0" lang="ro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ACCESUL PUBLIC LA INFORMAȚII</a:t>
            </a:r>
            <a:br>
              <a:rPr kumimoji="0" lang="ro-MD" sz="2400" b="1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o-RO" sz="1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4. Creșterea accesului publicului la informația despre activitatea judecătoriei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651D3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41B9D-AA15-2960-67C1-8C5D8BE98928}"/>
              </a:ext>
            </a:extLst>
          </p:cNvPr>
          <p:cNvSpPr txBox="1"/>
          <p:nvPr/>
        </p:nvSpPr>
        <p:spPr>
          <a:xfrm>
            <a:off x="1840681" y="968236"/>
            <a:ext cx="7056296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Acțiunea 4.</a:t>
            </a:r>
            <a:r>
              <a:rPr lang="ro-MD" sz="1400" b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Dezvoltarea unei relații constructive cu mass-media prin colaborare continuă</a:t>
            </a:r>
            <a:endParaRPr lang="ro-RO" sz="1400" b="1" dirty="0">
              <a:solidFill>
                <a:srgbClr val="6C64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ro-MD" sz="1400" b="1" dirty="0">
              <a:solidFill>
                <a:srgbClr val="6C64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  <a:defRPr/>
            </a:pPr>
            <a:r>
              <a:rPr lang="ro-RO" sz="1400" b="1" i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Evenimente:</a:t>
            </a:r>
            <a:endParaRPr lang="en-US" sz="1400" b="1" i="1" dirty="0">
              <a:solidFill>
                <a:srgbClr val="6C64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7070" lvl="1" indent="-229870">
              <a:buFont typeface="Wingdings" panose="05000000000000000000" pitchFamily="2" charset="2"/>
              <a:buChar char="Ø"/>
            </a:pPr>
            <a:r>
              <a:rPr lang="ro-RO" sz="1400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INFORMATIV despre accesibilitatea instanțelor de  judecată (realizat de TV</a:t>
            </a:r>
            <a:r>
              <a:rPr lang="en-US" sz="1400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ro-RO" sz="1400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87070" lvl="1" indent="-229870">
              <a:buFont typeface="Wingdings" panose="05000000000000000000" pitchFamily="2" charset="2"/>
              <a:buChar char="Ø"/>
            </a:pPr>
            <a:r>
              <a:rPr lang="ro-RO" sz="1400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REPORTAJ – ACCESUL PERSOANELOR CU DEZABILITĂȚI ÎN CADRUL INSTANȚEI DE JUDECATĂ (filmat de TV</a:t>
            </a:r>
            <a:r>
              <a:rPr lang="en-US" sz="1400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ro-RO" sz="1400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08</a:t>
            </a:r>
            <a:r>
              <a:rPr lang="ro-MD" sz="1400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.03.</a:t>
            </a:r>
            <a:r>
              <a:rPr lang="ro-RO" sz="1400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2023)</a:t>
            </a:r>
          </a:p>
          <a:p>
            <a:pPr marL="687070" lvl="1" indent="-229870" algn="just">
              <a:buFont typeface="Wingdings" panose="05000000000000000000" pitchFamily="2" charset="2"/>
              <a:buChar char="Ø"/>
            </a:pPr>
            <a:r>
              <a:rPr lang="ro-RO" sz="1400" i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EMISIUNEA</a:t>
            </a:r>
            <a:r>
              <a:rPr lang="ro-MD" sz="1400" i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i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SENȚIAL </a:t>
            </a:r>
            <a:r>
              <a:rPr lang="ro-RO" sz="1400" i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TV</a:t>
            </a:r>
            <a:r>
              <a:rPr lang="en-US" sz="1400" i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Nord – difuzată la 14</a:t>
            </a:r>
            <a:r>
              <a:rPr lang="en-US" sz="1400" i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februarie</a:t>
            </a:r>
            <a:r>
              <a:rPr lang="en-US" sz="1400" i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 </a:t>
            </a:r>
            <a:r>
              <a:rPr lang="ro-MD" sz="1400" i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1400" i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,,I</a:t>
            </a:r>
            <a:r>
              <a:rPr lang="en-US" sz="1400" i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NSTANȚELE JUDECĂTOREȘTI AU DEVENIT MAI ACCESIBILE PENTRU PERSOANELE CU DIZABILITĂȚI </a:t>
            </a:r>
            <a:r>
              <a:rPr lang="ro-MD" sz="1400" i="1" dirty="0">
                <a:solidFill>
                  <a:srgbClr val="6C64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endParaRPr lang="en-US" sz="1400" i="1" dirty="0">
              <a:solidFill>
                <a:srgbClr val="6C64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9775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Eveniment de presă privind raportul anual al Judecătoriei</a:t>
            </a:r>
            <a:r>
              <a:rPr kumimoji="0" lang="ro-MD" sz="1400" b="0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/Retrospectiva 2022 – 10.03.2023</a:t>
            </a:r>
          </a:p>
          <a:p>
            <a:pPr marL="739775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o-RO" sz="1400" b="0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Video REPORTAJ  privind activitatea Judecătoriei Ungheni (cu ZIARUL DE GARDĂ) – 10.03.2023</a:t>
            </a:r>
          </a:p>
          <a:p>
            <a:pPr marL="739775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MD" sz="1400" b="0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Video Reportaj  despre Biroul INFORMAȚIONAL ,,(cu proiectul IJM),,  - 15.03.2023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o-MD" sz="1400" b="1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91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36904F-6522-08EA-A139-A0BA60916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955" y="1296987"/>
            <a:ext cx="6537278" cy="3200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Acțiunea 4.4. Elaborarea </a:t>
            </a:r>
            <a:r>
              <a:rPr lang="ro-MD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postarea pe pagina web a instanței a modelelor tipizate de acte procesuale,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imprimarea acestora și oferirea cetățenilor </a:t>
            </a:r>
          </a:p>
          <a:p>
            <a:pPr marL="0" indent="0">
              <a:buNone/>
              <a:defRPr/>
            </a:pPr>
            <a:endParaRPr lang="ro-RO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o-RO" sz="14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Instrucțiune privind întocmirea unei cereri de chemare în judecată în procedura contenciosului administrativ</a:t>
            </a:r>
            <a:endParaRPr lang="ro-RO" sz="1400" b="1" i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E0836-598A-D78D-5796-30B9BF25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63A1-27C1-5447-A2EF-82A9EC106839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59133-9976-F9D5-3F2A-C5F0280F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5ACF72-8B22-3E6F-8EBE-F30A512F2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467479"/>
            <a:ext cx="7772400" cy="677108"/>
          </a:xfrm>
        </p:spPr>
        <p:txBody>
          <a:bodyPr/>
          <a:lstStyle/>
          <a:p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ACCESUL PUBLIC LA INFORMAȚII</a:t>
            </a:r>
            <a:br>
              <a:rPr lang="ro-MD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4. Creșterea accesului publicului la informația despre activitatea judecătoriei</a:t>
            </a:r>
            <a:endParaRPr lang="en-US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21678888-B49E-0A29-6962-82FA84E084FC}"/>
              </a:ext>
            </a:extLst>
          </p:cNvPr>
          <p:cNvSpPr txBox="1"/>
          <p:nvPr/>
        </p:nvSpPr>
        <p:spPr>
          <a:xfrm>
            <a:off x="3851291" y="2993118"/>
            <a:ext cx="1438067" cy="2862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>
            <a:pPr>
              <a:lnSpc>
                <a:spcPct val="90000"/>
              </a:lnSpc>
              <a:buClr>
                <a:srgbClr val="FFFFFF">
                  <a:lumMod val="50000"/>
                </a:srgbClr>
              </a:buClr>
              <a:buSzPct val="100000"/>
              <a:defRPr/>
            </a:pPr>
            <a:endParaRPr lang="ro-RO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397BB93-2423-96AB-66ED-60642C4D4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059" y="1144587"/>
            <a:ext cx="1609483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5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1/25/2024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81" y="214315"/>
            <a:ext cx="8305800" cy="1168985"/>
          </a:xfrm>
        </p:spPr>
        <p:txBody>
          <a:bodyPr anchor="b">
            <a:noAutofit/>
          </a:bodyPr>
          <a:lstStyle/>
          <a:p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COMUNICAREA CU PUBLICUL LARG ȘI EDUCAȚIA JURIDICĂ A CETĂȚENILOR</a:t>
            </a:r>
            <a:br>
              <a:rPr lang="ro-MD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5. Fortificarea capacității instanței de a comunica și contribui la educarea juridică a populației, inclusiv a grupurilor care au acces limitat la informații</a:t>
            </a:r>
            <a:endParaRPr lang="en-MD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F4FAD46-167C-4181-A016-8143E981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972258" y="1557454"/>
            <a:ext cx="3019343" cy="3019343"/>
          </a:xfrm>
          <a:prstGeom prst="rect">
            <a:avLst/>
          </a:prstGeom>
          <a:noFill/>
        </p:spPr>
      </p:pic>
      <p:sp>
        <p:nvSpPr>
          <p:cNvPr id="8" name="Substituent conținut 5">
            <a:extLst>
              <a:ext uri="{FF2B5EF4-FFF2-40B4-BE49-F238E27FC236}">
                <a16:creationId xmlns:a16="http://schemas.microsoft.com/office/drawing/2014/main" id="{DEBCEB82-918E-44BA-B232-A87655D1993C}"/>
              </a:ext>
            </a:extLst>
          </p:cNvPr>
          <p:cNvSpPr txBox="1">
            <a:spLocks/>
          </p:cNvSpPr>
          <p:nvPr/>
        </p:nvSpPr>
        <p:spPr>
          <a:xfrm>
            <a:off x="554201" y="1383300"/>
            <a:ext cx="5235083" cy="3394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MD" sz="1400" b="1" dirty="0">
                <a:latin typeface="Arial" panose="020B0604020202020204" pitchFamily="34" charset="0"/>
                <a:cs typeface="Arial" panose="020B0604020202020204" pitchFamily="34" charset="0"/>
              </a:rPr>
              <a:t>Acțiunea 5.1. Educația juridică a justițiabililor prin oferirea consultațiilor tematice la solicitare</a:t>
            </a:r>
          </a:p>
          <a:p>
            <a:pPr marL="683895" lvl="1" indent="-22987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o-MD" sz="1400" i="1" dirty="0">
                <a:latin typeface="Arial"/>
                <a:cs typeface="Arial"/>
              </a:rPr>
              <a:t>A</a:t>
            </a:r>
            <a:r>
              <a:rPr lang="en-US" sz="1400" i="1" dirty="0" err="1">
                <a:latin typeface="Arial"/>
                <a:cs typeface="Arial"/>
              </a:rPr>
              <a:t>ccesul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cetățenilor</a:t>
            </a:r>
            <a:r>
              <a:rPr lang="en-US" sz="1400" i="1" dirty="0">
                <a:latin typeface="Arial"/>
                <a:cs typeface="Arial"/>
              </a:rPr>
              <a:t> de a </a:t>
            </a:r>
            <a:r>
              <a:rPr lang="en-US" sz="1400" i="1" dirty="0" err="1">
                <a:latin typeface="Arial"/>
                <a:cs typeface="Arial"/>
              </a:rPr>
              <a:t>participa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în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cadrul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ședințelor</a:t>
            </a:r>
            <a:r>
              <a:rPr lang="en-US" sz="1400" i="1" dirty="0">
                <a:latin typeface="Arial"/>
                <a:cs typeface="Arial"/>
              </a:rPr>
              <a:t> de </a:t>
            </a:r>
            <a:r>
              <a:rPr lang="en-US" sz="1400" i="1" dirty="0" err="1">
                <a:latin typeface="Arial"/>
                <a:cs typeface="Arial"/>
              </a:rPr>
              <a:t>judecată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în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cauzele</a:t>
            </a:r>
            <a:r>
              <a:rPr lang="en-US" sz="1400" i="1" dirty="0">
                <a:latin typeface="Arial"/>
                <a:cs typeface="Arial"/>
              </a:rPr>
              <a:t> de </a:t>
            </a:r>
            <a:r>
              <a:rPr lang="en-US" sz="1400" i="1" dirty="0" err="1">
                <a:latin typeface="Arial"/>
                <a:cs typeface="Arial"/>
              </a:rPr>
              <a:t>contencios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administrativ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dar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și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cauzele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privind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aplicarea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măsurilor</a:t>
            </a:r>
            <a:r>
              <a:rPr lang="en-US" sz="1400" i="1" dirty="0">
                <a:latin typeface="Arial"/>
                <a:cs typeface="Arial"/>
              </a:rPr>
              <a:t> de </a:t>
            </a:r>
            <a:r>
              <a:rPr lang="en-US" sz="1400" i="1" dirty="0" err="1">
                <a:latin typeface="Arial"/>
                <a:cs typeface="Arial"/>
              </a:rPr>
              <a:t>protecție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în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privința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victimelor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violenței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în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familie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prin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intermediul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sistemului</a:t>
            </a:r>
            <a:r>
              <a:rPr lang="en-US" sz="1400" i="1" dirty="0">
                <a:latin typeface="Arial"/>
                <a:cs typeface="Arial"/>
              </a:rPr>
              <a:t> de </a:t>
            </a:r>
            <a:r>
              <a:rPr lang="en-US" sz="1400" i="1" dirty="0" err="1">
                <a:latin typeface="Arial"/>
                <a:cs typeface="Arial"/>
              </a:rPr>
              <a:t>videoconferință</a:t>
            </a:r>
            <a:r>
              <a:rPr lang="en-US" sz="1400" i="1" dirty="0">
                <a:latin typeface="Arial"/>
                <a:cs typeface="Arial"/>
              </a:rPr>
              <a:t> au </a:t>
            </a:r>
            <a:r>
              <a:rPr lang="en-US" sz="1400" i="1" dirty="0" err="1">
                <a:latin typeface="Arial"/>
                <a:cs typeface="Arial"/>
              </a:rPr>
              <a:t>fost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discutate</a:t>
            </a:r>
            <a:r>
              <a:rPr lang="en-US" sz="1400" i="1" dirty="0">
                <a:latin typeface="Arial"/>
                <a:cs typeface="Arial"/>
              </a:rPr>
              <a:t> cu </a:t>
            </a:r>
            <a:r>
              <a:rPr lang="en-US" sz="1400" i="1" dirty="0" err="1">
                <a:latin typeface="Arial"/>
                <a:cs typeface="Arial"/>
              </a:rPr>
              <a:t>primarii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și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secretarii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i="1" dirty="0" err="1">
                <a:latin typeface="Arial"/>
                <a:cs typeface="Arial"/>
              </a:rPr>
              <a:t>consiliilor</a:t>
            </a:r>
            <a:r>
              <a:rPr lang="en-US" sz="1400" i="1" dirty="0">
                <a:latin typeface="Arial"/>
                <a:cs typeface="Arial"/>
              </a:rPr>
              <a:t> locale, </a:t>
            </a:r>
            <a:r>
              <a:rPr lang="en-US" sz="1400" i="1" dirty="0" err="1">
                <a:latin typeface="Arial"/>
                <a:cs typeface="Arial"/>
              </a:rPr>
              <a:t>în</a:t>
            </a:r>
            <a:r>
              <a:rPr lang="en-US" sz="1400" i="1" dirty="0">
                <a:latin typeface="Arial"/>
                <a:cs typeface="Arial"/>
              </a:rPr>
              <a:t> or. </a:t>
            </a:r>
            <a:r>
              <a:rPr lang="en-US" sz="1400" i="1" dirty="0" err="1">
                <a:latin typeface="Arial"/>
                <a:cs typeface="Arial"/>
              </a:rPr>
              <a:t>Nisporeni</a:t>
            </a:r>
            <a:r>
              <a:rPr lang="en-US" sz="1400" i="1" dirty="0">
                <a:latin typeface="Arial"/>
                <a:cs typeface="Arial"/>
              </a:rPr>
              <a:t>.</a:t>
            </a:r>
            <a:endParaRPr lang="ro-MD" sz="1400" i="1" dirty="0">
              <a:latin typeface="Arial"/>
              <a:cs typeface="Arial"/>
            </a:endParaRPr>
          </a:p>
          <a:p>
            <a:pPr marL="229870" indent="-22987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3895" lvl="1" indent="-22987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Accesul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ședințele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judecată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videoconferență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- 06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martie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marL="229870" indent="-229870">
              <a:spcAft>
                <a:spcPts val="0"/>
              </a:spcAft>
              <a:buFontTx/>
              <a:buChar char="-"/>
              <a:defRPr/>
            </a:pPr>
            <a:endParaRPr lang="ro-MD" sz="1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5670" lvl="3" indent="0">
              <a:buNone/>
            </a:pPr>
            <a:endParaRPr lang="ro-MD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EA2003-7CF4-914C-AF20-8651ACC557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9870" indent="-229870">
              <a:buFont typeface="Wingdings" pitchFamily="2" charset="2"/>
              <a:buChar char="q"/>
            </a:pPr>
            <a:r>
              <a:rPr lang="en-MD" sz="1400" dirty="0">
                <a:latin typeface="Arial" panose="020B0604020202020204" pitchFamily="34" charset="0"/>
                <a:cs typeface="Arial" panose="020B0604020202020204" pitchFamily="34" charset="0"/>
              </a:rPr>
              <a:t>Evaluarea activităților realizate și progreselor atinse;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870" indent="-229870">
              <a:buFont typeface="Wingdings" pitchFamily="2" charset="2"/>
              <a:buChar char="q"/>
            </a:pPr>
            <a:r>
              <a:rPr lang="en-MD" sz="1400" dirty="0">
                <a:latin typeface="Arial" panose="020B0604020202020204" pitchFamily="34" charset="0"/>
                <a:cs typeface="Arial" panose="020B0604020202020204" pitchFamily="34" charset="0"/>
              </a:rPr>
              <a:t>Evaluarea performanței instanței și resurselor avute în gestiune;</a:t>
            </a:r>
          </a:p>
          <a:p>
            <a:pPr marL="229870" indent="-229870">
              <a:buFont typeface="Wingdings" pitchFamily="2" charset="2"/>
              <a:buChar char="q"/>
            </a:pPr>
            <a:r>
              <a:rPr lang="en-MD" sz="1400" dirty="0">
                <a:latin typeface="Arial" panose="020B0604020202020204" pitchFamily="34" charset="0"/>
                <a:cs typeface="Arial" panose="020B0604020202020204" pitchFamily="34" charset="0"/>
              </a:rPr>
              <a:t>Identificarea barierelor și problemelor care au împiedicat sau reținut realizarea anumitor progrese;</a:t>
            </a:r>
          </a:p>
          <a:p>
            <a:pPr marL="229870" indent="-229870">
              <a:buFont typeface="Wingdings" pitchFamily="2" charset="2"/>
              <a:buChar char="q"/>
            </a:pPr>
            <a:r>
              <a:rPr lang="ro-MD" sz="1400" dirty="0">
                <a:latin typeface="Arial"/>
                <a:cs typeface="Arial"/>
              </a:rPr>
              <a:t>Identificarea priorităților pentru trimestrul următor (</a:t>
            </a:r>
            <a:r>
              <a:rPr lang="en-US" sz="1400" dirty="0" err="1">
                <a:latin typeface="Arial"/>
                <a:cs typeface="Arial"/>
              </a:rPr>
              <a:t>aprilie</a:t>
            </a:r>
            <a:r>
              <a:rPr lang="en-US" sz="1400" dirty="0">
                <a:latin typeface="Arial"/>
                <a:cs typeface="Arial"/>
              </a:rPr>
              <a:t> </a:t>
            </a:r>
            <a:r>
              <a:rPr lang="ro-MD" sz="1400" dirty="0">
                <a:latin typeface="Arial"/>
                <a:cs typeface="Arial"/>
              </a:rPr>
              <a:t>– </a:t>
            </a:r>
            <a:r>
              <a:rPr lang="en-US" sz="1400" dirty="0" err="1">
                <a:latin typeface="Arial"/>
                <a:cs typeface="Arial"/>
              </a:rPr>
              <a:t>iunie</a:t>
            </a:r>
            <a:r>
              <a:rPr lang="ro-MD" sz="1400" dirty="0">
                <a:latin typeface="Arial"/>
                <a:cs typeface="Arial"/>
              </a:rPr>
              <a:t> 2023);</a:t>
            </a:r>
            <a:endParaRPr lang="en-MD" sz="1400" dirty="0">
              <a:latin typeface="Arial"/>
              <a:cs typeface="Arial"/>
            </a:endParaRPr>
          </a:p>
          <a:p>
            <a:pPr marL="229870" indent="-229870">
              <a:buFont typeface="Wingdings" pitchFamily="2" charset="2"/>
              <a:buChar char="q"/>
            </a:pPr>
            <a:endParaRPr lang="en-MD" dirty="0">
              <a:solidFill>
                <a:srgbClr val="C00000"/>
              </a:solidFill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180C09F2-A202-5C41-B408-1D3B33AD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D7C345-7FE2-454C-96DA-411386C9577F}" type="datetime1">
              <a:rPr lang="en-US" smtClean="0"/>
              <a:pPr>
                <a:spcAft>
                  <a:spcPts val="600"/>
                </a:spcAft>
              </a:pPr>
              <a:t>1/25/2024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1D1940-F8E7-474F-84BD-F72E9822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OBIECTIVELE ȘEDINȚEI</a:t>
            </a:r>
            <a:endParaRPr lang="en-MD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0D58CA-150E-6B6E-55CF-47E8ED2A5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96" y="153989"/>
            <a:ext cx="4097004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1/25/2024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81" y="214315"/>
            <a:ext cx="8305800" cy="1168985"/>
          </a:xfrm>
        </p:spPr>
        <p:txBody>
          <a:bodyPr anchor="b">
            <a:noAutofit/>
          </a:bodyPr>
          <a:lstStyle/>
          <a:p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COMUNICAREA CU PUBLICUL LARG ȘI EDUCAȚIA JURIDICĂ A CETĂȚENILOR</a:t>
            </a:r>
            <a:br>
              <a:rPr lang="ro-MD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5. Fortificarea capacității instanței de a comunica și contribui la educarea juridică a populației, inclusiv a grupurilor care au acces limitat la informații</a:t>
            </a:r>
            <a:endParaRPr lang="en-MD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F4FAD46-167C-4181-A016-8143E981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972258" y="1557454"/>
            <a:ext cx="3019343" cy="3019343"/>
          </a:xfrm>
          <a:prstGeom prst="rect">
            <a:avLst/>
          </a:prstGeom>
          <a:noFill/>
        </p:spPr>
      </p:pic>
      <p:sp>
        <p:nvSpPr>
          <p:cNvPr id="8" name="Substituent conținut 5">
            <a:extLst>
              <a:ext uri="{FF2B5EF4-FFF2-40B4-BE49-F238E27FC236}">
                <a16:creationId xmlns:a16="http://schemas.microsoft.com/office/drawing/2014/main" id="{DEBCEB82-918E-44BA-B232-A87655D1993C}"/>
              </a:ext>
            </a:extLst>
          </p:cNvPr>
          <p:cNvSpPr txBox="1">
            <a:spLocks/>
          </p:cNvSpPr>
          <p:nvPr/>
        </p:nvSpPr>
        <p:spPr>
          <a:xfrm>
            <a:off x="472440" y="1383297"/>
            <a:ext cx="5499817" cy="3193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Tx/>
              <a:buChar char="-"/>
              <a:defRPr/>
            </a:pPr>
            <a:endParaRPr lang="ro-M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Acțiunea 5.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. Informarea societății juvenile despre activitatea 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MD" sz="1400" b="1" dirty="0">
                <a:latin typeface="Arial" panose="020B0604020202020204" pitchFamily="34" charset="0"/>
                <a:cs typeface="Arial" panose="020B0604020202020204" pitchFamily="34" charset="0"/>
              </a:rPr>
              <a:t> serviciile publice prestate </a:t>
            </a:r>
          </a:p>
          <a:p>
            <a:pPr marL="0" indent="0">
              <a:buNone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EDUCAȚIA JURIDICĂ A ELEVILOR CONTINUĂ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M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instruirea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elevilor Liceului teoretic „Vasile Alecsandri” din mun. Ungheni, în domeniul anticorupție, promovării respectului față de lege, a unui comportament integru și a unei atitudini civice responsabile în rândul generațiilor tinere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martie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ro-M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Vizita unui grup de studenți de la USM 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– 28.01.2023</a:t>
            </a:r>
          </a:p>
          <a:p>
            <a:pPr marL="915670" lvl="3" indent="0">
              <a:buNone/>
            </a:pPr>
            <a:endParaRPr lang="ro-MD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71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D64BAC-D39E-921D-4D40-BAAC68E35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069" y="1572241"/>
            <a:ext cx="3945731" cy="242063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it-IT" sz="1400" b="1" dirty="0">
                <a:latin typeface="Arial"/>
                <a:cs typeface="Arial"/>
              </a:rPr>
              <a:t>Acțiunea 5.</a:t>
            </a:r>
            <a:r>
              <a:rPr lang="en-US" sz="1400" b="1" dirty="0">
                <a:latin typeface="Arial"/>
                <a:cs typeface="Arial"/>
              </a:rPr>
              <a:t>4</a:t>
            </a:r>
            <a:r>
              <a:rPr lang="it-IT" sz="1400" b="1" dirty="0">
                <a:latin typeface="Arial"/>
                <a:cs typeface="Arial"/>
              </a:rPr>
              <a:t>. Creșterea încrederii populației în actul de justiție prin informarea publicului larg despre activitatea instanțe</a:t>
            </a:r>
            <a:r>
              <a:rPr lang="ro-RO" sz="1400" b="1" dirty="0">
                <a:latin typeface="Arial"/>
                <a:cs typeface="Arial"/>
              </a:rPr>
              <a:t>i </a:t>
            </a:r>
            <a:r>
              <a:rPr lang="it-IT" sz="1400" b="1" dirty="0">
                <a:latin typeface="Arial"/>
                <a:cs typeface="Arial"/>
              </a:rPr>
              <a:t> </a:t>
            </a: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870" indent="-229870">
              <a:spcAft>
                <a:spcPts val="0"/>
              </a:spcAft>
              <a:defRPr/>
            </a:pPr>
            <a:r>
              <a:rPr lang="en-US" sz="1400" b="1" dirty="0" err="1">
                <a:latin typeface="Arial"/>
                <a:cs typeface="Arial"/>
              </a:rPr>
              <a:t>Elaborarea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comunicatelor</a:t>
            </a:r>
            <a:endParaRPr lang="en-US" sz="1400" b="1" dirty="0">
              <a:latin typeface="Arial"/>
              <a:cs typeface="Arial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1400" b="1" dirty="0">
                <a:latin typeface="Arial"/>
                <a:cs typeface="Arial"/>
              </a:rPr>
              <a:t>(</a:t>
            </a:r>
            <a:r>
              <a:rPr lang="en-US" sz="1400" b="1" dirty="0" err="1">
                <a:latin typeface="Arial"/>
                <a:cs typeface="Arial"/>
              </a:rPr>
              <a:t>comunicate</a:t>
            </a:r>
            <a:r>
              <a:rPr lang="en-US" sz="1400" b="1" dirty="0">
                <a:latin typeface="Arial"/>
                <a:cs typeface="Arial"/>
              </a:rPr>
              <a:t> elaborate </a:t>
            </a:r>
            <a:r>
              <a:rPr lang="en-US" sz="1400" b="1" dirty="0" err="1">
                <a:latin typeface="Arial"/>
                <a:cs typeface="Arial"/>
              </a:rPr>
              <a:t>și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err="1">
                <a:latin typeface="Arial"/>
                <a:cs typeface="Arial"/>
              </a:rPr>
              <a:t>publicate</a:t>
            </a:r>
            <a:r>
              <a:rPr lang="en-US" sz="1400" b="1" dirty="0">
                <a:latin typeface="Arial"/>
                <a:cs typeface="Arial"/>
              </a:rPr>
              <a:t> pe </a:t>
            </a:r>
            <a:r>
              <a:rPr lang="en-US" sz="1400" b="1" dirty="0" err="1">
                <a:latin typeface="Arial"/>
                <a:cs typeface="Arial"/>
              </a:rPr>
              <a:t>pagina</a:t>
            </a:r>
            <a:r>
              <a:rPr lang="en-US" sz="1400" b="1" dirty="0">
                <a:latin typeface="Arial"/>
                <a:cs typeface="Arial"/>
              </a:rPr>
              <a:t> web a </a:t>
            </a:r>
            <a:r>
              <a:rPr lang="en-US" sz="1400" b="1" dirty="0" err="1">
                <a:latin typeface="Arial"/>
                <a:cs typeface="Arial"/>
              </a:rPr>
              <a:t>instan</a:t>
            </a:r>
            <a:r>
              <a:rPr lang="ro-RO" sz="1400" b="1" dirty="0" err="1">
                <a:latin typeface="Arial"/>
                <a:cs typeface="Arial"/>
              </a:rPr>
              <a:t>ței</a:t>
            </a:r>
            <a:r>
              <a:rPr lang="ro-RO" sz="1400" b="1" dirty="0">
                <a:latin typeface="Arial"/>
                <a:cs typeface="Arial"/>
              </a:rPr>
              <a:t>, pe pagina de FB și contul de Instagram</a:t>
            </a:r>
            <a:r>
              <a:rPr lang="en-US" sz="1400" b="1" dirty="0">
                <a:latin typeface="Arial"/>
                <a:cs typeface="Arial"/>
              </a:rPr>
              <a:t>)</a:t>
            </a:r>
            <a:r>
              <a:rPr lang="ro-RO" sz="1400" b="1" dirty="0">
                <a:latin typeface="Arial"/>
                <a:cs typeface="Arial"/>
              </a:rPr>
              <a:t>;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o-RO" sz="1600" dirty="0">
                <a:latin typeface="Arial"/>
                <a:hlinkClick r:id="rId2"/>
              </a:rPr>
              <a:t>- </a:t>
            </a:r>
            <a:r>
              <a:rPr lang="en-US" sz="1600" dirty="0">
                <a:latin typeface="Arial"/>
                <a:hlinkClick r:id="rId2"/>
              </a:rPr>
              <a:t>INSTITUIREA UNUI BIROU INFORMAȚIONAL ÎN CADRUL JUDECĂTORIEI UNGHENI !!! | Judecătoria Ungheni (justice.md)</a:t>
            </a:r>
            <a:endParaRPr lang="en-US" sz="1400">
              <a:latin typeface="Arial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ro-RO" sz="1200" b="1" dirty="0">
              <a:solidFill>
                <a:srgbClr val="C00000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58D35-E3B7-0ABC-BB9E-3BFCB533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63A1-27C1-5447-A2EF-82A9EC106839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70E6A-A4AB-9E11-BDF9-8084D4B3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5A01D0-8C7F-0262-49D2-8C0F641E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69" y="152478"/>
            <a:ext cx="7907827" cy="1261884"/>
          </a:xfrm>
        </p:spPr>
        <p:txBody>
          <a:bodyPr/>
          <a:lstStyle/>
          <a:p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COMUNICAREA CU PUBLICUL LARG ȘI EDUCAȚIA JURIDICĂ A CETĂȚENILOR</a:t>
            </a:r>
            <a:br>
              <a:rPr lang="en-US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5. Fortificarea capacității instanței de a comunica și contribui la educarea juridică a populației, inclusiv a grupurilor care au acces limitat la informații</a:t>
            </a:r>
            <a:endParaRPr lang="en-US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9FBA6-5489-D526-AAF3-76FAF8798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480" y="1505671"/>
            <a:ext cx="3023878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46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99D83C-0D67-D07A-9EDF-C5D27E09C4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C1A7C2-6D23-B248-8485-FF22F91A24CD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D4882-F465-A1CC-3E64-9A36D5C5A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F580F5-723B-5A22-790D-4E10C650F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" name="Picture Placeholder 38" descr="Diagram, text&#10;&#10;Description automatically generated">
            <a:extLst>
              <a:ext uri="{FF2B5EF4-FFF2-40B4-BE49-F238E27FC236}">
                <a16:creationId xmlns:a16="http://schemas.microsoft.com/office/drawing/2014/main" id="{6A6CD3E3-32A6-EE54-7DEE-B4094799E9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27" r="19527"/>
          <a:stretch>
            <a:fillRect/>
          </a:stretch>
        </p:blipFill>
        <p:spPr/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98C6428-987C-8324-B8AB-63D0C9821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677986"/>
            <a:ext cx="4190999" cy="32440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9870" indent="-229870">
              <a:spcAft>
                <a:spcPts val="0"/>
              </a:spcAft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Acțiunea 6.1. Dezvoltarea capacității instanței de a se autoinstrui cu privire la funcționalitățile Sistemului informațional judiciar (SIJ)</a:t>
            </a:r>
            <a:endParaRPr lang="ro-MD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870" indent="-22987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Ateliere de </a:t>
            </a:r>
            <a:r>
              <a:rPr lang="en-US" sz="1400" dirty="0" err="1">
                <a:latin typeface="Arial"/>
                <a:cs typeface="Arial"/>
              </a:rPr>
              <a:t>i</a:t>
            </a:r>
            <a:r>
              <a:rPr kumimoji="0" lang="ro-MD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nstruirea</a:t>
            </a:r>
            <a:r>
              <a:rPr kumimoji="0" lang="ro-MD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angajaților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privind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modificărilr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o-MD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Programul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ui</a:t>
            </a:r>
            <a:r>
              <a:rPr kumimoji="0" lang="ro-MD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Integrat de Gestionare a Dosarelor (PIGD) –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lang="en-US" sz="1400" i="1" dirty="0">
                <a:latin typeface="Arial"/>
                <a:cs typeface="Arial"/>
              </a:rPr>
              <a:t>17  </a:t>
            </a:r>
            <a:r>
              <a:rPr lang="en-US" sz="1400" i="1" dirty="0" err="1">
                <a:latin typeface="Arial"/>
                <a:cs typeface="Arial"/>
              </a:rPr>
              <a:t>martie</a:t>
            </a:r>
            <a:r>
              <a:rPr lang="en-US" sz="1400" i="1" dirty="0">
                <a:latin typeface="Arial"/>
                <a:cs typeface="Arial"/>
              </a:rPr>
              <a:t> 2023</a:t>
            </a: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)</a:t>
            </a:r>
            <a:endParaRPr lang="ro-MD" sz="1400" i="1" dirty="0">
              <a:latin typeface="Arial"/>
              <a:ea typeface="Calibri" panose="020F0502020204030204" pitchFamily="34" charset="0"/>
              <a:cs typeface="Arial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o-MD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Participanți</a:t>
            </a:r>
            <a:r>
              <a:rPr lang="en-US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4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speciali</a:t>
            </a:r>
            <a:r>
              <a:rPr lang="ro-MD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știi SEDP  și SSGMPJRP</a:t>
            </a:r>
          </a:p>
          <a:p>
            <a:pPr marL="229870" indent="-229870">
              <a:spcAft>
                <a:spcPts val="0"/>
              </a:spcAft>
              <a:defRPr/>
            </a:pPr>
            <a:endParaRPr lang="en-US" sz="15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058DCA-62DA-A45D-A348-7AFD96D1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553579"/>
            <a:ext cx="8622507" cy="1015663"/>
          </a:xfrm>
        </p:spPr>
        <p:txBody>
          <a:bodyPr/>
          <a:lstStyle/>
          <a:p>
            <a:r>
              <a:rPr kumimoji="0" lang="en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cs typeface="Arial"/>
              </a:rPr>
              <a:t>DOMENIUL</a:t>
            </a:r>
            <a:r>
              <a:rPr lang="en-MD" dirty="0">
                <a:solidFill>
                  <a:srgbClr val="651D32"/>
                </a:solidFill>
                <a:latin typeface="Arial"/>
                <a:cs typeface="Arial"/>
              </a:rPr>
              <a:t> </a:t>
            </a:r>
            <a:r>
              <a:rPr kumimoji="0" lang="ro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cs typeface="Arial"/>
              </a:rPr>
              <a:t>VI</a:t>
            </a:r>
            <a:r>
              <a:rPr kumimoji="0" lang="en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kumimoji="0" lang="ro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cs typeface="Arial"/>
              </a:rPr>
              <a:t>DEZVOLTAREA PROFESIONALĂ CONTINUĂ</a:t>
            </a:r>
            <a:br>
              <a:rPr lang="ro-MD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Obiectivul 6. Creșterea accesului judecătorilor și personalului judecătoriei la oportunități de dezvoltare profesională</a:t>
            </a:r>
            <a:endParaRPr lang="en-US" sz="1200" dirty="0">
              <a:solidFill>
                <a:srgbClr val="651D3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712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99D83C-0D67-D07A-9EDF-C5D27E09C4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C1A7C2-6D23-B248-8485-FF22F91A24CD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D4882-F465-A1CC-3E64-9A36D5C5A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F580F5-723B-5A22-790D-4E10C650F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" name="Picture Placeholder 38" descr="Diagram, text&#10;&#10;Description automatically generated">
            <a:extLst>
              <a:ext uri="{FF2B5EF4-FFF2-40B4-BE49-F238E27FC236}">
                <a16:creationId xmlns:a16="http://schemas.microsoft.com/office/drawing/2014/main" id="{6A6CD3E3-32A6-EE54-7DEE-B4094799E9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27" r="19527"/>
          <a:stretch>
            <a:fillRect/>
          </a:stretch>
        </p:blipFill>
        <p:spPr/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98C6428-987C-8324-B8AB-63D0C9821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677986"/>
            <a:ext cx="4190999" cy="3244057"/>
          </a:xfrm>
        </p:spPr>
        <p:txBody>
          <a:bodyPr>
            <a:norm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Acțiunea 6.3. </a:t>
            </a:r>
            <a:r>
              <a:rPr lang="ro-RO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Dezvoltarea și implementarea unui instrument de evaluare a necesităților de instruire 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solicitarea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AAIJ cu nr. de </a:t>
            </a:r>
            <a:r>
              <a:rPr lang="ro-RO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nregistrare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01.1/248 din 29.03.2023,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Judecătoria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Ungheni, a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expediat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lista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tematici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instruire</a:t>
            </a:r>
            <a:r>
              <a:rPr lang="ro-RO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pentru anul 2024. 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058DCA-62DA-A45D-A348-7AFD96D1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553579"/>
            <a:ext cx="8622507" cy="1015663"/>
          </a:xfrm>
        </p:spPr>
        <p:txBody>
          <a:bodyPr/>
          <a:lstStyle/>
          <a:p>
            <a:r>
              <a:rPr kumimoji="0" lang="en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cs typeface="Arial"/>
              </a:rPr>
              <a:t>DOMENIUL</a:t>
            </a:r>
            <a:r>
              <a:rPr lang="en-MD" dirty="0">
                <a:solidFill>
                  <a:srgbClr val="651D32"/>
                </a:solidFill>
                <a:latin typeface="Arial"/>
                <a:cs typeface="Arial"/>
              </a:rPr>
              <a:t> </a:t>
            </a:r>
            <a:r>
              <a:rPr kumimoji="0" lang="ro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cs typeface="Arial"/>
              </a:rPr>
              <a:t>VI</a:t>
            </a:r>
            <a:r>
              <a:rPr kumimoji="0" lang="en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kumimoji="0" lang="ro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cs typeface="Arial"/>
              </a:rPr>
              <a:t>DEZVOLTAREA PROFESIONALĂ CONTINUĂ</a:t>
            </a:r>
            <a:br>
              <a:rPr lang="ro-MD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Obiectivul 6. Creșterea accesului judecătorilor și personalului judecătoriei la oportunități de dezvoltare profesională</a:t>
            </a:r>
            <a:endParaRPr lang="en-US" sz="1200" dirty="0">
              <a:solidFill>
                <a:srgbClr val="651D3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417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99D83C-0D67-D07A-9EDF-C5D27E09C4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C1A7C2-6D23-B248-8485-FF22F91A24CD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D4882-F465-A1CC-3E64-9A36D5C5A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F580F5-723B-5A22-790D-4E10C650F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" name="Picture Placeholder 38" descr="Diagram, text&#10;&#10;Description automatically generated">
            <a:extLst>
              <a:ext uri="{FF2B5EF4-FFF2-40B4-BE49-F238E27FC236}">
                <a16:creationId xmlns:a16="http://schemas.microsoft.com/office/drawing/2014/main" id="{6A6CD3E3-32A6-EE54-7DEE-B4094799E9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27" r="19527"/>
          <a:stretch>
            <a:fillRect/>
          </a:stretch>
        </p:blipFill>
        <p:spPr/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98C6428-987C-8324-B8AB-63D0C9821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677986"/>
            <a:ext cx="4190999" cy="3244057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Instruirea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membrilor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rupului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martie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cu privire la </a:t>
            </a:r>
            <a:r>
              <a:rPr lang="ro-RO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Extragerea datelor din PIGD. Calcularea indicatorilor de performanta, Elaborarea prezentărilor pentru ședințele de monitorizare și evaluare. </a:t>
            </a:r>
            <a:endParaRPr lang="ro-RO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conducerea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instanței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utilizarea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procedurilor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monitorizarea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performanței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(21,22,24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martie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2023)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președinte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vicepreședinte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șefă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secretariat.</a:t>
            </a:r>
          </a:p>
          <a:p>
            <a:pPr>
              <a:spcAft>
                <a:spcPts val="0"/>
              </a:spcAft>
              <a:defRPr/>
            </a:pPr>
            <a:endParaRPr lang="en-US" sz="15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058DCA-62DA-A45D-A348-7AFD96D1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44811"/>
            <a:ext cx="8622507" cy="1015663"/>
          </a:xfrm>
        </p:spPr>
        <p:txBody>
          <a:bodyPr/>
          <a:lstStyle/>
          <a:p>
            <a:r>
              <a:rPr kumimoji="0" lang="en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cs typeface="Arial"/>
              </a:rPr>
              <a:t>DOMENIUL</a:t>
            </a:r>
            <a:r>
              <a:rPr lang="en-MD" dirty="0">
                <a:solidFill>
                  <a:srgbClr val="651D32"/>
                </a:solidFill>
                <a:latin typeface="Arial"/>
                <a:cs typeface="Arial"/>
              </a:rPr>
              <a:t> </a:t>
            </a:r>
            <a:r>
              <a:rPr kumimoji="0" lang="ro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cs typeface="Arial"/>
              </a:rPr>
              <a:t>VI</a:t>
            </a:r>
            <a:r>
              <a:rPr kumimoji="0" lang="en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kumimoji="0" lang="ro-MD" sz="240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cs typeface="Arial"/>
              </a:rPr>
              <a:t>DEZVOLTAREA PROFESIONALĂ CONTINUĂ</a:t>
            </a:r>
            <a:br>
              <a:rPr lang="ro-MD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</a:rPr>
              <a:t>Obiectivul 6. Creșterea accesului judecătorilor și personalului judecătoriei la oportunități de dezvoltare profesională</a:t>
            </a:r>
            <a:endParaRPr lang="en-US" sz="1200" dirty="0">
              <a:solidFill>
                <a:srgbClr val="651D3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76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F558EC-BDFB-3F51-213A-DA197EAE20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3DA0A2-A4AA-EA40-B5C3-AA6C4A3A6E0E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31D36-523F-DBD4-CF05-C76ED514E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F6D842-C1CB-1F6F-E05F-B35873FF72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538CDD-29E3-4185-3888-88B05A43A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047389"/>
            <a:ext cx="4419599" cy="3754874"/>
          </a:xfrm>
        </p:spPr>
        <p:txBody>
          <a:bodyPr/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Acțiunea 7.1. Implementarea soluțiilor de videoconferință pentru organizarea ședințelor de judecată de la distanță </a:t>
            </a:r>
            <a:br>
              <a:rPr lang="en-US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Extinderea</a:t>
            </a:r>
            <a:r>
              <a:rPr lang="en-US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</a:t>
            </a:r>
            <a:r>
              <a:rPr lang="ro-RO" sz="1400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ării</a:t>
            </a: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aplicației de videoconferință pentru mai multe categorii de participanți </a:t>
            </a:r>
            <a:r>
              <a:rPr lang="pt-BR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 cadrul judecătoriilor - model pilot</a:t>
            </a: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în baza </a:t>
            </a:r>
            <a:r>
              <a:rPr lang="ro-MD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Hotărârii CSM nr.239/19 din 23 noiembrie 2022</a:t>
            </a:r>
            <a:r>
              <a:rPr lang="pt-BR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i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avut loc p</a:t>
            </a:r>
            <a:r>
              <a:rPr lang="pt-BR" sz="1400" i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rocesul de monitorizarea a pilotării extinderii videoconferenței</a:t>
            </a:r>
            <a:r>
              <a:rPr lang="ro-RO" sz="1400" i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după cum urmează:</a:t>
            </a:r>
            <a:br>
              <a:rPr lang="ro-RO" sz="1400" i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i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1400" i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dosar (2 ședințe desfășurate)- 27.02</a:t>
            </a:r>
            <a:r>
              <a:rPr lang="ro-MD" sz="1400" i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.2023;</a:t>
            </a:r>
            <a:br>
              <a:rPr lang="ro-MD" sz="1400" i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MD" sz="1400" i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 ședință desfășurată pe o cauză civilă – luna martie.</a:t>
            </a:r>
            <a:br>
              <a:rPr lang="pt-BR" sz="1400" i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i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Desemnarea judecător</a:t>
            </a:r>
            <a:r>
              <a:rPr lang="ro-RO" sz="1400" i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ului Valentina Stratulat</a:t>
            </a:r>
            <a:r>
              <a:rPr lang="pt-BR" sz="1400" i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în calitate de persoana de contact. </a:t>
            </a:r>
            <a:br>
              <a:rPr lang="pt-BR" sz="1400" i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i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Perioada de pilotare: </a:t>
            </a:r>
            <a:r>
              <a:rPr lang="pt-BR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decembrie 2022 – mai 2023.</a:t>
            </a:r>
          </a:p>
        </p:txBody>
      </p:sp>
      <p:pic>
        <p:nvPicPr>
          <p:cNvPr id="15" name="Picture Placeholder 14" descr="Icon&#10;&#10;Description automatically generated">
            <a:extLst>
              <a:ext uri="{FF2B5EF4-FFF2-40B4-BE49-F238E27FC236}">
                <a16:creationId xmlns:a16="http://schemas.microsoft.com/office/drawing/2014/main" id="{E050CD4E-E0D9-7D53-86D5-E1D9262AAD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282" r="26282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98AB6B-1915-E97D-4C04-7467A55F1B9F}"/>
              </a:ext>
            </a:extLst>
          </p:cNvPr>
          <p:cNvSpPr txBox="1"/>
          <p:nvPr/>
        </p:nvSpPr>
        <p:spPr>
          <a:xfrm>
            <a:off x="271463" y="153989"/>
            <a:ext cx="872013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D" sz="32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ro-MD" sz="32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ro-RO" sz="32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MD" sz="32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MD" sz="32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MD" sz="32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Servicii online</a:t>
            </a:r>
            <a:br>
              <a:rPr lang="ro-MD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800" dirty="0">
                <a:solidFill>
                  <a:srgbClr val="651D3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7. Îmbunătățirea capacității Judecătoriei Ungheni de a oferi cetățenilor servicii online de acces la justiție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37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63B203-8E25-A931-329F-97D09BAB9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530145"/>
            <a:ext cx="3809696" cy="3020424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Acțiunea 7.4. Extinderea utilizării aplicației e-Dosar judiciar în circumscripția Judecătoriei Ungheni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ro-MD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sz="1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acțiun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civil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depus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 în anul 2022;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 ac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țiune civilă depusă în anul 2023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5B13859-4354-C60B-F6CA-884A87679F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68844"/>
            <a:ext cx="3810000" cy="245668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00D21-4472-21A2-0F86-F0BDE5E6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158-54EF-8E48-B4E5-B3B8E66B4050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8A827-D1ED-5E00-23B1-AA59B0FF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B470DAE-8C6A-5E9F-EB23-30FDE0CB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252035"/>
            <a:ext cx="7772400" cy="892552"/>
          </a:xfrm>
        </p:spPr>
        <p:txBody>
          <a:bodyPr/>
          <a:lstStyle/>
          <a:p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o-RO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Servicii online</a:t>
            </a:r>
            <a:br>
              <a:rPr lang="ro-MD" sz="2200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7. Îmbunătățirea capacității Judecătoriei Ungheni de a oferi cetățenilor servicii online de acces la justiție</a:t>
            </a:r>
            <a:endParaRPr lang="en-US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24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B02832-000F-3B53-D9EF-60B768299D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1/25/2024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D83D8F-56D3-13C4-33BA-BDC14ED72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2EEF52-2E63-E3A7-E77A-2022071A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0711"/>
            <a:ext cx="7772400" cy="830997"/>
          </a:xfrm>
        </p:spPr>
        <p:txBody>
          <a:bodyPr/>
          <a:lstStyle/>
          <a:p>
            <a:pPr algn="ctr"/>
            <a:r>
              <a:rPr lang="ro-RO" kern="0" cap="small" spc="25" dirty="0">
                <a:solidFill>
                  <a:srgbClr val="651D3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PLANUL DE ACȚIUNI ȘI </a:t>
            </a:r>
            <a:br>
              <a:rPr lang="ro-RO" kern="0" cap="small" spc="25" dirty="0">
                <a:solidFill>
                  <a:srgbClr val="651D3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o-RO" kern="0" cap="small" spc="25" dirty="0">
                <a:solidFill>
                  <a:srgbClr val="651D3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TERMENII DE REALIZARE A ACȚIUNILOR</a:t>
            </a:r>
            <a:endParaRPr lang="en-US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6F37E127-7E32-5783-FF8A-A21E6A4DF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443343"/>
              </p:ext>
            </p:extLst>
          </p:nvPr>
        </p:nvGraphicFramePr>
        <p:xfrm>
          <a:off x="235746" y="934197"/>
          <a:ext cx="8543925" cy="3835217"/>
        </p:xfrm>
        <a:graphic>
          <a:graphicData uri="http://schemas.openxmlformats.org/drawingml/2006/table">
            <a:tbl>
              <a:tblPr firstRow="1" firstCol="1" bandRow="1"/>
              <a:tblGrid>
                <a:gridCol w="1408482">
                  <a:extLst>
                    <a:ext uri="{9D8B030D-6E8A-4147-A177-3AD203B41FA5}">
                      <a16:colId xmlns:a16="http://schemas.microsoft.com/office/drawing/2014/main" val="3341879060"/>
                    </a:ext>
                  </a:extLst>
                </a:gridCol>
                <a:gridCol w="3484070">
                  <a:extLst>
                    <a:ext uri="{9D8B030D-6E8A-4147-A177-3AD203B41FA5}">
                      <a16:colId xmlns:a16="http://schemas.microsoft.com/office/drawing/2014/main" val="63024744"/>
                    </a:ext>
                  </a:extLst>
                </a:gridCol>
                <a:gridCol w="1205097">
                  <a:extLst>
                    <a:ext uri="{9D8B030D-6E8A-4147-A177-3AD203B41FA5}">
                      <a16:colId xmlns:a16="http://schemas.microsoft.com/office/drawing/2014/main" val="1337892764"/>
                    </a:ext>
                  </a:extLst>
                </a:gridCol>
                <a:gridCol w="316889">
                  <a:extLst>
                    <a:ext uri="{9D8B030D-6E8A-4147-A177-3AD203B41FA5}">
                      <a16:colId xmlns:a16="http://schemas.microsoft.com/office/drawing/2014/main" val="577154160"/>
                    </a:ext>
                  </a:extLst>
                </a:gridCol>
                <a:gridCol w="316889">
                  <a:extLst>
                    <a:ext uri="{9D8B030D-6E8A-4147-A177-3AD203B41FA5}">
                      <a16:colId xmlns:a16="http://schemas.microsoft.com/office/drawing/2014/main" val="160894220"/>
                    </a:ext>
                  </a:extLst>
                </a:gridCol>
                <a:gridCol w="316889">
                  <a:extLst>
                    <a:ext uri="{9D8B030D-6E8A-4147-A177-3AD203B41FA5}">
                      <a16:colId xmlns:a16="http://schemas.microsoft.com/office/drawing/2014/main" val="3176790872"/>
                    </a:ext>
                  </a:extLst>
                </a:gridCol>
                <a:gridCol w="316889">
                  <a:extLst>
                    <a:ext uri="{9D8B030D-6E8A-4147-A177-3AD203B41FA5}">
                      <a16:colId xmlns:a16="http://schemas.microsoft.com/office/drawing/2014/main" val="1320678008"/>
                    </a:ext>
                  </a:extLst>
                </a:gridCol>
                <a:gridCol w="294680">
                  <a:extLst>
                    <a:ext uri="{9D8B030D-6E8A-4147-A177-3AD203B41FA5}">
                      <a16:colId xmlns:a16="http://schemas.microsoft.com/office/drawing/2014/main" val="3517782407"/>
                    </a:ext>
                  </a:extLst>
                </a:gridCol>
                <a:gridCol w="294680">
                  <a:extLst>
                    <a:ext uri="{9D8B030D-6E8A-4147-A177-3AD203B41FA5}">
                      <a16:colId xmlns:a16="http://schemas.microsoft.com/office/drawing/2014/main" val="4058184740"/>
                    </a:ext>
                  </a:extLst>
                </a:gridCol>
                <a:gridCol w="294680">
                  <a:extLst>
                    <a:ext uri="{9D8B030D-6E8A-4147-A177-3AD203B41FA5}">
                      <a16:colId xmlns:a16="http://schemas.microsoft.com/office/drawing/2014/main" val="333441254"/>
                    </a:ext>
                  </a:extLst>
                </a:gridCol>
                <a:gridCol w="294680">
                  <a:extLst>
                    <a:ext uri="{9D8B030D-6E8A-4147-A177-3AD203B41FA5}">
                      <a16:colId xmlns:a16="http://schemas.microsoft.com/office/drawing/2014/main" val="431285223"/>
                    </a:ext>
                  </a:extLst>
                </a:gridCol>
              </a:tblGrid>
              <a:tr h="198480">
                <a:tc gridSpan="1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Obiectivul 1. Fortificarea capacităților de management și administrare judiciară în Judecătoria Ungheni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755663"/>
                  </a:ext>
                </a:extLst>
              </a:tr>
              <a:tr h="199462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Managementul calității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26" marR="47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Perioada de realizare a acțiunii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954443"/>
                  </a:ext>
                </a:extLst>
              </a:tr>
              <a:tr h="709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Acțiuni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716999"/>
                  </a:ext>
                </a:extLst>
              </a:tr>
              <a:tr h="632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1.1.</a:t>
                      </a: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Familiarizarea judecătorilor și a personalului instanței cu privire la Cadrul Internațional de Excelență Judecătorească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996078"/>
                  </a:ext>
                </a:extLst>
              </a:tr>
              <a:tr h="632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1.2.</a:t>
                      </a: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Auto-evaluarea anuală a nivelului de satisfacție a judecătorilor și personalului judecătoriei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T4</a:t>
                      </a: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234956"/>
                  </a:ext>
                </a:extLst>
              </a:tr>
              <a:tr h="4153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1.3.</a:t>
                      </a: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Evaluarea nivelului de </a:t>
                      </a:r>
                      <a:r>
                        <a:rPr lang="ro-RO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satisfacţie</a:t>
                      </a: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ro-RO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justiţiabililor</a:t>
                      </a: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cu activitatea Judecătoriei Ungheni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T4</a:t>
                      </a: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654516"/>
                  </a:ext>
                </a:extLst>
              </a:tr>
              <a:tr h="632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1.4.</a:t>
                      </a:r>
                      <a:r>
                        <a:rPr lang="ro-R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Elaborarea unui Plan de dezvoltare strategică a Judecătoriei Ungheni pentru anii 2022-2027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86384"/>
                  </a:ext>
                </a:extLst>
              </a:tr>
              <a:tr h="4153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1.5. </a:t>
                      </a: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Sporirea coeziunii dintre angajații instanței prin activități de team building 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6" marR="47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67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078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2AC1C-040E-DFA8-C7D7-0949B60C05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1/25/2024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AAF3E1-90E7-946F-062B-B53B3589B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77BFEAA-0E6F-0101-D05F-EC0B1F6831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577116"/>
              </p:ext>
            </p:extLst>
          </p:nvPr>
        </p:nvGraphicFramePr>
        <p:xfrm>
          <a:off x="350044" y="464346"/>
          <a:ext cx="8472490" cy="4357645"/>
        </p:xfrm>
        <a:graphic>
          <a:graphicData uri="http://schemas.openxmlformats.org/drawingml/2006/table">
            <a:tbl>
              <a:tblPr firstRow="1" firstCol="1" bandRow="1"/>
              <a:tblGrid>
                <a:gridCol w="1471612">
                  <a:extLst>
                    <a:ext uri="{9D8B030D-6E8A-4147-A177-3AD203B41FA5}">
                      <a16:colId xmlns:a16="http://schemas.microsoft.com/office/drawing/2014/main" val="1442512425"/>
                    </a:ext>
                  </a:extLst>
                </a:gridCol>
                <a:gridCol w="3250407">
                  <a:extLst>
                    <a:ext uri="{9D8B030D-6E8A-4147-A177-3AD203B41FA5}">
                      <a16:colId xmlns:a16="http://schemas.microsoft.com/office/drawing/2014/main" val="1601232587"/>
                    </a:ext>
                  </a:extLst>
                </a:gridCol>
                <a:gridCol w="1278731">
                  <a:extLst>
                    <a:ext uri="{9D8B030D-6E8A-4147-A177-3AD203B41FA5}">
                      <a16:colId xmlns:a16="http://schemas.microsoft.com/office/drawing/2014/main" val="1288479337"/>
                    </a:ext>
                  </a:extLst>
                </a:gridCol>
                <a:gridCol w="321469">
                  <a:extLst>
                    <a:ext uri="{9D8B030D-6E8A-4147-A177-3AD203B41FA5}">
                      <a16:colId xmlns:a16="http://schemas.microsoft.com/office/drawing/2014/main" val="952850201"/>
                    </a:ext>
                  </a:extLst>
                </a:gridCol>
                <a:gridCol w="321469">
                  <a:extLst>
                    <a:ext uri="{9D8B030D-6E8A-4147-A177-3AD203B41FA5}">
                      <a16:colId xmlns:a16="http://schemas.microsoft.com/office/drawing/2014/main" val="1713952833"/>
                    </a:ext>
                  </a:extLst>
                </a:gridCol>
                <a:gridCol w="321469">
                  <a:extLst>
                    <a:ext uri="{9D8B030D-6E8A-4147-A177-3AD203B41FA5}">
                      <a16:colId xmlns:a16="http://schemas.microsoft.com/office/drawing/2014/main" val="3229344513"/>
                    </a:ext>
                  </a:extLst>
                </a:gridCol>
                <a:gridCol w="321469">
                  <a:extLst>
                    <a:ext uri="{9D8B030D-6E8A-4147-A177-3AD203B41FA5}">
                      <a16:colId xmlns:a16="http://schemas.microsoft.com/office/drawing/2014/main" val="3494486039"/>
                    </a:ext>
                  </a:extLst>
                </a:gridCol>
                <a:gridCol w="296466">
                  <a:extLst>
                    <a:ext uri="{9D8B030D-6E8A-4147-A177-3AD203B41FA5}">
                      <a16:colId xmlns:a16="http://schemas.microsoft.com/office/drawing/2014/main" val="1195836455"/>
                    </a:ext>
                  </a:extLst>
                </a:gridCol>
                <a:gridCol w="296466">
                  <a:extLst>
                    <a:ext uri="{9D8B030D-6E8A-4147-A177-3AD203B41FA5}">
                      <a16:colId xmlns:a16="http://schemas.microsoft.com/office/drawing/2014/main" val="2299340172"/>
                    </a:ext>
                  </a:extLst>
                </a:gridCol>
                <a:gridCol w="296466">
                  <a:extLst>
                    <a:ext uri="{9D8B030D-6E8A-4147-A177-3AD203B41FA5}">
                      <a16:colId xmlns:a16="http://schemas.microsoft.com/office/drawing/2014/main" val="3781356810"/>
                    </a:ext>
                  </a:extLst>
                </a:gridCol>
                <a:gridCol w="296466">
                  <a:extLst>
                    <a:ext uri="{9D8B030D-6E8A-4147-A177-3AD203B41FA5}">
                      <a16:colId xmlns:a16="http://schemas.microsoft.com/office/drawing/2014/main" val="2839825528"/>
                    </a:ext>
                  </a:extLst>
                </a:gridCol>
              </a:tblGrid>
              <a:tr h="331174">
                <a:tc gridSpan="1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Obiectivul 2. Creșterea performanței Judecătoriei Ungheni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650989"/>
                  </a:ext>
                </a:extLst>
              </a:tr>
              <a:tr h="73501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Managementul performanței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2.1.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Introducerea mecanismelor de monitorizare a indicatorilor de performanță a Judecătoriei Ungheni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520269"/>
                  </a:ext>
                </a:extLst>
              </a:tr>
              <a:tr h="7350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2.2. 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Identificarea necesităților de ordin administrativ și legal pentru a eficientiza și fluidiza volumul de lucru al instanței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908223"/>
                  </a:ext>
                </a:extLst>
              </a:tr>
              <a:tr h="331174">
                <a:tc gridSpan="1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Obiectivul 3. Îmbunătățirea coordonării și a cooperării între Judecătoria Ungheni și reprezentanții comunității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129276"/>
                  </a:ext>
                </a:extLst>
              </a:tr>
              <a:tr h="12385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Implicarea comunității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3.1. 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Constituirea unei platforme de comunicare cu grupurile profesionale, autoritățile publice locale, mass-media și societatea civilă din circumscripția Judecătoriei Ungheni și realizarea întrunirilor periodice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T1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472825"/>
                  </a:ext>
                </a:extLst>
              </a:tr>
              <a:tr h="986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3.2. 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Crearea unui</a:t>
                      </a: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meniu electronic pe pagina web a instanței pentru a recepționa sugestii și propuneri cu referire la activitatea instanței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349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481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1D22F-EA60-1FB8-D967-FD046CA205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1/25/2024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5AA36D-A2FE-C1CD-79E6-6ACE9C05A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1EAE9DD-82C6-F0F6-D1A2-60C1A2895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671869"/>
              </p:ext>
            </p:extLst>
          </p:nvPr>
        </p:nvGraphicFramePr>
        <p:xfrm>
          <a:off x="342900" y="407195"/>
          <a:ext cx="8436772" cy="4437445"/>
        </p:xfrm>
        <a:graphic>
          <a:graphicData uri="http://schemas.openxmlformats.org/drawingml/2006/table">
            <a:tbl>
              <a:tblPr firstRow="1" firstCol="1" bandRow="1"/>
              <a:tblGrid>
                <a:gridCol w="1585913">
                  <a:extLst>
                    <a:ext uri="{9D8B030D-6E8A-4147-A177-3AD203B41FA5}">
                      <a16:colId xmlns:a16="http://schemas.microsoft.com/office/drawing/2014/main" val="671163992"/>
                    </a:ext>
                  </a:extLst>
                </a:gridCol>
                <a:gridCol w="3157537">
                  <a:extLst>
                    <a:ext uri="{9D8B030D-6E8A-4147-A177-3AD203B41FA5}">
                      <a16:colId xmlns:a16="http://schemas.microsoft.com/office/drawing/2014/main" val="3037841212"/>
                    </a:ext>
                  </a:extLst>
                </a:gridCol>
                <a:gridCol w="1193006">
                  <a:extLst>
                    <a:ext uri="{9D8B030D-6E8A-4147-A177-3AD203B41FA5}">
                      <a16:colId xmlns:a16="http://schemas.microsoft.com/office/drawing/2014/main" val="3774369335"/>
                    </a:ext>
                  </a:extLst>
                </a:gridCol>
                <a:gridCol w="303610">
                  <a:extLst>
                    <a:ext uri="{9D8B030D-6E8A-4147-A177-3AD203B41FA5}">
                      <a16:colId xmlns:a16="http://schemas.microsoft.com/office/drawing/2014/main" val="2305069241"/>
                    </a:ext>
                  </a:extLst>
                </a:gridCol>
                <a:gridCol w="303610">
                  <a:extLst>
                    <a:ext uri="{9D8B030D-6E8A-4147-A177-3AD203B41FA5}">
                      <a16:colId xmlns:a16="http://schemas.microsoft.com/office/drawing/2014/main" val="3160605920"/>
                    </a:ext>
                  </a:extLst>
                </a:gridCol>
                <a:gridCol w="303610">
                  <a:extLst>
                    <a:ext uri="{9D8B030D-6E8A-4147-A177-3AD203B41FA5}">
                      <a16:colId xmlns:a16="http://schemas.microsoft.com/office/drawing/2014/main" val="729319538"/>
                    </a:ext>
                  </a:extLst>
                </a:gridCol>
                <a:gridCol w="303610">
                  <a:extLst>
                    <a:ext uri="{9D8B030D-6E8A-4147-A177-3AD203B41FA5}">
                      <a16:colId xmlns:a16="http://schemas.microsoft.com/office/drawing/2014/main" val="1835311647"/>
                    </a:ext>
                  </a:extLst>
                </a:gridCol>
                <a:gridCol w="321469">
                  <a:extLst>
                    <a:ext uri="{9D8B030D-6E8A-4147-A177-3AD203B41FA5}">
                      <a16:colId xmlns:a16="http://schemas.microsoft.com/office/drawing/2014/main" val="3668984157"/>
                    </a:ext>
                  </a:extLst>
                </a:gridCol>
                <a:gridCol w="321469">
                  <a:extLst>
                    <a:ext uri="{9D8B030D-6E8A-4147-A177-3AD203B41FA5}">
                      <a16:colId xmlns:a16="http://schemas.microsoft.com/office/drawing/2014/main" val="1760538360"/>
                    </a:ext>
                  </a:extLst>
                </a:gridCol>
                <a:gridCol w="321469">
                  <a:extLst>
                    <a:ext uri="{9D8B030D-6E8A-4147-A177-3AD203B41FA5}">
                      <a16:colId xmlns:a16="http://schemas.microsoft.com/office/drawing/2014/main" val="2749529893"/>
                    </a:ext>
                  </a:extLst>
                </a:gridCol>
                <a:gridCol w="321469">
                  <a:extLst>
                    <a:ext uri="{9D8B030D-6E8A-4147-A177-3AD203B41FA5}">
                      <a16:colId xmlns:a16="http://schemas.microsoft.com/office/drawing/2014/main" val="1395135476"/>
                    </a:ext>
                  </a:extLst>
                </a:gridCol>
              </a:tblGrid>
              <a:tr h="537146">
                <a:tc gridSpan="1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Obiectivul 4. Creșterea accesului publicului la informația despre activitatea judecătoriei</a:t>
                      </a:r>
                      <a:endParaRPr lang="en-US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448182"/>
                  </a:ext>
                </a:extLst>
              </a:tr>
              <a:tr h="112105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Accesul public la informații</a:t>
                      </a:r>
                      <a:endParaRPr lang="en-US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Acțiunea 4.1. </a:t>
                      </a: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Elaborarea și publicarea materialelor informative cu privire la serviciile oferite de către judecătorie </a:t>
                      </a:r>
                      <a:endParaRPr lang="en-US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T1</a:t>
                      </a: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T2</a:t>
                      </a: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62998"/>
                  </a:ext>
                </a:extLst>
              </a:tr>
              <a:tr h="1121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Acțiunea 4.2. </a:t>
                      </a: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Dezvoltarea unei relații constructive cu mass-media prin colaborare continuă </a:t>
                      </a:r>
                      <a:endParaRPr lang="en-US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T1</a:t>
                      </a: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T2</a:t>
                      </a: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28157"/>
                  </a:ext>
                </a:extLst>
              </a:tr>
              <a:tr h="5371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Acțiunea 4.3</a:t>
                      </a:r>
                      <a:r>
                        <a:rPr lang="ro-RO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. Facilitarea accesului justițiabililor la informația despre dosare</a:t>
                      </a:r>
                      <a:endParaRPr lang="en-US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610319"/>
                  </a:ext>
                </a:extLst>
              </a:tr>
              <a:tr h="1121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Acțiunea 4.4. </a:t>
                      </a: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Elaborarea și postarea pe pagina web a instanței a modelelor tipizate de acte procesuale, imprimarea acestora și oferirea cetățenilor </a:t>
                      </a:r>
                      <a:endParaRPr lang="en-US" sz="12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T1</a:t>
                      </a: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 panose="02020603050405020304" pitchFamily="18" charset="0"/>
                          <a:cs typeface="Times New Roman"/>
                        </a:rPr>
                        <a:t>T2</a:t>
                      </a: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403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50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C3059F5C-527C-5AC4-CD68-DA633B60E2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506" r="4506"/>
          <a:stretch>
            <a:fillRect/>
          </a:stretch>
        </p:blipFill>
        <p:spPr/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0ED5BB8-EB32-7545-9F68-019F5563B1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6E56F0-63A1-FA49-B91D-D57E606AD4F4}" type="datetime1">
              <a:rPr lang="en-US" smtClean="0"/>
              <a:pPr>
                <a:spcAft>
                  <a:spcPts val="600"/>
                </a:spcAft>
              </a:pPr>
              <a:t>1/25/2024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9F8995E-F945-D842-A922-EA80C6BF0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o-MD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Prezentarea și evaluarea rezultatelor implementării Planului de dezvoltare a Judecătoriei Ungheni</a:t>
            </a:r>
            <a:endParaRPr lang="en-MD" sz="1400" dirty="0">
              <a:solidFill>
                <a:srgbClr val="6C64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50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B7E63-9AE9-403D-04C0-56C09C0DAF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1/25/2024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E4A551-4EA7-7AE6-0C64-5B86BCCE4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9D765B7-56AC-80AF-884E-F00646FEC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575527"/>
              </p:ext>
            </p:extLst>
          </p:nvPr>
        </p:nvGraphicFramePr>
        <p:xfrm>
          <a:off x="307181" y="330606"/>
          <a:ext cx="8536784" cy="4780155"/>
        </p:xfrm>
        <a:graphic>
          <a:graphicData uri="http://schemas.openxmlformats.org/drawingml/2006/table">
            <a:tbl>
              <a:tblPr firstRow="1" firstCol="1" bandRow="1"/>
              <a:tblGrid>
                <a:gridCol w="1736842">
                  <a:extLst>
                    <a:ext uri="{9D8B030D-6E8A-4147-A177-3AD203B41FA5}">
                      <a16:colId xmlns:a16="http://schemas.microsoft.com/office/drawing/2014/main" val="242311471"/>
                    </a:ext>
                  </a:extLst>
                </a:gridCol>
                <a:gridCol w="2999020">
                  <a:extLst>
                    <a:ext uri="{9D8B030D-6E8A-4147-A177-3AD203B41FA5}">
                      <a16:colId xmlns:a16="http://schemas.microsoft.com/office/drawing/2014/main" val="2221469433"/>
                    </a:ext>
                  </a:extLst>
                </a:gridCol>
                <a:gridCol w="1172278">
                  <a:extLst>
                    <a:ext uri="{9D8B030D-6E8A-4147-A177-3AD203B41FA5}">
                      <a16:colId xmlns:a16="http://schemas.microsoft.com/office/drawing/2014/main" val="1315344464"/>
                    </a:ext>
                  </a:extLst>
                </a:gridCol>
                <a:gridCol w="332626">
                  <a:extLst>
                    <a:ext uri="{9D8B030D-6E8A-4147-A177-3AD203B41FA5}">
                      <a16:colId xmlns:a16="http://schemas.microsoft.com/office/drawing/2014/main" val="1073879489"/>
                    </a:ext>
                  </a:extLst>
                </a:gridCol>
                <a:gridCol w="332626">
                  <a:extLst>
                    <a:ext uri="{9D8B030D-6E8A-4147-A177-3AD203B41FA5}">
                      <a16:colId xmlns:a16="http://schemas.microsoft.com/office/drawing/2014/main" val="2294060470"/>
                    </a:ext>
                  </a:extLst>
                </a:gridCol>
                <a:gridCol w="332626">
                  <a:extLst>
                    <a:ext uri="{9D8B030D-6E8A-4147-A177-3AD203B41FA5}">
                      <a16:colId xmlns:a16="http://schemas.microsoft.com/office/drawing/2014/main" val="754318561"/>
                    </a:ext>
                  </a:extLst>
                </a:gridCol>
                <a:gridCol w="332626">
                  <a:extLst>
                    <a:ext uri="{9D8B030D-6E8A-4147-A177-3AD203B41FA5}">
                      <a16:colId xmlns:a16="http://schemas.microsoft.com/office/drawing/2014/main" val="2308608948"/>
                    </a:ext>
                  </a:extLst>
                </a:gridCol>
                <a:gridCol w="324535">
                  <a:extLst>
                    <a:ext uri="{9D8B030D-6E8A-4147-A177-3AD203B41FA5}">
                      <a16:colId xmlns:a16="http://schemas.microsoft.com/office/drawing/2014/main" val="2757541930"/>
                    </a:ext>
                  </a:extLst>
                </a:gridCol>
                <a:gridCol w="324535">
                  <a:extLst>
                    <a:ext uri="{9D8B030D-6E8A-4147-A177-3AD203B41FA5}">
                      <a16:colId xmlns:a16="http://schemas.microsoft.com/office/drawing/2014/main" val="2610391632"/>
                    </a:ext>
                  </a:extLst>
                </a:gridCol>
                <a:gridCol w="324535">
                  <a:extLst>
                    <a:ext uri="{9D8B030D-6E8A-4147-A177-3AD203B41FA5}">
                      <a16:colId xmlns:a16="http://schemas.microsoft.com/office/drawing/2014/main" val="310273831"/>
                    </a:ext>
                  </a:extLst>
                </a:gridCol>
                <a:gridCol w="324535">
                  <a:extLst>
                    <a:ext uri="{9D8B030D-6E8A-4147-A177-3AD203B41FA5}">
                      <a16:colId xmlns:a16="http://schemas.microsoft.com/office/drawing/2014/main" val="1197457237"/>
                    </a:ext>
                  </a:extLst>
                </a:gridCol>
              </a:tblGrid>
              <a:tr h="396643">
                <a:tc gridSpan="1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Obiectivul 5. Fortificarea capacității instanței de a comunica și contribui la educarea juridică a populației, inclusiv a grupurilor care au acces limitat la informații</a:t>
                      </a:r>
                      <a:endParaRPr lang="en-US" sz="1200" dirty="0"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65359"/>
                  </a:ext>
                </a:extLst>
              </a:tr>
              <a:tr h="60326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Comunicarea cu publicul larg și educația juridică a cetățenilor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5.1.</a:t>
                      </a: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Educația juridică a justițiabililor prin oferirea consultațiilor tematice la solicitare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880650"/>
                  </a:ext>
                </a:extLst>
              </a:tr>
              <a:tr h="5390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5.2. </a:t>
                      </a: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Informarea societății juvenile despre activitatea si serviciile publice prestate de Judecătoria Ungheni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738868"/>
                  </a:ext>
                </a:extLst>
              </a:tr>
              <a:tr h="5390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5.3. </a:t>
                      </a: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Creșterea încrederii populației în actul de justiție prin informarea publicului larg despre activitatea instanței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290587"/>
                  </a:ext>
                </a:extLst>
              </a:tr>
              <a:tr h="190024">
                <a:tc gridSpan="1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Obiectivul 6. Creșterea accesului judecătorilor și personalului judecătoriei la oportunități de dezvoltare profesională</a:t>
                      </a:r>
                      <a:endParaRPr lang="en-US" sz="1200" dirty="0"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624171"/>
                  </a:ext>
                </a:extLst>
              </a:tr>
              <a:tr h="8098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Dezvoltarea profesională continuă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6.1. </a:t>
                      </a: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Dezvoltarea capacității instanței de a se autoinstrui cu privire la funcționalitățile Sistemului informațional judiciar (SIJ)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31743"/>
                  </a:ext>
                </a:extLst>
              </a:tr>
              <a:tr h="5390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6.2. </a:t>
                      </a:r>
                      <a:r>
                        <a:rPr lang="ro-R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Capacitarea angajaților judecătoriei în comunicarea cu toate categoriile de beneficiari și parteneri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5869"/>
                  </a:ext>
                </a:extLst>
              </a:tr>
              <a:tr h="810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6.3. 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Dezvoltarea și implementarea unui instrument de evaluare a necesităților de instruire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463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805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4F9839-B33D-4381-1799-542B8AEC61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1/25/2024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2B345D-6526-94C2-EAF1-937510AF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FA1F74-332C-A9AE-71E1-E236FBB94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222116"/>
              </p:ext>
            </p:extLst>
          </p:nvPr>
        </p:nvGraphicFramePr>
        <p:xfrm>
          <a:off x="258961" y="408791"/>
          <a:ext cx="8626080" cy="4503226"/>
        </p:xfrm>
        <a:graphic>
          <a:graphicData uri="http://schemas.openxmlformats.org/drawingml/2006/table">
            <a:tbl>
              <a:tblPr firstRow="1" firstCol="1" bandRow="1"/>
              <a:tblGrid>
                <a:gridCol w="1647191">
                  <a:extLst>
                    <a:ext uri="{9D8B030D-6E8A-4147-A177-3AD203B41FA5}">
                      <a16:colId xmlns:a16="http://schemas.microsoft.com/office/drawing/2014/main" val="1079186320"/>
                    </a:ext>
                  </a:extLst>
                </a:gridCol>
                <a:gridCol w="3164340">
                  <a:extLst>
                    <a:ext uri="{9D8B030D-6E8A-4147-A177-3AD203B41FA5}">
                      <a16:colId xmlns:a16="http://schemas.microsoft.com/office/drawing/2014/main" val="2067327034"/>
                    </a:ext>
                  </a:extLst>
                </a:gridCol>
                <a:gridCol w="1271517">
                  <a:extLst>
                    <a:ext uri="{9D8B030D-6E8A-4147-A177-3AD203B41FA5}">
                      <a16:colId xmlns:a16="http://schemas.microsoft.com/office/drawing/2014/main" val="618935237"/>
                    </a:ext>
                  </a:extLst>
                </a:gridCol>
                <a:gridCol w="328716">
                  <a:extLst>
                    <a:ext uri="{9D8B030D-6E8A-4147-A177-3AD203B41FA5}">
                      <a16:colId xmlns:a16="http://schemas.microsoft.com/office/drawing/2014/main" val="358269586"/>
                    </a:ext>
                  </a:extLst>
                </a:gridCol>
                <a:gridCol w="328716">
                  <a:extLst>
                    <a:ext uri="{9D8B030D-6E8A-4147-A177-3AD203B41FA5}">
                      <a16:colId xmlns:a16="http://schemas.microsoft.com/office/drawing/2014/main" val="2294520892"/>
                    </a:ext>
                  </a:extLst>
                </a:gridCol>
                <a:gridCol w="328716">
                  <a:extLst>
                    <a:ext uri="{9D8B030D-6E8A-4147-A177-3AD203B41FA5}">
                      <a16:colId xmlns:a16="http://schemas.microsoft.com/office/drawing/2014/main" val="1638650329"/>
                    </a:ext>
                  </a:extLst>
                </a:gridCol>
                <a:gridCol w="328716">
                  <a:extLst>
                    <a:ext uri="{9D8B030D-6E8A-4147-A177-3AD203B41FA5}">
                      <a16:colId xmlns:a16="http://schemas.microsoft.com/office/drawing/2014/main" val="3479236404"/>
                    </a:ext>
                  </a:extLst>
                </a:gridCol>
                <a:gridCol w="307042">
                  <a:extLst>
                    <a:ext uri="{9D8B030D-6E8A-4147-A177-3AD203B41FA5}">
                      <a16:colId xmlns:a16="http://schemas.microsoft.com/office/drawing/2014/main" val="2627364524"/>
                    </a:ext>
                  </a:extLst>
                </a:gridCol>
                <a:gridCol w="307042">
                  <a:extLst>
                    <a:ext uri="{9D8B030D-6E8A-4147-A177-3AD203B41FA5}">
                      <a16:colId xmlns:a16="http://schemas.microsoft.com/office/drawing/2014/main" val="2464566395"/>
                    </a:ext>
                  </a:extLst>
                </a:gridCol>
                <a:gridCol w="307042">
                  <a:extLst>
                    <a:ext uri="{9D8B030D-6E8A-4147-A177-3AD203B41FA5}">
                      <a16:colId xmlns:a16="http://schemas.microsoft.com/office/drawing/2014/main" val="119683800"/>
                    </a:ext>
                  </a:extLst>
                </a:gridCol>
                <a:gridCol w="307042">
                  <a:extLst>
                    <a:ext uri="{9D8B030D-6E8A-4147-A177-3AD203B41FA5}">
                      <a16:colId xmlns:a16="http://schemas.microsoft.com/office/drawing/2014/main" val="3339238163"/>
                    </a:ext>
                  </a:extLst>
                </a:gridCol>
              </a:tblGrid>
              <a:tr h="193138">
                <a:tc gridSpan="1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Obiectivul 7: Îmbunătățirea capacității Judecătoriei Ungheni de a oferi cetățenilor servicii online de acces la justiție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240596"/>
                  </a:ext>
                </a:extLst>
              </a:tr>
              <a:tr h="822957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Servicii online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7.1.</a:t>
                      </a:r>
                      <a:r>
                        <a:rPr lang="ro-R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Implementarea soluțiilor de videoconferință pentru organizarea ședințelor de judecată de la distanță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T2</a:t>
                      </a: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020777"/>
                  </a:ext>
                </a:extLst>
              </a:tr>
              <a:tr h="8229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7.2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Identificarea și raportarea necesităților de îmbunătățire a funcționalităților Sistemului informațional judiciar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82390"/>
                  </a:ext>
                </a:extLst>
              </a:tr>
              <a:tr h="403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7.3. </a:t>
                      </a:r>
                      <a:r>
                        <a:rPr lang="ro-R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Digitalizarea arhivei Judecătoriei Ungheni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639286"/>
                  </a:ext>
                </a:extLst>
              </a:tr>
              <a:tr h="8229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7.4.</a:t>
                      </a:r>
                      <a:r>
                        <a:rPr lang="ro-R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Extinderea utilizării aplicației e-Dosar judiciar în circumscripția Judecătoriei Ungheni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T1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410407"/>
                  </a:ext>
                </a:extLst>
              </a:tr>
              <a:tr h="787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7.5.</a:t>
                      </a:r>
                      <a:r>
                        <a:rPr lang="ro-R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Dotarea Judecătoriei Ungheni cu un soft de transcriere a vocii în text „voice to text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01645"/>
                  </a:ext>
                </a:extLst>
              </a:tr>
              <a:tr h="403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7.6. </a:t>
                      </a:r>
                      <a:r>
                        <a:rPr lang="ro-RO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Dotarea judecătoriei cu echipamente pentru traducere simultană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32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187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5B3EC-C7EE-DB29-4873-49AEB977B0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1/25/2024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86F6E8-A6EE-53C6-5C7D-0834C4B4C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6394E7-1861-B4B6-360D-850E7C799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608137"/>
              </p:ext>
            </p:extLst>
          </p:nvPr>
        </p:nvGraphicFramePr>
        <p:xfrm>
          <a:off x="371477" y="2152492"/>
          <a:ext cx="8509235" cy="1390808"/>
        </p:xfrm>
        <a:graphic>
          <a:graphicData uri="http://schemas.openxmlformats.org/drawingml/2006/table">
            <a:tbl>
              <a:tblPr firstRow="1" firstCol="1" bandRow="1"/>
              <a:tblGrid>
                <a:gridCol w="1623703">
                  <a:extLst>
                    <a:ext uri="{9D8B030D-6E8A-4147-A177-3AD203B41FA5}">
                      <a16:colId xmlns:a16="http://schemas.microsoft.com/office/drawing/2014/main" val="2183750237"/>
                    </a:ext>
                  </a:extLst>
                </a:gridCol>
                <a:gridCol w="3124727">
                  <a:extLst>
                    <a:ext uri="{9D8B030D-6E8A-4147-A177-3AD203B41FA5}">
                      <a16:colId xmlns:a16="http://schemas.microsoft.com/office/drawing/2014/main" val="2304789226"/>
                    </a:ext>
                  </a:extLst>
                </a:gridCol>
                <a:gridCol w="1248447">
                  <a:extLst>
                    <a:ext uri="{9D8B030D-6E8A-4147-A177-3AD203B41FA5}">
                      <a16:colId xmlns:a16="http://schemas.microsoft.com/office/drawing/2014/main" val="278099886"/>
                    </a:ext>
                  </a:extLst>
                </a:gridCol>
                <a:gridCol w="324741">
                  <a:extLst>
                    <a:ext uri="{9D8B030D-6E8A-4147-A177-3AD203B41FA5}">
                      <a16:colId xmlns:a16="http://schemas.microsoft.com/office/drawing/2014/main" val="1678641985"/>
                    </a:ext>
                  </a:extLst>
                </a:gridCol>
                <a:gridCol w="324741">
                  <a:extLst>
                    <a:ext uri="{9D8B030D-6E8A-4147-A177-3AD203B41FA5}">
                      <a16:colId xmlns:a16="http://schemas.microsoft.com/office/drawing/2014/main" val="2697908437"/>
                    </a:ext>
                  </a:extLst>
                </a:gridCol>
                <a:gridCol w="324741">
                  <a:extLst>
                    <a:ext uri="{9D8B030D-6E8A-4147-A177-3AD203B41FA5}">
                      <a16:colId xmlns:a16="http://schemas.microsoft.com/office/drawing/2014/main" val="1966070775"/>
                    </a:ext>
                  </a:extLst>
                </a:gridCol>
                <a:gridCol w="324741">
                  <a:extLst>
                    <a:ext uri="{9D8B030D-6E8A-4147-A177-3AD203B41FA5}">
                      <a16:colId xmlns:a16="http://schemas.microsoft.com/office/drawing/2014/main" val="3425788591"/>
                    </a:ext>
                  </a:extLst>
                </a:gridCol>
                <a:gridCol w="304118">
                  <a:extLst>
                    <a:ext uri="{9D8B030D-6E8A-4147-A177-3AD203B41FA5}">
                      <a16:colId xmlns:a16="http://schemas.microsoft.com/office/drawing/2014/main" val="1830632716"/>
                    </a:ext>
                  </a:extLst>
                </a:gridCol>
                <a:gridCol w="303092">
                  <a:extLst>
                    <a:ext uri="{9D8B030D-6E8A-4147-A177-3AD203B41FA5}">
                      <a16:colId xmlns:a16="http://schemas.microsoft.com/office/drawing/2014/main" val="1910302368"/>
                    </a:ext>
                  </a:extLst>
                </a:gridCol>
                <a:gridCol w="303092">
                  <a:extLst>
                    <a:ext uri="{9D8B030D-6E8A-4147-A177-3AD203B41FA5}">
                      <a16:colId xmlns:a16="http://schemas.microsoft.com/office/drawing/2014/main" val="2194155281"/>
                    </a:ext>
                  </a:extLst>
                </a:gridCol>
                <a:gridCol w="303092">
                  <a:extLst>
                    <a:ext uri="{9D8B030D-6E8A-4147-A177-3AD203B41FA5}">
                      <a16:colId xmlns:a16="http://schemas.microsoft.com/office/drawing/2014/main" val="2745799441"/>
                    </a:ext>
                  </a:extLst>
                </a:gridCol>
              </a:tblGrid>
              <a:tr h="450489">
                <a:tc gridSpan="1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Obiectivul 8: Asigurarea accesului facil al justițiabililor, inclusiv al grupurilor vulnerabile, la sediul Judecătoriei Ungheni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984" marR="59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863530"/>
                  </a:ext>
                </a:extLst>
              </a:tr>
              <a:tr h="940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Managementul infrastructurii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984" marR="59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8.1.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Îmbunătățirea accesibilității Judecătoriei Ungheni pentru persoane cu nevoi speciale și grupurile vulnerabile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984" marR="59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984" marR="59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984" marR="59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984" marR="59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984" marR="59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984" marR="59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T1</a:t>
                      </a:r>
                    </a:p>
                  </a:txBody>
                  <a:tcPr marL="59984" marR="59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984" marR="59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984" marR="59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984" marR="599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00589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05AF54-CE85-300E-1C50-106E804BA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263237"/>
              </p:ext>
            </p:extLst>
          </p:nvPr>
        </p:nvGraphicFramePr>
        <p:xfrm>
          <a:off x="371477" y="1449230"/>
          <a:ext cx="8508207" cy="710406"/>
        </p:xfrm>
        <a:graphic>
          <a:graphicData uri="http://schemas.openxmlformats.org/drawingml/2006/table">
            <a:tbl>
              <a:tblPr firstRow="1" firstCol="1" bandRow="1"/>
              <a:tblGrid>
                <a:gridCol w="1624683">
                  <a:extLst>
                    <a:ext uri="{9D8B030D-6E8A-4147-A177-3AD203B41FA5}">
                      <a16:colId xmlns:a16="http://schemas.microsoft.com/office/drawing/2014/main" val="1581769375"/>
                    </a:ext>
                  </a:extLst>
                </a:gridCol>
                <a:gridCol w="3121101">
                  <a:extLst>
                    <a:ext uri="{9D8B030D-6E8A-4147-A177-3AD203B41FA5}">
                      <a16:colId xmlns:a16="http://schemas.microsoft.com/office/drawing/2014/main" val="1804956224"/>
                    </a:ext>
                  </a:extLst>
                </a:gridCol>
                <a:gridCol w="1254142">
                  <a:extLst>
                    <a:ext uri="{9D8B030D-6E8A-4147-A177-3AD203B41FA5}">
                      <a16:colId xmlns:a16="http://schemas.microsoft.com/office/drawing/2014/main" val="3315859087"/>
                    </a:ext>
                  </a:extLst>
                </a:gridCol>
                <a:gridCol w="324224">
                  <a:extLst>
                    <a:ext uri="{9D8B030D-6E8A-4147-A177-3AD203B41FA5}">
                      <a16:colId xmlns:a16="http://schemas.microsoft.com/office/drawing/2014/main" val="2547825567"/>
                    </a:ext>
                  </a:extLst>
                </a:gridCol>
                <a:gridCol w="324225">
                  <a:extLst>
                    <a:ext uri="{9D8B030D-6E8A-4147-A177-3AD203B41FA5}">
                      <a16:colId xmlns:a16="http://schemas.microsoft.com/office/drawing/2014/main" val="424562856"/>
                    </a:ext>
                  </a:extLst>
                </a:gridCol>
                <a:gridCol w="324225">
                  <a:extLst>
                    <a:ext uri="{9D8B030D-6E8A-4147-A177-3AD203B41FA5}">
                      <a16:colId xmlns:a16="http://schemas.microsoft.com/office/drawing/2014/main" val="789456264"/>
                    </a:ext>
                  </a:extLst>
                </a:gridCol>
                <a:gridCol w="324224">
                  <a:extLst>
                    <a:ext uri="{9D8B030D-6E8A-4147-A177-3AD203B41FA5}">
                      <a16:colId xmlns:a16="http://schemas.microsoft.com/office/drawing/2014/main" val="3914397890"/>
                    </a:ext>
                  </a:extLst>
                </a:gridCol>
                <a:gridCol w="1211383">
                  <a:extLst>
                    <a:ext uri="{9D8B030D-6E8A-4147-A177-3AD203B41FA5}">
                      <a16:colId xmlns:a16="http://schemas.microsoft.com/office/drawing/2014/main" val="3462654718"/>
                    </a:ext>
                  </a:extLst>
                </a:gridCol>
              </a:tblGrid>
              <a:tr h="7104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1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1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Acțiunea 7.7.</a:t>
                      </a:r>
                      <a:r>
                        <a:rPr lang="ro-RO" sz="11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Dotarea Judecătoriei Ungheni cu echipament necesar pentru realizarea activității judiciare performante</a:t>
                      </a:r>
                      <a:endParaRPr lang="en-US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273" marR="44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19423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C408E1-BD3D-59FA-AD09-EA4AC8446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25754"/>
              </p:ext>
            </p:extLst>
          </p:nvPr>
        </p:nvGraphicFramePr>
        <p:xfrm>
          <a:off x="371476" y="1190672"/>
          <a:ext cx="8508206" cy="258558"/>
        </p:xfrm>
        <a:graphic>
          <a:graphicData uri="http://schemas.openxmlformats.org/drawingml/2006/table">
            <a:tbl>
              <a:tblPr firstRow="1" firstCol="1" bandRow="1"/>
              <a:tblGrid>
                <a:gridCol w="8508206">
                  <a:extLst>
                    <a:ext uri="{9D8B030D-6E8A-4147-A177-3AD203B41FA5}">
                      <a16:colId xmlns:a16="http://schemas.microsoft.com/office/drawing/2014/main" val="2752168672"/>
                    </a:ext>
                  </a:extLst>
                </a:gridCol>
              </a:tblGrid>
              <a:tr h="2585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ro-R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Obiectivul 7: Îmbunătățirea capacității Judecătoriei Ungheni de a oferi cetățenilor servicii online de acces la justiție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69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034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30ED5BB8-EB32-7545-9F68-019F5563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EC7CFCF-786F-4AE8-BD4A-96AAD2E69998}" type="datetime1">
              <a:rPr lang="en-US" smtClean="0"/>
              <a:pPr>
                <a:spcAft>
                  <a:spcPts val="600"/>
                </a:spcAft>
              </a:pPr>
              <a:t>1/25/2024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9F8995E-F945-D842-A922-EA80C6BF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C1E919DE-E13C-4E3E-B5B3-6EA59663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728392"/>
              </p:ext>
            </p:extLst>
          </p:nvPr>
        </p:nvGraphicFramePr>
        <p:xfrm>
          <a:off x="1562854" y="153987"/>
          <a:ext cx="5902365" cy="2644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0546">
                  <a:extLst>
                    <a:ext uri="{9D8B030D-6E8A-4147-A177-3AD203B41FA5}">
                      <a16:colId xmlns:a16="http://schemas.microsoft.com/office/drawing/2014/main" val="2903537762"/>
                    </a:ext>
                  </a:extLst>
                </a:gridCol>
                <a:gridCol w="392906">
                  <a:extLst>
                    <a:ext uri="{9D8B030D-6E8A-4147-A177-3AD203B41FA5}">
                      <a16:colId xmlns:a16="http://schemas.microsoft.com/office/drawing/2014/main" val="561204121"/>
                    </a:ext>
                  </a:extLst>
                </a:gridCol>
                <a:gridCol w="378619">
                  <a:extLst>
                    <a:ext uri="{9D8B030D-6E8A-4147-A177-3AD203B41FA5}">
                      <a16:colId xmlns:a16="http://schemas.microsoft.com/office/drawing/2014/main" val="1367074137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3477271801"/>
                    </a:ext>
                  </a:extLst>
                </a:gridCol>
                <a:gridCol w="378619">
                  <a:extLst>
                    <a:ext uri="{9D8B030D-6E8A-4147-A177-3AD203B41FA5}">
                      <a16:colId xmlns:a16="http://schemas.microsoft.com/office/drawing/2014/main" val="2911519067"/>
                    </a:ext>
                  </a:extLst>
                </a:gridCol>
                <a:gridCol w="407193">
                  <a:extLst>
                    <a:ext uri="{9D8B030D-6E8A-4147-A177-3AD203B41FA5}">
                      <a16:colId xmlns:a16="http://schemas.microsoft.com/office/drawing/2014/main" val="4132533502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662910565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3891328815"/>
                    </a:ext>
                  </a:extLst>
                </a:gridCol>
                <a:gridCol w="364332">
                  <a:extLst>
                    <a:ext uri="{9D8B030D-6E8A-4147-A177-3AD203B41FA5}">
                      <a16:colId xmlns:a16="http://schemas.microsoft.com/office/drawing/2014/main" val="2699459626"/>
                    </a:ext>
                  </a:extLst>
                </a:gridCol>
              </a:tblGrid>
              <a:tr h="4901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Totalizatorul acțiunilor conform </a:t>
                      </a:r>
                      <a:endParaRPr lang="ro-MD" sz="14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Planului de dezvoltare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890214"/>
                  </a:ext>
                </a:extLst>
              </a:tr>
              <a:tr h="358368">
                <a:tc>
                  <a:txBody>
                    <a:bodyPr/>
                    <a:lstStyle/>
                    <a:p>
                      <a:pPr algn="l" fontAlgn="b"/>
                      <a:r>
                        <a:rPr lang="ro-M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Acțiuni</a:t>
                      </a:r>
                      <a:endParaRPr lang="ro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MD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MD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811480"/>
                  </a:ext>
                </a:extLst>
              </a:tr>
              <a:tr h="362795">
                <a:tc>
                  <a:txBody>
                    <a:bodyPr/>
                    <a:lstStyle/>
                    <a:p>
                      <a:pPr algn="l" fontAlgn="b"/>
                      <a:endParaRPr lang="ro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360681"/>
                  </a:ext>
                </a:extLst>
              </a:tr>
              <a:tr h="358368"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realizate integral</a:t>
                      </a:r>
                      <a:endParaRPr lang="ro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203923"/>
                  </a:ext>
                </a:extLst>
              </a:tr>
              <a:tr h="358368"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realizate parțial</a:t>
                      </a:r>
                      <a:endParaRPr lang="ro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510064"/>
                  </a:ext>
                </a:extLst>
              </a:tr>
              <a:tr h="358368"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nerealizate</a:t>
                      </a:r>
                      <a:endParaRPr lang="ro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943623"/>
                  </a:ext>
                </a:extLst>
              </a:tr>
              <a:tr h="358368">
                <a:tc>
                  <a:txBody>
                    <a:bodyPr/>
                    <a:lstStyle/>
                    <a:p>
                      <a:pPr algn="l" fontAlgn="b"/>
                      <a:r>
                        <a:rPr lang="ro-MD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ro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MD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00787"/>
                  </a:ext>
                </a:extLst>
              </a:tr>
            </a:tbl>
          </a:graphicData>
        </a:graphic>
      </p:graphicFrame>
      <p:pic>
        <p:nvPicPr>
          <p:cNvPr id="10" name="Picture 9" descr="Arrow&#10;&#10;Description automatically generated with low confidence">
            <a:extLst>
              <a:ext uri="{FF2B5EF4-FFF2-40B4-BE49-F238E27FC236}">
                <a16:creationId xmlns:a16="http://schemas.microsoft.com/office/drawing/2014/main" id="{5C86B345-F485-CD7A-97E6-9C5145F3F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23" y="2900365"/>
            <a:ext cx="4506553" cy="213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40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5028BFF-E585-471D-916D-58758C3F67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1/25/2024</a:t>
            </a:fld>
            <a:endParaRPr lang="en-US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4804A41B-1262-466F-8619-5AC856A67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FFF0ADA9-698C-49D7-B854-E111ADC3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11" y="249147"/>
            <a:ext cx="7772400" cy="324962"/>
          </a:xfrm>
        </p:spPr>
        <p:txBody>
          <a:bodyPr/>
          <a:lstStyle/>
          <a:p>
            <a:pPr algn="ctr"/>
            <a:r>
              <a:rPr kumimoji="0" lang="ro-MD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FCDC9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Acțiuni prioritare APRILIE – IUNIE </a:t>
            </a:r>
            <a:endParaRPr lang="ru-MD" dirty="0">
              <a:solidFill>
                <a:schemeClr val="tx1"/>
              </a:solidFill>
              <a:highlight>
                <a:srgbClr val="CFCDC9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E837AB28-36CC-44D9-85BC-22D8DC242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12" y="574108"/>
            <a:ext cx="8283178" cy="42163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9870" indent="-229870">
              <a:spcAft>
                <a:spcPts val="0"/>
              </a:spcAft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Acțiunea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1.3. Evaluarea nivelului de satisfacție a justițiabililor cu activitatea Judecătoriei Ungheni</a:t>
            </a:r>
          </a:p>
          <a:p>
            <a:pPr marL="0" indent="0">
              <a:spcAft>
                <a:spcPts val="0"/>
              </a:spcAft>
              <a:buNone/>
            </a:pP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683895" lvl="1" indent="-22987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o-RO" sz="1400" i="1" dirty="0">
                <a:highlight>
                  <a:srgbClr val="FFFF00"/>
                </a:highlight>
                <a:latin typeface="Arial"/>
                <a:cs typeface="Arial"/>
              </a:rPr>
              <a:t>Sondaj de satisfacție a justițiabililor și avocaților (aprilie </a:t>
            </a:r>
            <a:r>
              <a:rPr lang="en-US" sz="1400" i="1" dirty="0">
                <a:highlight>
                  <a:srgbClr val="FFFF00"/>
                </a:highlight>
                <a:latin typeface="Arial"/>
                <a:cs typeface="Arial"/>
              </a:rPr>
              <a:t>2023</a:t>
            </a:r>
            <a:r>
              <a:rPr lang="ro-RO" sz="1400" i="1" dirty="0">
                <a:highlight>
                  <a:srgbClr val="FFFF00"/>
                </a:highlight>
                <a:latin typeface="Arial"/>
                <a:cs typeface="Arial"/>
              </a:rPr>
              <a:t>) </a:t>
            </a:r>
            <a:r>
              <a:rPr lang="ro-RO" sz="1400" i="1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trebuie de exclus, deoarece este preconizat pentru luna august</a:t>
            </a:r>
          </a:p>
          <a:p>
            <a:pPr marL="683895" lvl="1" indent="-22987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870" indent="-229870" algn="just">
              <a:spcAft>
                <a:spcPts val="0"/>
              </a:spcAft>
              <a:buFont typeface="Arial"/>
              <a:buChar char="•"/>
            </a:pP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 Acțiunea 3.1. Constituirea unei platforme de comunicare cu grupurile profesionale, autoritățile publice locale, mass-media și societatea civilă din circumscripția Judecătoriei Ungheni și    realizarea întrunirilor periodice</a:t>
            </a:r>
          </a:p>
          <a:p>
            <a:pPr marL="0" indent="0">
              <a:spcAft>
                <a:spcPts val="0"/>
              </a:spcAft>
              <a:buNone/>
            </a:pPr>
            <a:endParaRPr lang="ro-RO" sz="1400" dirty="0">
              <a:highlight>
                <a:srgbClr val="00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3895" lvl="1" indent="-22987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o-RO" sz="1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 2023</a:t>
            </a:r>
            <a:r>
              <a:rPr lang="en-US" sz="1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Ședința Consiliului Consultativ </a:t>
            </a:r>
            <a:endParaRPr lang="ro-RO" sz="14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9870" indent="-229870">
              <a:spcAft>
                <a:spcPts val="0"/>
              </a:spcAft>
              <a:buFont typeface="Arial"/>
              <a:buChar char="•"/>
            </a:pPr>
            <a:endParaRPr lang="ro-RO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r>
              <a:rPr lang="ro-MD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Acțiunea 3.2. Recepționarea sugestii și propuneri cu referire la activitatea instanței  pe Portalul Judecătorie Ungheni </a:t>
            </a:r>
          </a:p>
          <a:p>
            <a:pPr marL="683895" lvl="1" indent="-229870">
              <a:buFont typeface="Wingdings" panose="05000000000000000000" pitchFamily="2" charset="2"/>
              <a:buChar char="Ø"/>
            </a:pPr>
            <a:r>
              <a:rPr lang="ro-MD" sz="1400" i="1" dirty="0">
                <a:highlight>
                  <a:srgbClr val="E7E7E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Instruiri  interne în domeniul utilizării registrului online de petiții și sesizări, recepționarea sugestiilor și propunerilor cu referire  la activitate instanței (aprilie- iunie </a:t>
            </a:r>
            <a:r>
              <a:rPr lang="ro-MD" sz="1400" i="1" dirty="0">
                <a:highlight>
                  <a:srgbClr val="E7E7E5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2023); </a:t>
            </a:r>
          </a:p>
          <a:p>
            <a:pPr marL="683895" lvl="1" indent="-229870">
              <a:buFont typeface="Wingdings" panose="05000000000000000000" pitchFamily="2" charset="2"/>
              <a:buChar char="Ø"/>
            </a:pPr>
            <a:endParaRPr lang="en-US" sz="2400" dirty="0">
              <a:highlight>
                <a:srgbClr val="00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9870" marR="0" lvl="0" indent="-2298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o-RO" sz="2400" b="0" i="0" dirty="0">
              <a:solidFill>
                <a:srgbClr val="050505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3895" lvl="1" indent="-229870">
              <a:buFont typeface="Wingdings" panose="05000000000000000000" pitchFamily="2" charset="2"/>
              <a:buChar char="Ø"/>
            </a:pP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endParaRPr lang="ro-MD" sz="14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endParaRPr lang="ro-RO" sz="1400" b="1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229870" indent="-229870">
              <a:buFontTx/>
              <a:buChar char="-"/>
            </a:pPr>
            <a:endParaRPr lang="ro-MD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o-MD" dirty="0">
              <a:solidFill>
                <a:schemeClr val="tx1"/>
              </a:solidFill>
            </a:endParaRPr>
          </a:p>
          <a:p>
            <a:pPr marL="229870" indent="-229870">
              <a:buFont typeface="Arial" panose="020B0604020202020204" pitchFamily="34" charset="0"/>
              <a:buChar char="•"/>
            </a:pPr>
            <a:endParaRPr lang="ro-M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67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0EC8288A-CA7A-AE04-A737-9C62006162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1/25/2024</a:t>
            </a:fld>
            <a:endParaRPr lang="en-US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3AB25289-12CD-9728-7BC4-EFDBE8E8B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F02A51DB-EED2-1343-614F-78BA98D6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98990"/>
            <a:ext cx="7772401" cy="461665"/>
          </a:xfrm>
        </p:spPr>
        <p:txBody>
          <a:bodyPr/>
          <a:lstStyle/>
          <a:p>
            <a:r>
              <a:rPr kumimoji="0" lang="ro-MD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FCDC9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Acțiuni prioritare APRILIE – IUNIE </a:t>
            </a:r>
            <a:endParaRPr lang="ro-RO" dirty="0"/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8395E80D-0904-D9A0-A77E-D12AA5F7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14166"/>
            <a:ext cx="8117803" cy="4316620"/>
          </a:xfrm>
        </p:spPr>
        <p:txBody>
          <a:bodyPr>
            <a:normAutofit fontScale="92500" lnSpcReduction="20000"/>
          </a:bodyPr>
          <a:lstStyle/>
          <a:p>
            <a:pPr marL="229870" indent="-229870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Acțiunea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4.1. </a:t>
            </a: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Elaborarea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publicarea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materialelor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informative cu </a:t>
            </a: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privire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serviciile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oferite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către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judecătorie</a:t>
            </a:r>
            <a:r>
              <a:rPr lang="ro-MD" sz="1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1400" i="1" dirty="0">
              <a:solidFill>
                <a:srgbClr val="05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o-RO" sz="1400" i="1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1500" i="1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INFORMATIV –  instituirea și funcționalitatea Biroului Informativ</a:t>
            </a:r>
          </a:p>
          <a:p>
            <a:pPr lvl="1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o-RO" sz="1500" i="1" dirty="0">
                <a:solidFill>
                  <a:srgbClr val="0505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Comunicate de Presă -</a:t>
            </a:r>
            <a:r>
              <a:rPr kumimoji="0" lang="it-IT" sz="1500" b="0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Conferință de presă</a:t>
            </a:r>
            <a:r>
              <a:rPr kumimoji="0" lang="ro-RO" sz="1500" b="0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it-IT" sz="1500" b="0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Satisfacția justițiabililor privind activitatea Judecătoriei Ungheni în 2022 </a:t>
            </a:r>
            <a:r>
              <a:rPr kumimoji="0" lang="ro-RO" sz="1500" b="0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în baza</a:t>
            </a:r>
            <a:r>
              <a:rPr kumimoji="0" lang="it-IT" sz="1500" b="0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(Raport Magenta).</a:t>
            </a:r>
            <a:endParaRPr lang="ro-RO" sz="1500" dirty="0">
              <a:solidFill>
                <a:srgbClr val="050505"/>
              </a:solidFill>
              <a:highlight>
                <a:srgbClr val="00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o-RO" sz="1500" dirty="0">
              <a:solidFill>
                <a:srgbClr val="050505"/>
              </a:solidFill>
              <a:highlight>
                <a:srgbClr val="00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9870" marR="0" lvl="0" indent="-2298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Acțiunea 4.2. Dezvoltarea unei relații constructive cu mass-media prin colaborare continuă</a:t>
            </a:r>
            <a:endParaRPr kumimoji="0" lang="ro-RO" sz="1500" b="1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3895" marR="0" lvl="1" indent="-2298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1500" b="0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 aprilie 2023 -  Conferință de presă</a:t>
            </a:r>
            <a:r>
              <a:rPr kumimoji="0" lang="ro-RO" sz="1500" b="0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it-IT" sz="1500" b="0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Satisfacția justițiabililor privind activitatea Judecătoriei Ungheni în 2022 </a:t>
            </a:r>
            <a:r>
              <a:rPr kumimoji="0" lang="ro-RO" sz="1500" b="0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în baza</a:t>
            </a:r>
            <a:r>
              <a:rPr kumimoji="0" lang="it-IT" sz="1500" b="0" i="1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highlight>
                  <a:srgbClr val="E7E7E5"/>
                </a:highligh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(Raport Magenta).</a:t>
            </a:r>
            <a:endParaRPr kumimoji="0" lang="ro-RO" sz="1500" b="0" i="1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highlight>
                <a:srgbClr val="E7E7E5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3895" marR="0" lvl="1" indent="-2298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o-RO" sz="1500" b="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highlight>
                <a:srgbClr val="E7E7E5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500" b="1" dirty="0">
                <a:latin typeface="Arial" panose="020B0604020202020204" pitchFamily="34" charset="0"/>
                <a:cs typeface="Arial" panose="020B0604020202020204" pitchFamily="34" charset="0"/>
              </a:rPr>
              <a:t>Acțiunea 4.4. Elaborarea și postarea pe pagina web a instanței a modelelor tipizate de acte procesuale, imprimarea acestora și oferirea cetățenilor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RO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500" i="1" dirty="0">
                <a:latin typeface="Arial" panose="020B0604020202020204" pitchFamily="34" charset="0"/>
                <a:cs typeface="Arial" panose="020B0604020202020204" pitchFamily="34" charset="0"/>
              </a:rPr>
              <a:t>MODELE DE CERERI PRIVIND  partajul averii, acceptarea succesiunii, aprecierea domiciliului  și desfacerea  căsătoriei</a:t>
            </a:r>
            <a:r>
              <a:rPr lang="ro-RO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it-IT" sz="1500" b="1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9870" marR="0" lvl="0" indent="-2298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1500" b="1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Acțiunea 5.1. Educația juridică a justițiabililor prin oferirea consultațiilor tematice la solicitare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ro-MD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Utilitatea Biroului Informațional</a:t>
            </a:r>
          </a:p>
          <a:p>
            <a:pPr marL="0" indent="0">
              <a:spcAft>
                <a:spcPts val="0"/>
              </a:spcAft>
              <a:buNone/>
            </a:pPr>
            <a:endParaRPr lang="ro-RO" sz="1400" dirty="0">
              <a:highlight>
                <a:srgbClr val="00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o-RO" sz="1200" b="1" dirty="0">
              <a:solidFill>
                <a:srgbClr val="050505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870" marR="0" lvl="0" indent="-2298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o-RO" sz="2400" b="0" i="0" dirty="0">
              <a:solidFill>
                <a:srgbClr val="050505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77648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D0576-6294-9F9E-535A-B3650BC61D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1/25/2024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94DBBC-2704-A2EC-96AA-3476CA0E2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C5BE3FFA-13B9-8CAD-726E-CCC18C3C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11" y="249146"/>
            <a:ext cx="7772400" cy="461665"/>
          </a:xfrm>
        </p:spPr>
        <p:txBody>
          <a:bodyPr/>
          <a:lstStyle/>
          <a:p>
            <a:r>
              <a:rPr kumimoji="0" lang="ro-MD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FCDC9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Acțiuni prioritare APRILIE – IUNIE </a:t>
            </a:r>
            <a:endParaRPr lang="ru-MD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BC4886-D699-B5E2-1B0D-B62DDC817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692959"/>
            <a:ext cx="8605520" cy="40004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9870" indent="-229870">
              <a:buFont typeface="Arial" panose="020B0604020202020204" pitchFamily="34" charset="0"/>
              <a:buChar char="•"/>
              <a:defRPr/>
            </a:pPr>
            <a:r>
              <a:rPr lang="ro-MD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Acțiunea 5.3. Creșterea încrederii populației în actul de justiție prin informarea publicului larg despre activitatea instanței </a:t>
            </a:r>
          </a:p>
          <a:p>
            <a:pPr marL="683895" lvl="1" indent="-229870">
              <a:buFont typeface="Wingdings" panose="05000000000000000000" pitchFamily="2" charset="2"/>
              <a:buChar char="Ø"/>
              <a:defRPr/>
            </a:pPr>
            <a:r>
              <a:rPr kumimoji="0" lang="ro-RO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Elaborarea constantă a comunicatelor </a:t>
            </a:r>
            <a:endParaRPr lang="en-US" sz="1400" i="1" dirty="0">
              <a:latin typeface="Arial"/>
              <a:ea typeface="Calibri" panose="020F0502020204030204" pitchFamily="34" charset="0"/>
              <a:cs typeface="Arial"/>
            </a:endParaRPr>
          </a:p>
          <a:p>
            <a:pPr marL="683895" lvl="1" indent="-229870">
              <a:buFont typeface="Arial" panose="020B0604020202020204" pitchFamily="34" charset="0"/>
              <a:buChar char="•"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rPr>
              <a:t>Acțiunea 5.4. Asigurarea  Instruirii continue a angajaților Judecătoriei Ungheni  în domeniul  ghidării și comunicării cu justițiabilii privind asistența juridică primară</a:t>
            </a:r>
            <a:endParaRPr lang="ro-RO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9870" marR="0" lvl="0" indent="-22987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Acțiunea 6.1. Dezvoltarea capacității instanței de a se autoinstrui cu privire la funcționalitățile Sistemului informațional judiciar (SIJ)</a:t>
            </a:r>
            <a:endParaRPr lang="ro-RO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  <a:p>
            <a:pPr marL="683895" lvl="1" indent="-229870">
              <a:buFont typeface="Wingdings" panose="05000000000000000000" pitchFamily="2" charset="2"/>
              <a:buChar char="Ø"/>
              <a:defRPr/>
            </a:pPr>
            <a:r>
              <a:rPr kumimoji="0" lang="ro-MD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Ateliere de instruire pentru privind modificările PIGD – </a:t>
            </a:r>
            <a:r>
              <a:rPr kumimoji="0" lang="ro-MD" sz="1400" b="0" i="1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</a:rPr>
              <a:t>aprilie</a:t>
            </a:r>
            <a:r>
              <a:rPr lang="ro-MD" sz="1400" i="1" dirty="0">
                <a:latin typeface="Arial"/>
                <a:cs typeface="Arial"/>
              </a:rPr>
              <a:t> </a:t>
            </a:r>
            <a:r>
              <a:rPr lang="ro-MD" sz="1400" i="1" dirty="0">
                <a:highlight>
                  <a:srgbClr val="FFFF00"/>
                </a:highlight>
                <a:latin typeface="Arial"/>
                <a:cs typeface="Arial"/>
              </a:rPr>
              <a:t>(sau mai?)</a:t>
            </a:r>
            <a:endParaRPr lang="ro-MD" sz="1400" b="0" i="1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/>
              <a:cs typeface="Arial"/>
            </a:endParaRPr>
          </a:p>
          <a:p>
            <a:pPr marL="454025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ro-MD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Participanți: Specialiștii SEDP, grefieri, asistenți</a:t>
            </a:r>
          </a:p>
          <a:p>
            <a:pPr marL="229870" marR="0" lvl="0" indent="-2298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Acțiunea 6.3. Dezvoltarea unui instrument de evaluare a necesităților de instruire</a:t>
            </a:r>
            <a:endParaRPr lang="ro-RO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o-RO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ro-RO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Identificarea tematicilor de instruire și elaborarea planului de instruiri a angajaților instanței</a:t>
            </a:r>
            <a:endParaRPr kumimoji="0" lang="ro-MD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9870" indent="-229870">
              <a:defRPr/>
            </a:pP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Acțiunea 6.4. Instruirea internă periodică în domeniul delimitării atribuțiilor Secției Evidență și Documentare Procesuală cu Grefa Secretariatului</a:t>
            </a:r>
            <a:endParaRPr lang="ro-MD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9870" marR="0" lvl="0" indent="-2298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o-MD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</a:rPr>
              <a:t>Participanți: Specialiștii SEDP, grefieri, asistenți</a:t>
            </a:r>
            <a:endParaRPr lang="ro-MD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  <a:p>
            <a:pPr marL="454025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endParaRPr kumimoji="0" lang="ro-MD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4025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  <a:p>
            <a:pPr marL="683895" lvl="1" indent="-229870">
              <a:buFont typeface="Wingdings" panose="05000000000000000000" pitchFamily="2" charset="2"/>
              <a:buChar char="Ø"/>
              <a:defRPr/>
            </a:pPr>
            <a:endParaRPr lang="ro-RO" sz="1400" b="0" i="1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  <a:p>
            <a:pPr marL="229870" indent="-229870">
              <a:buFont typeface="Arial" panose="020B0604020202020204" pitchFamily="34" charset="0"/>
              <a:buChar char="•"/>
              <a:defRPr/>
            </a:pPr>
            <a:endParaRPr lang="ro-M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18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EA1DB-8D20-0EB5-A294-A3760E2700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B2C6E5-FD71-0348-98A6-18EEFEEC5C35}" type="datetime1">
              <a:rPr lang="en-US" smtClean="0"/>
              <a:t>1/25/2024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2DDF16-BD20-99FB-77D8-7927A3B3A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BE1B1F-B91C-D08F-760F-0E947C51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MD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FCDC9"/>
                </a:highligh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Acțiuni prioritare APRILIE – IUNIE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E0B0E3-4A3B-A479-475F-B9DCAAE7A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9870" indent="-229870"/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Acțiunea 6.5. </a:t>
            </a:r>
            <a:r>
              <a:rPr lang="ro-MD" sz="1400" b="1" dirty="0">
                <a:latin typeface="Arial"/>
                <a:cs typeface="Arial"/>
              </a:rPr>
              <a:t>Crearea unor platforme </a:t>
            </a: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de </a:t>
            </a:r>
            <a:r>
              <a:rPr lang="ro-MD" sz="1400" b="1" dirty="0">
                <a:latin typeface="Arial"/>
                <a:cs typeface="Arial"/>
              </a:rPr>
              <a:t>comunicare pentru </a:t>
            </a: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schimbul de experiență și</a:t>
            </a:r>
            <a:r>
              <a:rPr lang="ro-MD" sz="1400" b="1" dirty="0">
                <a:latin typeface="Arial"/>
                <a:cs typeface="Arial"/>
              </a:rPr>
              <a:t> bune</a:t>
            </a: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practici cu </a:t>
            </a:r>
            <a:r>
              <a:rPr lang="ro-MD" sz="1400" b="1" dirty="0">
                <a:latin typeface="Arial"/>
                <a:cs typeface="Arial"/>
              </a:rPr>
              <a:t>instanțe </a:t>
            </a: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naționale</a:t>
            </a:r>
            <a:r>
              <a:rPr lang="ro-MD" sz="1400" b="1" dirty="0">
                <a:latin typeface="Arial"/>
                <a:cs typeface="Arial"/>
              </a:rPr>
              <a:t>/</a:t>
            </a: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internaționale</a:t>
            </a:r>
            <a:endParaRPr lang="ro-MD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870" marR="0" lvl="0" indent="-2298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Acțiunea 7.1. Implementarea soluțiilor de videoconferință pentru organizarea ședințelor de judecată de la distanță ​</a:t>
            </a:r>
          </a:p>
          <a:p>
            <a:pPr marL="683895" lvl="1" indent="-229870">
              <a:buFont typeface="Wingdings" panose="05000000000000000000" pitchFamily="2" charset="2"/>
              <a:buChar char="Ø"/>
              <a:defRPr/>
            </a:pPr>
            <a:r>
              <a:rPr lang="ro-MD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Extinderea</a:t>
            </a: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categoriilor de participanți pentru utilizarea aplicației de videoconferință în baza hotărârii CSM nr. 239/19 din 23 noiembrie 2022; </a:t>
            </a:r>
            <a:r>
              <a:rPr kumimoji="0" lang="pt-BR" sz="1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Perioada de pilotare: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decembrie 2022 – mai 2023</a:t>
            </a:r>
            <a:endParaRPr lang="ro-MD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3895" lvl="1" indent="-229870">
              <a:buFont typeface="Wingdings" panose="05000000000000000000" pitchFamily="2" charset="2"/>
              <a:buChar char="Ø"/>
              <a:defRPr/>
            </a:pPr>
            <a:r>
              <a:rPr kumimoji="0" lang="ro-MD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Procesul de monitorizare a pilotării extinderii videoconferinței</a:t>
            </a:r>
            <a:endParaRPr lang="ro-MD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870" marR="0" lvl="0" indent="-2298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Acțiunea </a:t>
            </a:r>
            <a:r>
              <a:rPr lang="ro-MD" sz="1400" b="1" dirty="0">
                <a:latin typeface="Arial" panose="020B0604020202020204" pitchFamily="34" charset="0"/>
                <a:cs typeface="Arial" panose="020B0604020202020204" pitchFamily="34" charset="0"/>
              </a:rPr>
              <a:t>7.4</a:t>
            </a:r>
            <a:r>
              <a:rPr kumimoji="0" lang="ro-MD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Extinderea utilizării aplicației e-Dosar judiciar și a  sistemului de videconferință  în circumscripția Judecătoriei Ungheni</a:t>
            </a:r>
            <a:endParaRPr lang="ro-MD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870" indent="-22987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3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>
            <a:extLst>
              <a:ext uri="{FF2B5EF4-FFF2-40B4-BE49-F238E27FC236}">
                <a16:creationId xmlns:a16="http://schemas.microsoft.com/office/drawing/2014/main" id="{4B5A9BF7-9E79-4C90-652B-55568E9EDF48}"/>
              </a:ext>
            </a:extLst>
          </p:cNvPr>
          <p:cNvSpPr txBox="1">
            <a:spLocks/>
          </p:cNvSpPr>
          <p:nvPr/>
        </p:nvSpPr>
        <p:spPr>
          <a:xfrm>
            <a:off x="765535" y="320150"/>
            <a:ext cx="8166643" cy="46166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DOMENIUL I: MANAGEMENTUL CALITĂȚII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Obiectivul 1. Fortificarea capacităților de management și administrare judiciară în Judecătoria Ungheni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651D32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AB5F1-64DE-14BF-0B25-C946FA7F506E}"/>
              </a:ext>
            </a:extLst>
          </p:cNvPr>
          <p:cNvSpPr txBox="1"/>
          <p:nvPr/>
        </p:nvSpPr>
        <p:spPr>
          <a:xfrm>
            <a:off x="603268" y="1072129"/>
            <a:ext cx="4753211" cy="31516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just">
              <a:lnSpc>
                <a:spcPct val="90000"/>
              </a:lnSpc>
              <a:buClr>
                <a:srgbClr val="FFFFFF">
                  <a:lumMod val="50000"/>
                </a:srgbClr>
              </a:buClr>
              <a:buSzPct val="150000"/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90000"/>
              </a:lnSpc>
              <a:buClr>
                <a:srgbClr val="FFFFFF">
                  <a:lumMod val="50000"/>
                </a:srgbClr>
              </a:buClr>
              <a:buSzPct val="150000"/>
              <a:defRPr/>
            </a:pPr>
            <a:endParaRPr lang="en-US" sz="1400" dirty="0">
              <a:solidFill>
                <a:srgbClr val="6C64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90000"/>
              </a:lnSpc>
              <a:buClr>
                <a:srgbClr val="FFFFFF">
                  <a:lumMod val="50000"/>
                </a:srgbClr>
              </a:buClr>
              <a:buSzPct val="150000"/>
              <a:defRPr/>
            </a:pPr>
            <a: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Acțiunea 1.3. Evaluarea nivelului de satisfacţie a justiţiabililor cu activitatea Judecătoriei Ungheni</a:t>
            </a:r>
          </a:p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150000"/>
              <a:buFontTx/>
              <a:buNone/>
              <a:tabLst/>
              <a:defRPr/>
            </a:pPr>
            <a:endParaRPr lang="en-US" sz="1400" dirty="0">
              <a:solidFill>
                <a:srgbClr val="6C64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Rezultatele </a:t>
            </a:r>
            <a: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sondajului</a:t>
            </a: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</a:t>
            </a:r>
            <a:r>
              <a:rPr lang="en-US" sz="1400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</a:t>
            </a: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 în </a:t>
            </a:r>
            <a:r>
              <a:rPr lang="en-US" sz="1400" b="1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Raportul</a:t>
            </a:r>
            <a:r>
              <a:rPr lang="en-US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  <a: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privire</a:t>
            </a:r>
            <a: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400" b="1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evaluarea</a:t>
            </a:r>
            <a:r>
              <a:rPr lang="en-US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satisfacției</a:t>
            </a:r>
            <a:r>
              <a:rPr lang="en-US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justițiabililor</a:t>
            </a:r>
            <a:r>
              <a:rPr lang="en-US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US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en-US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Judecătoriei</a:t>
            </a:r>
            <a:r>
              <a:rPr lang="en-US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Ungheni </a:t>
            </a:r>
            <a:r>
              <a:rPr lang="en-US" sz="1400" b="1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anul</a:t>
            </a:r>
            <a:r>
              <a:rPr lang="en-US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  <a:r>
              <a:rPr lang="en-US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fost </a:t>
            </a:r>
            <a:r>
              <a:rPr lang="en-US" sz="1400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analizat</a:t>
            </a: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en-US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400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cadrul</a:t>
            </a: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</a:t>
            </a:r>
            <a:r>
              <a:rPr lang="en-US" sz="1400" b="1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edinței</a:t>
            </a:r>
            <a: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trimestriale </a:t>
            </a: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400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monitorizarea</a:t>
            </a:r>
            <a:r>
              <a:rPr lang="en-US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evaluarea</a:t>
            </a:r>
            <a:r>
              <a:rPr lang="en-US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rezultatelor</a:t>
            </a:r>
            <a:r>
              <a:rPr lang="en-US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implementare</a:t>
            </a:r>
            <a:r>
              <a:rPr lang="en-US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planului</a:t>
            </a:r>
            <a:r>
              <a:rPr lang="en-US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</a:t>
            </a:r>
            <a:r>
              <a:rPr lang="en-US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Judecătoriei</a:t>
            </a:r>
            <a:r>
              <a:rPr lang="en-US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Pilot Ungheni</a:t>
            </a: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</a:t>
            </a:r>
            <a:r>
              <a:rPr lang="ro-RO" sz="1400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en-US" sz="1400" b="1" dirty="0" err="1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ianuarie</a:t>
            </a:r>
            <a:r>
              <a:rPr lang="en-US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solidFill>
                <a:srgbClr val="6C64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100000"/>
              <a:buFontTx/>
              <a:buNone/>
              <a:tabLst/>
              <a:defRPr/>
            </a:pPr>
            <a:endParaRPr lang="en-US" sz="1400" dirty="0">
              <a:solidFill>
                <a:srgbClr val="6C64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>
                  <a:lumMod val="50000"/>
                </a:srgbClr>
              </a:buClr>
              <a:buSzPct val="100000"/>
              <a:buFontTx/>
              <a:buNone/>
              <a:tabLst/>
              <a:defRPr/>
            </a:pP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6C646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2066D044-BC7C-88B6-06F1-D34FA8CA6844}"/>
              </a:ext>
            </a:extLst>
          </p:cNvPr>
          <p:cNvSpPr/>
          <p:nvPr/>
        </p:nvSpPr>
        <p:spPr>
          <a:xfrm>
            <a:off x="5842574" y="1980820"/>
            <a:ext cx="2138691" cy="1221365"/>
          </a:xfrm>
          <a:prstGeom prst="diamon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4198DCF-CBD0-7C1D-0F2E-2454D13C2C36}"/>
              </a:ext>
            </a:extLst>
          </p:cNvPr>
          <p:cNvSpPr/>
          <p:nvPr/>
        </p:nvSpPr>
        <p:spPr>
          <a:xfrm rot="5400000" flipH="1">
            <a:off x="6634687" y="2869262"/>
            <a:ext cx="1623231" cy="1069926"/>
          </a:xfrm>
          <a:prstGeom prst="parallelogram">
            <a:avLst>
              <a:gd name="adj" fmla="val 570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7361461-1278-EAA3-DA91-EA0DBED54983}"/>
              </a:ext>
            </a:extLst>
          </p:cNvPr>
          <p:cNvSpPr/>
          <p:nvPr/>
        </p:nvSpPr>
        <p:spPr>
          <a:xfrm rot="5400000" flipH="1" flipV="1">
            <a:off x="5564762" y="2869262"/>
            <a:ext cx="1623231" cy="1069926"/>
          </a:xfrm>
          <a:prstGeom prst="parallelogram">
            <a:avLst>
              <a:gd name="adj" fmla="val 57066"/>
            </a:avLst>
          </a:prstGeom>
          <a:solidFill>
            <a:srgbClr val="D76766"/>
          </a:solidFill>
          <a:ln cap="flat">
            <a:noFill/>
            <a:prstDash val="solid"/>
          </a:ln>
        </p:spPr>
        <p:txBody>
          <a:bodyPr vert="horz" wrap="square" lIns="33759" tIns="16879" rIns="33759" bIns="16879" anchor="ctr" anchorCtr="1" compatLnSpc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Microsoft YaHei" pitchFamily="2"/>
              <a:cs typeface="+mn-cs"/>
            </a:endParaRPr>
          </a:p>
        </p:txBody>
      </p:sp>
      <p:sp>
        <p:nvSpPr>
          <p:cNvPr id="13" name="Freeform 799">
            <a:extLst>
              <a:ext uri="{FF2B5EF4-FFF2-40B4-BE49-F238E27FC236}">
                <a16:creationId xmlns:a16="http://schemas.microsoft.com/office/drawing/2014/main" id="{CC7455CA-2F5D-A301-E539-8E27F8A35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813" y="1440000"/>
            <a:ext cx="1242517" cy="1152387"/>
          </a:xfrm>
          <a:custGeom>
            <a:avLst/>
            <a:gdLst/>
            <a:ahLst/>
            <a:cxnLst/>
            <a:rect l="0" t="0" r="r" b="b"/>
            <a:pathLst>
              <a:path w="306026" h="283803">
                <a:moveTo>
                  <a:pt x="93475" y="168490"/>
                </a:moveTo>
                <a:cubicBezTo>
                  <a:pt x="91670" y="173519"/>
                  <a:pt x="89144" y="178908"/>
                  <a:pt x="84091" y="184296"/>
                </a:cubicBezTo>
                <a:cubicBezTo>
                  <a:pt x="86979" y="189685"/>
                  <a:pt x="102498" y="197588"/>
                  <a:pt x="117295" y="201539"/>
                </a:cubicBezTo>
                <a:cubicBezTo>
                  <a:pt x="131731" y="197588"/>
                  <a:pt x="147250" y="189685"/>
                  <a:pt x="150137" y="184296"/>
                </a:cubicBezTo>
                <a:cubicBezTo>
                  <a:pt x="145085" y="178908"/>
                  <a:pt x="142558" y="173519"/>
                  <a:pt x="140754" y="168490"/>
                </a:cubicBezTo>
                <a:cubicBezTo>
                  <a:pt x="133175" y="172441"/>
                  <a:pt x="125235" y="174238"/>
                  <a:pt x="116934" y="174238"/>
                </a:cubicBezTo>
                <a:cubicBezTo>
                  <a:pt x="108994" y="174238"/>
                  <a:pt x="101054" y="172441"/>
                  <a:pt x="93475" y="168490"/>
                </a:cubicBezTo>
                <a:close/>
                <a:moveTo>
                  <a:pt x="141476" y="63235"/>
                </a:moveTo>
                <a:lnTo>
                  <a:pt x="135340" y="70420"/>
                </a:lnTo>
                <a:cubicBezTo>
                  <a:pt x="134618" y="71857"/>
                  <a:pt x="132814" y="72575"/>
                  <a:pt x="131370" y="72575"/>
                </a:cubicBezTo>
                <a:cubicBezTo>
                  <a:pt x="131009" y="72216"/>
                  <a:pt x="94919" y="68265"/>
                  <a:pt x="66407" y="84071"/>
                </a:cubicBezTo>
                <a:cubicBezTo>
                  <a:pt x="66407" y="85867"/>
                  <a:pt x="66407" y="88382"/>
                  <a:pt x="66407" y="89100"/>
                </a:cubicBezTo>
                <a:cubicBezTo>
                  <a:pt x="66407" y="90537"/>
                  <a:pt x="65685" y="91974"/>
                  <a:pt x="64602" y="92692"/>
                </a:cubicBezTo>
                <a:cubicBezTo>
                  <a:pt x="63159" y="93770"/>
                  <a:pt x="61715" y="94129"/>
                  <a:pt x="60272" y="93770"/>
                </a:cubicBezTo>
                <a:cubicBezTo>
                  <a:pt x="58828" y="93770"/>
                  <a:pt x="55580" y="98081"/>
                  <a:pt x="56302" y="105265"/>
                </a:cubicBezTo>
                <a:cubicBezTo>
                  <a:pt x="56663" y="110654"/>
                  <a:pt x="58828" y="114605"/>
                  <a:pt x="60633" y="116042"/>
                </a:cubicBezTo>
                <a:cubicBezTo>
                  <a:pt x="60993" y="116402"/>
                  <a:pt x="61715" y="116761"/>
                  <a:pt x="62076" y="116402"/>
                </a:cubicBezTo>
                <a:cubicBezTo>
                  <a:pt x="63159" y="116042"/>
                  <a:pt x="64602" y="115683"/>
                  <a:pt x="66046" y="116402"/>
                </a:cubicBezTo>
                <a:cubicBezTo>
                  <a:pt x="67129" y="117120"/>
                  <a:pt x="68212" y="118198"/>
                  <a:pt x="68572" y="119275"/>
                </a:cubicBezTo>
                <a:cubicBezTo>
                  <a:pt x="72903" y="135441"/>
                  <a:pt x="81204" y="149092"/>
                  <a:pt x="92753" y="156995"/>
                </a:cubicBezTo>
                <a:cubicBezTo>
                  <a:pt x="107550" y="167771"/>
                  <a:pt x="126678" y="167771"/>
                  <a:pt x="141476" y="156995"/>
                </a:cubicBezTo>
                <a:cubicBezTo>
                  <a:pt x="153025" y="149092"/>
                  <a:pt x="161325" y="135441"/>
                  <a:pt x="165656" y="119275"/>
                </a:cubicBezTo>
                <a:cubicBezTo>
                  <a:pt x="165656" y="118198"/>
                  <a:pt x="166739" y="117120"/>
                  <a:pt x="168183" y="116402"/>
                </a:cubicBezTo>
                <a:cubicBezTo>
                  <a:pt x="169265" y="115683"/>
                  <a:pt x="170709" y="115683"/>
                  <a:pt x="171792" y="116402"/>
                </a:cubicBezTo>
                <a:cubicBezTo>
                  <a:pt x="172513" y="116761"/>
                  <a:pt x="172874" y="116402"/>
                  <a:pt x="173235" y="116042"/>
                </a:cubicBezTo>
                <a:cubicBezTo>
                  <a:pt x="175401" y="114605"/>
                  <a:pt x="177205" y="110654"/>
                  <a:pt x="177927" y="105265"/>
                </a:cubicBezTo>
                <a:cubicBezTo>
                  <a:pt x="178649" y="98081"/>
                  <a:pt x="175401" y="93770"/>
                  <a:pt x="174318" y="93411"/>
                </a:cubicBezTo>
                <a:cubicBezTo>
                  <a:pt x="172874" y="93770"/>
                  <a:pt x="171070" y="93770"/>
                  <a:pt x="169987" y="92692"/>
                </a:cubicBezTo>
                <a:cubicBezTo>
                  <a:pt x="168904" y="91974"/>
                  <a:pt x="167822" y="90537"/>
                  <a:pt x="167822" y="89100"/>
                </a:cubicBezTo>
                <a:cubicBezTo>
                  <a:pt x="167822" y="87663"/>
                  <a:pt x="167822" y="84430"/>
                  <a:pt x="167822" y="81915"/>
                </a:cubicBezTo>
                <a:cubicBezTo>
                  <a:pt x="157355" y="77245"/>
                  <a:pt x="147611" y="75449"/>
                  <a:pt x="147611" y="75449"/>
                </a:cubicBezTo>
                <a:cubicBezTo>
                  <a:pt x="145806" y="74731"/>
                  <a:pt x="144363" y="73653"/>
                  <a:pt x="144002" y="72216"/>
                </a:cubicBezTo>
                <a:lnTo>
                  <a:pt x="141476" y="63235"/>
                </a:lnTo>
                <a:close/>
                <a:moveTo>
                  <a:pt x="116934" y="28390"/>
                </a:moveTo>
                <a:cubicBezTo>
                  <a:pt x="96362" y="28390"/>
                  <a:pt x="81565" y="33779"/>
                  <a:pt x="73264" y="44196"/>
                </a:cubicBezTo>
                <a:cubicBezTo>
                  <a:pt x="65324" y="54255"/>
                  <a:pt x="64963" y="66828"/>
                  <a:pt x="65685" y="74012"/>
                </a:cubicBezTo>
                <a:cubicBezTo>
                  <a:pt x="91670" y="61439"/>
                  <a:pt x="120904" y="62517"/>
                  <a:pt x="129566" y="62876"/>
                </a:cubicBezTo>
                <a:lnTo>
                  <a:pt x="139671" y="50662"/>
                </a:lnTo>
                <a:cubicBezTo>
                  <a:pt x="140393" y="49225"/>
                  <a:pt x="142197" y="48507"/>
                  <a:pt x="144002" y="48866"/>
                </a:cubicBezTo>
                <a:cubicBezTo>
                  <a:pt x="145806" y="49225"/>
                  <a:pt x="147250" y="50303"/>
                  <a:pt x="147611" y="52099"/>
                </a:cubicBezTo>
                <a:lnTo>
                  <a:pt x="152303" y="66828"/>
                </a:lnTo>
                <a:cubicBezTo>
                  <a:pt x="155551" y="67546"/>
                  <a:pt x="161686" y="69342"/>
                  <a:pt x="168904" y="72216"/>
                </a:cubicBezTo>
                <a:cubicBezTo>
                  <a:pt x="169265" y="64672"/>
                  <a:pt x="168183" y="53177"/>
                  <a:pt x="160964" y="44196"/>
                </a:cubicBezTo>
                <a:cubicBezTo>
                  <a:pt x="152664" y="33779"/>
                  <a:pt x="137866" y="28390"/>
                  <a:pt x="116934" y="28390"/>
                </a:cubicBezTo>
                <a:close/>
                <a:moveTo>
                  <a:pt x="116934" y="19050"/>
                </a:moveTo>
                <a:cubicBezTo>
                  <a:pt x="140754" y="19050"/>
                  <a:pt x="158077" y="25516"/>
                  <a:pt x="168183" y="38449"/>
                </a:cubicBezTo>
                <a:cubicBezTo>
                  <a:pt x="181536" y="55332"/>
                  <a:pt x="177927" y="77605"/>
                  <a:pt x="176844" y="81556"/>
                </a:cubicBezTo>
                <a:cubicBezTo>
                  <a:pt x="177205" y="82634"/>
                  <a:pt x="177205" y="83712"/>
                  <a:pt x="177205" y="84789"/>
                </a:cubicBezTo>
                <a:cubicBezTo>
                  <a:pt x="183702" y="86945"/>
                  <a:pt x="188032" y="95566"/>
                  <a:pt x="186950" y="106343"/>
                </a:cubicBezTo>
                <a:cubicBezTo>
                  <a:pt x="186228" y="113528"/>
                  <a:pt x="183702" y="119635"/>
                  <a:pt x="179371" y="122868"/>
                </a:cubicBezTo>
                <a:cubicBezTo>
                  <a:pt x="177566" y="124664"/>
                  <a:pt x="175401" y="125382"/>
                  <a:pt x="173235" y="125742"/>
                </a:cubicBezTo>
                <a:cubicBezTo>
                  <a:pt x="168904" y="141188"/>
                  <a:pt x="160243" y="154121"/>
                  <a:pt x="148694" y="163102"/>
                </a:cubicBezTo>
                <a:cubicBezTo>
                  <a:pt x="150137" y="168131"/>
                  <a:pt x="152303" y="173519"/>
                  <a:pt x="157355" y="178548"/>
                </a:cubicBezTo>
                <a:cubicBezTo>
                  <a:pt x="162047" y="179626"/>
                  <a:pt x="167100" y="180704"/>
                  <a:pt x="171792" y="182141"/>
                </a:cubicBezTo>
                <a:cubicBezTo>
                  <a:pt x="175401" y="182859"/>
                  <a:pt x="179010" y="183937"/>
                  <a:pt x="183702" y="185374"/>
                </a:cubicBezTo>
                <a:cubicBezTo>
                  <a:pt x="193446" y="188607"/>
                  <a:pt x="202469" y="192558"/>
                  <a:pt x="210770" y="196510"/>
                </a:cubicBezTo>
                <a:cubicBezTo>
                  <a:pt x="225206" y="203695"/>
                  <a:pt x="234589" y="218423"/>
                  <a:pt x="234589" y="234588"/>
                </a:cubicBezTo>
                <a:lnTo>
                  <a:pt x="234589" y="279492"/>
                </a:lnTo>
                <a:cubicBezTo>
                  <a:pt x="234589" y="282007"/>
                  <a:pt x="232424" y="283803"/>
                  <a:pt x="229898" y="283803"/>
                </a:cubicBezTo>
                <a:cubicBezTo>
                  <a:pt x="227371" y="283803"/>
                  <a:pt x="225206" y="282007"/>
                  <a:pt x="225206" y="279492"/>
                </a:cubicBezTo>
                <a:lnTo>
                  <a:pt x="225206" y="234588"/>
                </a:lnTo>
                <a:cubicBezTo>
                  <a:pt x="225206" y="222015"/>
                  <a:pt x="217988" y="210520"/>
                  <a:pt x="206439" y="204772"/>
                </a:cubicBezTo>
                <a:cubicBezTo>
                  <a:pt x="198860" y="200461"/>
                  <a:pt x="190559" y="197228"/>
                  <a:pt x="180814" y="194355"/>
                </a:cubicBezTo>
                <a:cubicBezTo>
                  <a:pt x="176483" y="192918"/>
                  <a:pt x="172874" y="191840"/>
                  <a:pt x="169265" y="191121"/>
                </a:cubicBezTo>
                <a:cubicBezTo>
                  <a:pt x="165656" y="189685"/>
                  <a:pt x="162047" y="188966"/>
                  <a:pt x="158438" y="188248"/>
                </a:cubicBezTo>
                <a:cubicBezTo>
                  <a:pt x="153746" y="197947"/>
                  <a:pt x="137145" y="204772"/>
                  <a:pt x="125957" y="208724"/>
                </a:cubicBezTo>
                <a:lnTo>
                  <a:pt x="136423" y="218782"/>
                </a:lnTo>
                <a:lnTo>
                  <a:pt x="138588" y="220578"/>
                </a:lnTo>
                <a:lnTo>
                  <a:pt x="155190" y="204772"/>
                </a:lnTo>
                <a:cubicBezTo>
                  <a:pt x="157355" y="203335"/>
                  <a:pt x="160243" y="203335"/>
                  <a:pt x="162047" y="205131"/>
                </a:cubicBezTo>
                <a:cubicBezTo>
                  <a:pt x="163852" y="206928"/>
                  <a:pt x="163491" y="209801"/>
                  <a:pt x="161686" y="211598"/>
                </a:cubicBezTo>
                <a:lnTo>
                  <a:pt x="141476" y="230278"/>
                </a:lnTo>
                <a:cubicBezTo>
                  <a:pt x="140754" y="231355"/>
                  <a:pt x="139671" y="231715"/>
                  <a:pt x="138588" y="231715"/>
                </a:cubicBezTo>
                <a:cubicBezTo>
                  <a:pt x="137145" y="231715"/>
                  <a:pt x="136062" y="231355"/>
                  <a:pt x="135340" y="230278"/>
                </a:cubicBezTo>
                <a:lnTo>
                  <a:pt x="133896" y="229200"/>
                </a:lnTo>
                <a:lnTo>
                  <a:pt x="130648" y="232792"/>
                </a:lnTo>
                <a:lnTo>
                  <a:pt x="138949" y="278415"/>
                </a:lnTo>
                <a:cubicBezTo>
                  <a:pt x="139671" y="280929"/>
                  <a:pt x="137866" y="283444"/>
                  <a:pt x="135340" y="283803"/>
                </a:cubicBezTo>
                <a:cubicBezTo>
                  <a:pt x="134979" y="283803"/>
                  <a:pt x="134979" y="283803"/>
                  <a:pt x="134618" y="283803"/>
                </a:cubicBezTo>
                <a:cubicBezTo>
                  <a:pt x="132453" y="283803"/>
                  <a:pt x="130287" y="282366"/>
                  <a:pt x="129927" y="279851"/>
                </a:cubicBezTo>
                <a:lnTo>
                  <a:pt x="121626" y="232433"/>
                </a:lnTo>
                <a:cubicBezTo>
                  <a:pt x="121265" y="230996"/>
                  <a:pt x="121626" y="229559"/>
                  <a:pt x="122347" y="228481"/>
                </a:cubicBezTo>
                <a:lnTo>
                  <a:pt x="127039" y="222375"/>
                </a:lnTo>
                <a:lnTo>
                  <a:pt x="117295" y="213035"/>
                </a:lnTo>
                <a:lnTo>
                  <a:pt x="107189" y="222375"/>
                </a:lnTo>
                <a:lnTo>
                  <a:pt x="111881" y="228481"/>
                </a:lnTo>
                <a:cubicBezTo>
                  <a:pt x="112964" y="229559"/>
                  <a:pt x="113325" y="230996"/>
                  <a:pt x="112964" y="232433"/>
                </a:cubicBezTo>
                <a:lnTo>
                  <a:pt x="104302" y="279851"/>
                </a:lnTo>
                <a:cubicBezTo>
                  <a:pt x="103941" y="282366"/>
                  <a:pt x="102137" y="283803"/>
                  <a:pt x="99971" y="283803"/>
                </a:cubicBezTo>
                <a:cubicBezTo>
                  <a:pt x="99610" y="283803"/>
                  <a:pt x="99249" y="283803"/>
                  <a:pt x="98889" y="283803"/>
                </a:cubicBezTo>
                <a:cubicBezTo>
                  <a:pt x="96362" y="283444"/>
                  <a:pt x="94919" y="280929"/>
                  <a:pt x="95280" y="278415"/>
                </a:cubicBezTo>
                <a:lnTo>
                  <a:pt x="103580" y="232792"/>
                </a:lnTo>
                <a:lnTo>
                  <a:pt x="100332" y="229200"/>
                </a:lnTo>
                <a:lnTo>
                  <a:pt x="98889" y="230278"/>
                </a:lnTo>
                <a:cubicBezTo>
                  <a:pt x="98167" y="231355"/>
                  <a:pt x="97084" y="231715"/>
                  <a:pt x="96001" y="231715"/>
                </a:cubicBezTo>
                <a:cubicBezTo>
                  <a:pt x="94919" y="231715"/>
                  <a:pt x="93836" y="231355"/>
                  <a:pt x="92753" y="230278"/>
                </a:cubicBezTo>
                <a:lnTo>
                  <a:pt x="72542" y="211598"/>
                </a:lnTo>
                <a:cubicBezTo>
                  <a:pt x="70738" y="209801"/>
                  <a:pt x="70738" y="206928"/>
                  <a:pt x="72182" y="205131"/>
                </a:cubicBezTo>
                <a:cubicBezTo>
                  <a:pt x="73986" y="203335"/>
                  <a:pt x="76873" y="202976"/>
                  <a:pt x="78678" y="204772"/>
                </a:cubicBezTo>
                <a:lnTo>
                  <a:pt x="96001" y="220578"/>
                </a:lnTo>
                <a:lnTo>
                  <a:pt x="108272" y="208724"/>
                </a:lnTo>
                <a:cubicBezTo>
                  <a:pt x="97445" y="205131"/>
                  <a:pt x="80843" y="197947"/>
                  <a:pt x="76151" y="188607"/>
                </a:cubicBezTo>
                <a:cubicBezTo>
                  <a:pt x="69294" y="189685"/>
                  <a:pt x="64963" y="191121"/>
                  <a:pt x="64963" y="191121"/>
                </a:cubicBezTo>
                <a:cubicBezTo>
                  <a:pt x="61354" y="191840"/>
                  <a:pt x="57745" y="192918"/>
                  <a:pt x="53053" y="194355"/>
                </a:cubicBezTo>
                <a:cubicBezTo>
                  <a:pt x="44031" y="197228"/>
                  <a:pt x="35369" y="200821"/>
                  <a:pt x="27790" y="204772"/>
                </a:cubicBezTo>
                <a:cubicBezTo>
                  <a:pt x="16241" y="210520"/>
                  <a:pt x="9023" y="222015"/>
                  <a:pt x="9023" y="234588"/>
                </a:cubicBezTo>
                <a:lnTo>
                  <a:pt x="9023" y="279492"/>
                </a:lnTo>
                <a:cubicBezTo>
                  <a:pt x="9023" y="282007"/>
                  <a:pt x="7218" y="283803"/>
                  <a:pt x="4692" y="283803"/>
                </a:cubicBezTo>
                <a:cubicBezTo>
                  <a:pt x="1805" y="283803"/>
                  <a:pt x="0" y="282007"/>
                  <a:pt x="0" y="279492"/>
                </a:cubicBezTo>
                <a:lnTo>
                  <a:pt x="0" y="234588"/>
                </a:lnTo>
                <a:cubicBezTo>
                  <a:pt x="0" y="218423"/>
                  <a:pt x="9023" y="204054"/>
                  <a:pt x="23459" y="196510"/>
                </a:cubicBezTo>
                <a:cubicBezTo>
                  <a:pt x="31399" y="192558"/>
                  <a:pt x="40783" y="188607"/>
                  <a:pt x="50527" y="185374"/>
                </a:cubicBezTo>
                <a:cubicBezTo>
                  <a:pt x="54858" y="183937"/>
                  <a:pt x="58828" y="182859"/>
                  <a:pt x="62437" y="181781"/>
                </a:cubicBezTo>
                <a:cubicBezTo>
                  <a:pt x="62798" y="181781"/>
                  <a:pt x="67851" y="180704"/>
                  <a:pt x="76512" y="178908"/>
                </a:cubicBezTo>
                <a:cubicBezTo>
                  <a:pt x="81565" y="173878"/>
                  <a:pt x="84091" y="168131"/>
                  <a:pt x="85535" y="163102"/>
                </a:cubicBezTo>
                <a:cubicBezTo>
                  <a:pt x="74347" y="154480"/>
                  <a:pt x="65685" y="141188"/>
                  <a:pt x="60993" y="125742"/>
                </a:cubicBezTo>
                <a:cubicBezTo>
                  <a:pt x="58828" y="125382"/>
                  <a:pt x="56663" y="124305"/>
                  <a:pt x="54858" y="122868"/>
                </a:cubicBezTo>
                <a:cubicBezTo>
                  <a:pt x="50527" y="119635"/>
                  <a:pt x="48001" y="113528"/>
                  <a:pt x="47279" y="106343"/>
                </a:cubicBezTo>
                <a:cubicBezTo>
                  <a:pt x="46196" y="95566"/>
                  <a:pt x="50527" y="86945"/>
                  <a:pt x="57023" y="84789"/>
                </a:cubicBezTo>
                <a:cubicBezTo>
                  <a:pt x="57023" y="83352"/>
                  <a:pt x="57023" y="82275"/>
                  <a:pt x="57023" y="81556"/>
                </a:cubicBezTo>
                <a:cubicBezTo>
                  <a:pt x="56302" y="77245"/>
                  <a:pt x="52693" y="55332"/>
                  <a:pt x="66046" y="38449"/>
                </a:cubicBezTo>
                <a:cubicBezTo>
                  <a:pt x="76151" y="25516"/>
                  <a:pt x="93114" y="19050"/>
                  <a:pt x="116934" y="19050"/>
                </a:cubicBezTo>
                <a:close/>
                <a:moveTo>
                  <a:pt x="188500" y="0"/>
                </a:moveTo>
                <a:cubicBezTo>
                  <a:pt x="212367" y="0"/>
                  <a:pt x="229724" y="6466"/>
                  <a:pt x="239850" y="19399"/>
                </a:cubicBezTo>
                <a:cubicBezTo>
                  <a:pt x="254314" y="37721"/>
                  <a:pt x="249252" y="61431"/>
                  <a:pt x="248528" y="63227"/>
                </a:cubicBezTo>
                <a:cubicBezTo>
                  <a:pt x="248528" y="63946"/>
                  <a:pt x="248528" y="65023"/>
                  <a:pt x="248528" y="65742"/>
                </a:cubicBezTo>
                <a:cubicBezTo>
                  <a:pt x="255399" y="67538"/>
                  <a:pt x="259377" y="76519"/>
                  <a:pt x="258292" y="87296"/>
                </a:cubicBezTo>
                <a:cubicBezTo>
                  <a:pt x="257931" y="94481"/>
                  <a:pt x="255038" y="100588"/>
                  <a:pt x="251060" y="103822"/>
                </a:cubicBezTo>
                <a:cubicBezTo>
                  <a:pt x="249252" y="105259"/>
                  <a:pt x="247082" y="106336"/>
                  <a:pt x="244912" y="106696"/>
                </a:cubicBezTo>
                <a:cubicBezTo>
                  <a:pt x="240211" y="122143"/>
                  <a:pt x="231532" y="135076"/>
                  <a:pt x="220322" y="144057"/>
                </a:cubicBezTo>
                <a:cubicBezTo>
                  <a:pt x="221407" y="149086"/>
                  <a:pt x="223938" y="154834"/>
                  <a:pt x="228640" y="159864"/>
                </a:cubicBezTo>
                <a:cubicBezTo>
                  <a:pt x="233702" y="160582"/>
                  <a:pt x="238765" y="162019"/>
                  <a:pt x="243466" y="163097"/>
                </a:cubicBezTo>
                <a:cubicBezTo>
                  <a:pt x="247082" y="164175"/>
                  <a:pt x="250698" y="165252"/>
                  <a:pt x="255399" y="166689"/>
                </a:cubicBezTo>
                <a:cubicBezTo>
                  <a:pt x="264801" y="169923"/>
                  <a:pt x="274203" y="173156"/>
                  <a:pt x="282159" y="177467"/>
                </a:cubicBezTo>
                <a:cubicBezTo>
                  <a:pt x="296985" y="185011"/>
                  <a:pt x="306026" y="199740"/>
                  <a:pt x="306026" y="215547"/>
                </a:cubicBezTo>
                <a:lnTo>
                  <a:pt x="306026" y="279492"/>
                </a:lnTo>
                <a:cubicBezTo>
                  <a:pt x="306026" y="282007"/>
                  <a:pt x="303856" y="283803"/>
                  <a:pt x="301325" y="283803"/>
                </a:cubicBezTo>
                <a:cubicBezTo>
                  <a:pt x="298793" y="283803"/>
                  <a:pt x="296624" y="282007"/>
                  <a:pt x="296624" y="279492"/>
                </a:cubicBezTo>
                <a:lnTo>
                  <a:pt x="296624" y="215547"/>
                </a:lnTo>
                <a:cubicBezTo>
                  <a:pt x="296624" y="202973"/>
                  <a:pt x="289391" y="191477"/>
                  <a:pt x="278181" y="185729"/>
                </a:cubicBezTo>
                <a:cubicBezTo>
                  <a:pt x="270226" y="181778"/>
                  <a:pt x="261908" y="178185"/>
                  <a:pt x="252506" y="174952"/>
                </a:cubicBezTo>
                <a:cubicBezTo>
                  <a:pt x="248167" y="173874"/>
                  <a:pt x="244551" y="173156"/>
                  <a:pt x="240935" y="172078"/>
                </a:cubicBezTo>
                <a:cubicBezTo>
                  <a:pt x="237318" y="171000"/>
                  <a:pt x="233702" y="170282"/>
                  <a:pt x="230086" y="169563"/>
                </a:cubicBezTo>
                <a:cubicBezTo>
                  <a:pt x="227555" y="174233"/>
                  <a:pt x="222130" y="179263"/>
                  <a:pt x="213090" y="185011"/>
                </a:cubicBezTo>
                <a:cubicBezTo>
                  <a:pt x="212367" y="185370"/>
                  <a:pt x="211644" y="185729"/>
                  <a:pt x="210559" y="185729"/>
                </a:cubicBezTo>
                <a:cubicBezTo>
                  <a:pt x="209112" y="185729"/>
                  <a:pt x="207666" y="185011"/>
                  <a:pt x="206581" y="183215"/>
                </a:cubicBezTo>
                <a:cubicBezTo>
                  <a:pt x="205496" y="181418"/>
                  <a:pt x="205858" y="178544"/>
                  <a:pt x="208389" y="177107"/>
                </a:cubicBezTo>
                <a:cubicBezTo>
                  <a:pt x="217429" y="171719"/>
                  <a:pt x="220684" y="167767"/>
                  <a:pt x="221407" y="165612"/>
                </a:cubicBezTo>
                <a:cubicBezTo>
                  <a:pt x="216706" y="160582"/>
                  <a:pt x="213813" y="154834"/>
                  <a:pt x="212005" y="149446"/>
                </a:cubicBezTo>
                <a:cubicBezTo>
                  <a:pt x="204773" y="153397"/>
                  <a:pt x="196817" y="155553"/>
                  <a:pt x="188500" y="155553"/>
                </a:cubicBezTo>
                <a:cubicBezTo>
                  <a:pt x="184161" y="155553"/>
                  <a:pt x="179821" y="154834"/>
                  <a:pt x="175482" y="153757"/>
                </a:cubicBezTo>
                <a:cubicBezTo>
                  <a:pt x="173312" y="153038"/>
                  <a:pt x="171866" y="150523"/>
                  <a:pt x="172589" y="148368"/>
                </a:cubicBezTo>
                <a:cubicBezTo>
                  <a:pt x="172950" y="145853"/>
                  <a:pt x="175482" y="144416"/>
                  <a:pt x="178013" y="144775"/>
                </a:cubicBezTo>
                <a:cubicBezTo>
                  <a:pt x="189946" y="148009"/>
                  <a:pt x="202241" y="145853"/>
                  <a:pt x="213090" y="138309"/>
                </a:cubicBezTo>
                <a:cubicBezTo>
                  <a:pt x="224300" y="130046"/>
                  <a:pt x="232979" y="116395"/>
                  <a:pt x="236957" y="100229"/>
                </a:cubicBezTo>
                <a:cubicBezTo>
                  <a:pt x="237318" y="99151"/>
                  <a:pt x="238403" y="97714"/>
                  <a:pt x="239488" y="97355"/>
                </a:cubicBezTo>
                <a:cubicBezTo>
                  <a:pt x="240935" y="96637"/>
                  <a:pt x="242381" y="96637"/>
                  <a:pt x="243466" y="97355"/>
                </a:cubicBezTo>
                <a:cubicBezTo>
                  <a:pt x="243827" y="97355"/>
                  <a:pt x="244551" y="97355"/>
                  <a:pt x="245274" y="96637"/>
                </a:cubicBezTo>
                <a:cubicBezTo>
                  <a:pt x="246720" y="95200"/>
                  <a:pt x="248890" y="91607"/>
                  <a:pt x="249252" y="86578"/>
                </a:cubicBezTo>
                <a:cubicBezTo>
                  <a:pt x="249975" y="79034"/>
                  <a:pt x="247082" y="74723"/>
                  <a:pt x="245636" y="74364"/>
                </a:cubicBezTo>
                <a:cubicBezTo>
                  <a:pt x="244551" y="74723"/>
                  <a:pt x="242743" y="74723"/>
                  <a:pt x="241658" y="73645"/>
                </a:cubicBezTo>
                <a:cubicBezTo>
                  <a:pt x="240211" y="72927"/>
                  <a:pt x="239126" y="71849"/>
                  <a:pt x="239126" y="70053"/>
                </a:cubicBezTo>
                <a:cubicBezTo>
                  <a:pt x="239126" y="68616"/>
                  <a:pt x="239126" y="65023"/>
                  <a:pt x="239126" y="62509"/>
                </a:cubicBezTo>
                <a:cubicBezTo>
                  <a:pt x="224662" y="52809"/>
                  <a:pt x="209112" y="48857"/>
                  <a:pt x="188862" y="51013"/>
                </a:cubicBezTo>
                <a:cubicBezTo>
                  <a:pt x="186330" y="51013"/>
                  <a:pt x="184161" y="49576"/>
                  <a:pt x="183799" y="47061"/>
                </a:cubicBezTo>
                <a:cubicBezTo>
                  <a:pt x="183799" y="44546"/>
                  <a:pt x="185245" y="42032"/>
                  <a:pt x="187777" y="42032"/>
                </a:cubicBezTo>
                <a:cubicBezTo>
                  <a:pt x="208389" y="39876"/>
                  <a:pt x="225385" y="43109"/>
                  <a:pt x="240573" y="52091"/>
                </a:cubicBezTo>
                <a:cubicBezTo>
                  <a:pt x="240935" y="44546"/>
                  <a:pt x="239488" y="33769"/>
                  <a:pt x="232617" y="25147"/>
                </a:cubicBezTo>
                <a:cubicBezTo>
                  <a:pt x="224300" y="14370"/>
                  <a:pt x="209474" y="9340"/>
                  <a:pt x="188500" y="9340"/>
                </a:cubicBezTo>
                <a:cubicBezTo>
                  <a:pt x="174759" y="9340"/>
                  <a:pt x="163548" y="11496"/>
                  <a:pt x="155231" y="16525"/>
                </a:cubicBezTo>
                <a:cubicBezTo>
                  <a:pt x="153062" y="17603"/>
                  <a:pt x="150169" y="16884"/>
                  <a:pt x="148722" y="14370"/>
                </a:cubicBezTo>
                <a:cubicBezTo>
                  <a:pt x="147637" y="12214"/>
                  <a:pt x="148360" y="9699"/>
                  <a:pt x="150530" y="8262"/>
                </a:cubicBezTo>
                <a:cubicBezTo>
                  <a:pt x="160294" y="2874"/>
                  <a:pt x="173312" y="0"/>
                  <a:pt x="188500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021D6B29-F9A6-F160-6DBE-8CBFDA3E3504}"/>
              </a:ext>
            </a:extLst>
          </p:cNvPr>
          <p:cNvSpPr txBox="1"/>
          <p:nvPr/>
        </p:nvSpPr>
        <p:spPr>
          <a:xfrm rot="1578454">
            <a:off x="5986142" y="3288169"/>
            <a:ext cx="735778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Sondaj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1952EAE3-8D42-8A80-9C9B-4819F00A9C57}"/>
              </a:ext>
            </a:extLst>
          </p:cNvPr>
          <p:cNvSpPr txBox="1"/>
          <p:nvPr/>
        </p:nvSpPr>
        <p:spPr>
          <a:xfrm rot="19908961">
            <a:off x="7135322" y="3288169"/>
            <a:ext cx="621965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Opinii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0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4AEDE4AA-7C80-0623-BDAE-014BB68B1848}"/>
              </a:ext>
            </a:extLst>
          </p:cNvPr>
          <p:cNvSpPr txBox="1"/>
          <p:nvPr/>
        </p:nvSpPr>
        <p:spPr>
          <a:xfrm>
            <a:off x="4178207" y="1513910"/>
            <a:ext cx="47121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400" b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Acțiunea 1.4. Elaborarea unui Plan de dezvoltare strategică a Judecătoriei Ungheni pentru anii 2022-2027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o-RO" sz="1400" i="1" dirty="0">
                <a:solidFill>
                  <a:srgbClr val="6C64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Planul de dezvoltare strategică a Judecătoriei Ungheni pentru anii 2023-2027 elaborat, modificat cu introducerea unor acțiuni suplimentare la obiectivele prezente și plasarea acestuia  pe pagina web a instanței (aprilie 2023);</a:t>
            </a: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A3F9A5C3-5185-660C-6887-37B5EAA88AB4}"/>
              </a:ext>
            </a:extLst>
          </p:cNvPr>
          <p:cNvSpPr txBox="1"/>
          <p:nvPr/>
        </p:nvSpPr>
        <p:spPr>
          <a:xfrm>
            <a:off x="834306" y="285883"/>
            <a:ext cx="8309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I: MANAGEMENTUL CALITĂȚII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B0BCD8B1-10CC-1061-B1F7-1D4BD87273BD}"/>
              </a:ext>
            </a:extLst>
          </p:cNvPr>
          <p:cNvSpPr txBox="1"/>
          <p:nvPr/>
        </p:nvSpPr>
        <p:spPr>
          <a:xfrm>
            <a:off x="947772" y="646553"/>
            <a:ext cx="7942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Obiectivul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Fortificarea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capacităților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management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administrare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judiciară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Judecătoria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Ungheni</a:t>
            </a:r>
            <a:endParaRPr lang="ro-RO" sz="1200" dirty="0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E96AE9B8-6DD7-61C8-A06A-02048E0DA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28" y="1596509"/>
            <a:ext cx="3924579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0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AB0B30-880C-2137-0511-26B06D2C8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962096" cy="3200400"/>
          </a:xfrm>
        </p:spPr>
        <p:txBody>
          <a:bodyPr>
            <a:normAutofit fontScale="25000" lnSpcReduction="20000"/>
          </a:bodyPr>
          <a:lstStyle/>
          <a:p>
            <a:pPr marL="0" indent="457200" algn="just">
              <a:spcAft>
                <a:spcPts val="0"/>
              </a:spcAft>
            </a:pPr>
            <a:r>
              <a:rPr lang="ro-RO" sz="5600" b="1" dirty="0">
                <a:latin typeface="Arial" panose="020B0604020202020204" pitchFamily="34" charset="0"/>
                <a:cs typeface="Arial" panose="020B0604020202020204" pitchFamily="34" charset="0"/>
              </a:rPr>
              <a:t>În baza Obiectivului 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Fortificarea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capacităților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management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și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administrare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judiciară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în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Judecătoria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Ungheni</a:t>
            </a:r>
            <a:r>
              <a:rPr kumimoji="0" lang="ro-RO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echipa instanței 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identificat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obiective</a:t>
            </a:r>
            <a:r>
              <a:rPr kumimoji="0" lang="ro-RO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/acțiuni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noi</a:t>
            </a:r>
            <a:r>
              <a:rPr kumimoji="0" lang="ro-RO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</a:t>
            </a:r>
            <a:r>
              <a:rPr kumimoji="0" lang="ro-RO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are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5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urmeaz</a:t>
            </a:r>
            <a:r>
              <a:rPr lang="ro-RO" sz="5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ă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 fi </a:t>
            </a:r>
            <a:r>
              <a:rPr kumimoji="0" lang="ro-RO" sz="5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incluse în Planul de dezvoltare strategică al judecătoriei pentru anii 2023-2027, după cum urmează:</a:t>
            </a:r>
            <a:endParaRPr lang="en-US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o-RO" sz="5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ro-RO" sz="5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Obiectivul. Fortificarea capacității instanței de a comunica și contribui la educarea juridică a populației, inclusiv a grupurilor care au acces limitat la informații</a:t>
            </a:r>
            <a:endParaRPr lang="ro-RO" sz="5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endParaRPr lang="ro-RO" sz="5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o-RO" sz="5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Acțiunea. </a:t>
            </a:r>
            <a:r>
              <a:rPr lang="ro-RO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Asigurarea instruirii continue a angaja</a:t>
            </a:r>
            <a:r>
              <a:rPr lang="ro-MD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ților instanței în domeniul ghidării </a:t>
            </a:r>
            <a:r>
              <a:rPr lang="ro-RO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justițiabililor privind serviciile judiciare</a:t>
            </a:r>
            <a:endParaRPr lang="en-US" sz="5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7012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CB2AB-848B-A2D2-9F95-59B77CCC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E012-EC0C-1649-A039-CB178266D114}" type="datetime1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55680-4149-209A-116A-F7D0CD98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F6D48-CF09-6EB9-5722-953897A3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5AC72A-9ECD-8E9C-0F95-49E49980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" y="153988"/>
            <a:ext cx="7574280" cy="795746"/>
          </a:xfrm>
        </p:spPr>
        <p:txBody>
          <a:bodyPr/>
          <a:lstStyle/>
          <a:p>
            <a:b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BA0C2F"/>
                </a:solidFill>
                <a:effectLst/>
                <a:uLnTx/>
                <a:uFillTx/>
                <a:latin typeface="Gill Sans MT"/>
                <a:ea typeface="+mj-ea"/>
              </a:rPr>
            </a:b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DOMENIUL I: MANAGEMENTUL CALITĂȚII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Obiectivul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Fortificarea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capacităților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management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administrare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judiciară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Judecătoria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Ungheni</a:t>
            </a:r>
            <a:endParaRPr lang="en-US" sz="1200" dirty="0"/>
          </a:p>
        </p:txBody>
      </p:sp>
      <p:pic>
        <p:nvPicPr>
          <p:cNvPr id="8" name="Imagine 8">
            <a:extLst>
              <a:ext uri="{FF2B5EF4-FFF2-40B4-BE49-F238E27FC236}">
                <a16:creationId xmlns:a16="http://schemas.microsoft.com/office/drawing/2014/main" id="{041FC1A4-AAB8-1331-C28C-611131844F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1080" y="1973291"/>
            <a:ext cx="3810000" cy="163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1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83442-407F-A04F-9D68-6BBD683846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ro-RO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Obiectivul. Creșterea accesului judecătorilor și personalului judecătoriei la oportunități de dezvoltare profesională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o-RO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Acțiunea. </a:t>
            </a:r>
            <a:r>
              <a:rPr lang="ro-RO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Instruirea internă periodică în domeniul delimitării atribuțiilor Secției de evidență documentară și procesuală și Grefei Secretariatului</a:t>
            </a:r>
            <a:endParaRPr lang="ro-RO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o-RO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Acțiunea. </a:t>
            </a:r>
            <a:r>
              <a:rPr lang="ro-RO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Crearea unor platforme de comunicare pentru schimbul de experiență și bune practici cu instanțe naționale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internaționale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7012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457200" marR="0" algn="just">
              <a:spcBef>
                <a:spcPts val="0"/>
              </a:spcBef>
              <a:spcAft>
                <a:spcPts val="0"/>
              </a:spcAft>
            </a:pPr>
            <a:r>
              <a:rPr lang="ro-RO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Obiectivul: Asigurarea accesului facil al justițiabililor, inclusiv al grupurilor vulnerabile, la sediul Judecătoriei Ungheni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o-RO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Acțiunea. </a:t>
            </a:r>
            <a:r>
              <a:rPr lang="ro-RO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Asigurarea dotării instanței cu echipament performant pentru persoane cu deficiențe de auz (aparat auditiv)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5C8746-276A-65CE-6606-6ACC5982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8E012-EC0C-1649-A039-CB178266D114}" type="datetime1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B5670-FF2A-D0D0-9578-9E37EB98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0A807-78D7-2D54-78E5-B9F311CF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84A9FF-8518-9381-319D-4054BDCD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498256"/>
            <a:ext cx="7772400" cy="646331"/>
          </a:xfrm>
        </p:spPr>
        <p:txBody>
          <a:bodyPr/>
          <a:lstStyle/>
          <a:p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DOMENIUL I: MANAGEMENTUL CALITĂȚII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Obiectivul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1.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Fortificarea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capacităților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 management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administrare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judiciară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în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Judecătoria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51D3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Ungheni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4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78FDE9-A3B1-B43A-9302-304FA376C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5761" y="1296987"/>
            <a:ext cx="4282440" cy="290163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Acțiunea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.1.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Introducerea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mecanismelor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monitorizare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indicatorilor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performanță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Judecătoriei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Ungheni.</a:t>
            </a: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Grupul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creat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rdin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 nr. 01-4/21 din 15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martie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FEEBC-906F-C661-69BD-2D08CCDBB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1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45063A1-27C1-5447-A2EF-82A9EC106839}" type="datetime1">
              <a:rPr lang="en-US" smtClean="0"/>
              <a:pPr>
                <a:spcAft>
                  <a:spcPts val="600"/>
                </a:spcAft>
              </a:pPr>
              <a:t>1/25/2024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B0687-3D1F-8652-2ED7-82500A84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1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2278DA-35A5-AD21-D283-1C684349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53988"/>
            <a:ext cx="7772401" cy="702307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ro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MD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RO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MANAGEMENTUL PERFORMANȚEI</a:t>
            </a:r>
            <a:br>
              <a:rPr lang="en-US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2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Obiectivul </a:t>
            </a:r>
            <a:r>
              <a:rPr lang="en-US" sz="12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o-RO" sz="12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Creșterea</a:t>
            </a:r>
            <a:r>
              <a:rPr lang="en-US" sz="12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performanței</a:t>
            </a:r>
            <a:r>
              <a:rPr lang="ro-RO" sz="12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Judecătoriei Ungheni</a:t>
            </a:r>
            <a:r>
              <a:rPr lang="en-US" sz="12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Substituent conținut 12">
            <a:extLst>
              <a:ext uri="{FF2B5EF4-FFF2-40B4-BE49-F238E27FC236}">
                <a16:creationId xmlns:a16="http://schemas.microsoft.com/office/drawing/2014/main" id="{263ADFDF-5C00-2391-8A87-064873AEAB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799" y="1336674"/>
            <a:ext cx="3171476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1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E054D8-55FC-D549-AD46-1A7A0EEB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EFBEB9-3CE8-3045-816B-7A1D8D2A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01" y="153988"/>
            <a:ext cx="7772400" cy="714817"/>
          </a:xfrm>
        </p:spPr>
        <p:txBody>
          <a:bodyPr anchor="b">
            <a:normAutofit fontScale="90000"/>
          </a:bodyPr>
          <a:lstStyle/>
          <a:p>
            <a:r>
              <a:rPr lang="en-MD" sz="27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 </a:t>
            </a:r>
            <a:r>
              <a:rPr lang="en-US" sz="27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MD" sz="27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MD" sz="27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MD" sz="2700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Managementul performanței</a:t>
            </a:r>
            <a:br>
              <a:rPr lang="ro-MD" sz="1400" b="1" dirty="0">
                <a:solidFill>
                  <a:srgbClr val="651D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400" dirty="0">
                <a:solidFill>
                  <a:srgbClr val="651D3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Obiectivul 2. Creșterea performanței Judecătoriei Bălți</a:t>
            </a:r>
            <a:endParaRPr lang="en-MD" sz="1400" dirty="0">
              <a:solidFill>
                <a:srgbClr val="651D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E487DA63-7411-4983-84AF-2153D8DF4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000" y="1082214"/>
            <a:ext cx="3890399" cy="32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o-RO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9870" indent="-229870"/>
            <a:r>
              <a:rPr lang="ro-RO" sz="1400" b="1" kern="1200" dirty="0">
                <a:effectLst/>
                <a:latin typeface="Arial"/>
                <a:cs typeface="Arial"/>
              </a:rPr>
              <a:t>În baza Obiectivului de creștere a performanței: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o-MD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Ședința membrilor Grupului de Lucru privind modificarea actelor interne CSM </a:t>
            </a:r>
            <a:r>
              <a:rPr lang="en-US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(</a:t>
            </a:r>
            <a:r>
              <a:rPr lang="ro-MD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3</a:t>
            </a:r>
            <a:r>
              <a:rPr lang="en-US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400" dirty="0" err="1">
                <a:effectLst/>
                <a:latin typeface="Arial"/>
                <a:ea typeface="Times New Roman" panose="02020603050405020304" pitchFamily="18" charset="0"/>
                <a:cs typeface="Arial"/>
              </a:rPr>
              <a:t>martie</a:t>
            </a:r>
            <a:r>
              <a:rPr lang="en-US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2023)</a:t>
            </a:r>
            <a:r>
              <a:rPr lang="ro-MD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;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o-MD" sz="14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 marL="0" indent="0">
              <a:buNone/>
            </a:pPr>
            <a:endParaRPr lang="ro-MD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9870" indent="-229870"/>
            <a:endParaRPr lang="ru-M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F717-CDCF-A440-8889-D0F5B1ED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B442AE-B013-8648-A7CC-6CBF24268C23}" type="datetime1">
              <a:rPr lang="en-US" smtClean="0"/>
              <a:pPr>
                <a:spcAft>
                  <a:spcPts val="600"/>
                </a:spcAft>
              </a:pPr>
              <a:t>1/25/2024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7C0D2-58C8-D1E8-E28A-DE6991A26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1" y="1631320"/>
            <a:ext cx="4346825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63128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d014b9-7515-4303-a08e-09df14380390" xsi:nil="true"/>
    <lcf76f155ced4ddcb4097134ff3c332f xmlns="7eb5a371-8493-4c79-a723-d46448af42c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151F96F061741A5FFA95FBD74E297" ma:contentTypeVersion="16" ma:contentTypeDescription="Create a new document." ma:contentTypeScope="" ma:versionID="6bcbcc7278d63907c397ea5b9f96aa0b">
  <xsd:schema xmlns:xsd="http://www.w3.org/2001/XMLSchema" xmlns:xs="http://www.w3.org/2001/XMLSchema" xmlns:p="http://schemas.microsoft.com/office/2006/metadata/properties" xmlns:ns2="7eb5a371-8493-4c79-a723-d46448af42cd" xmlns:ns3="91a2165f-0250-4d09-bd94-8bcf7a965c66" xmlns:ns4="9fd014b9-7515-4303-a08e-09df14380390" targetNamespace="http://schemas.microsoft.com/office/2006/metadata/properties" ma:root="true" ma:fieldsID="de49d19b087c1b1892408c0103044b6c" ns2:_="" ns3:_="" ns4:_="">
    <xsd:import namespace="7eb5a371-8493-4c79-a723-d46448af42cd"/>
    <xsd:import namespace="91a2165f-0250-4d09-bd94-8bcf7a965c66"/>
    <xsd:import namespace="9fd014b9-7515-4303-a08e-09df14380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a371-8493-4c79-a723-d46448af4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af5af0-9897-4793-b7e9-89496c066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165f-0250-4d09-bd94-8bcf7a965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014b9-7515-4303-a08e-09df1438039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d3f60a5-c36c-4abc-9eeb-b88d7dac2b0c}" ma:internalName="TaxCatchAll" ma:showField="CatchAllData" ma:web="91a2165f-0250-4d09-bd94-8bcf7a965c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9697C8-B418-4F19-A390-A35FC6C5201D}">
  <ds:schemaRefs>
    <ds:schemaRef ds:uri="http://schemas.microsoft.com/office/2006/metadata/properties"/>
    <ds:schemaRef ds:uri="7eb5a371-8493-4c79-a723-d46448af42c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1a2165f-0250-4d09-bd94-8bcf7a965c66"/>
    <ds:schemaRef ds:uri="http://purl.org/dc/elements/1.1/"/>
    <ds:schemaRef ds:uri="9fd014b9-7515-4303-a08e-09df1438039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63F2E1-D153-4F32-BF58-50697E9DB0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5a371-8493-4c79-a723-d46448af42cd"/>
    <ds:schemaRef ds:uri="91a2165f-0250-4d09-bd94-8bcf7a965c66"/>
    <ds:schemaRef ds:uri="9fd014b9-7515-4303-a08e-09df14380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A0B8C0-E0EE-4894-8D90-53E7B9CA0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22491</TotalTime>
  <Words>3426</Words>
  <Application>Microsoft Office PowerPoint</Application>
  <PresentationFormat>Particularizare</PresentationFormat>
  <Paragraphs>424</Paragraphs>
  <Slides>37</Slides>
  <Notes>4</Notes>
  <HiddenSlides>0</HiddenSlides>
  <MMClips>0</MMClips>
  <ScaleCrop>false</ScaleCrop>
  <HeadingPairs>
    <vt:vector size="6" baseType="variant">
      <vt:variant>
        <vt:lpstr>Fonturi utilizate</vt:lpstr>
      </vt:variant>
      <vt:variant>
        <vt:i4>10</vt:i4>
      </vt:variant>
      <vt:variant>
        <vt:lpstr>Temă</vt:lpstr>
      </vt:variant>
      <vt:variant>
        <vt:i4>4</vt:i4>
      </vt:variant>
      <vt:variant>
        <vt:lpstr>Titluri diapozitive</vt:lpstr>
      </vt:variant>
      <vt:variant>
        <vt:i4>37</vt:i4>
      </vt:variant>
    </vt:vector>
  </HeadingPairs>
  <TitlesOfParts>
    <vt:vector size="51" baseType="lpstr">
      <vt:lpstr>Arial</vt:lpstr>
      <vt:lpstr>Arial BOLD</vt:lpstr>
      <vt:lpstr>Bodoni MT Black</vt:lpstr>
      <vt:lpstr>Calibri</vt:lpstr>
      <vt:lpstr>Calibri Light</vt:lpstr>
      <vt:lpstr>Gill Sans MT</vt:lpstr>
      <vt:lpstr>Lato Light</vt:lpstr>
      <vt:lpstr>Poppins</vt:lpstr>
      <vt:lpstr>Times New Roman</vt:lpstr>
      <vt:lpstr>Wingdings</vt:lpstr>
      <vt:lpstr>16.9-Template_12.7.2016</vt:lpstr>
      <vt:lpstr>1_16.9-Template_12.7.2016</vt:lpstr>
      <vt:lpstr>Custom Design</vt:lpstr>
      <vt:lpstr>2_16.9-Template_12.7.2016</vt:lpstr>
      <vt:lpstr>Prezentare PowerPoint</vt:lpstr>
      <vt:lpstr>OBIECTIVELE ȘEDINȚEI</vt:lpstr>
      <vt:lpstr>Prezentarea și evaluarea rezultatelor implementării Planului de dezvoltare a Judecătoriei Ungheni</vt:lpstr>
      <vt:lpstr>Prezentare PowerPoint</vt:lpstr>
      <vt:lpstr>Prezentare PowerPoint</vt:lpstr>
      <vt:lpstr> DOMENIUL I: MANAGEMENTUL CALITĂȚII Obiectivul 1. Fortificarea capacităților de management și administrare judiciară în Judecătoria Ungheni</vt:lpstr>
      <vt:lpstr>DOMENIUL I: MANAGEMENTUL CALITĂȚII Obiectivul 1. Fortificarea capacităților de management și administrare judiciară în Judecătoria Ungheni</vt:lpstr>
      <vt:lpstr>Domeniul II: MANAGEMENTUL PERFORMANȚEI Obiectivul 2.  Creșterea performanței Judecătoriei Ungheni </vt:lpstr>
      <vt:lpstr>Domeniul II: Managementul performanței Obiectivul 2. Creșterea performanței Judecătoriei Bălți</vt:lpstr>
      <vt:lpstr>Domeniul III: IMPLICAREA COMUNITĂȚII</vt:lpstr>
      <vt:lpstr>Domeniul III: IMPLICAREA COMUNITĂȚII Obiectivul 3. Îmbunătățirea coordonării și a cooperării între Judecătoria Ungheni și reprezentanții comunității</vt:lpstr>
      <vt:lpstr>Domeniul III: IMPLICAREA COMUNITĂȚII Obiectivul 3. Îmbunătățirea coordonării și a cooperării între Judecătoria Ungheni și reprezentanții comunității</vt:lpstr>
      <vt:lpstr>Domeniul III: IMPLICAREA COMUNITĂȚII Obiectivul 3. Îmbunătățirea coordonării și a cooperării între Judecătoria Ungheni și reprezentanții comunității </vt:lpstr>
      <vt:lpstr>Acțiunea 4.1 Elaborarea și publicarea materialelor informative cu privire la serviciile oferite de către judecătorie   VIDEO: - Video animat: Cum se scrie o cerere de chemare în judecată, Procedura scrisă; - Video animat - Câtă încredere au oamenii în sistemul judecătoresc? – 31.01.2023 - Video animat - Satisfacția justițiabililor – 13.02.2023 - Video animat– Cum ați descrie judecătorii și judecătoriile – 14.02.2023 - Video animat- CALITATEA SERVICIILOR JUDECĂTOREȘTI  - 18.02.2023     </vt:lpstr>
      <vt:lpstr>DOMENIUL IV: ACCESUL PUBLIC LA INFORMAȚII Obiectivul 4. Creșterea accesului publicului la informația despre activitatea judecătoriei</vt:lpstr>
      <vt:lpstr>DOMENIUL IV: ACCESUL PUBLIC LA INFORMAȚII Obiectivul 4. Creșterea accesului publicului la informația despre activitatea judecătoriei</vt:lpstr>
      <vt:lpstr>Prezentare PowerPoint</vt:lpstr>
      <vt:lpstr>DOMENIUL IV: ACCESUL PUBLIC LA INFORMAȚII Obiectivul 4. Creșterea accesului publicului la informația despre activitatea judecătoriei</vt:lpstr>
      <vt:lpstr>DOMENIUL V: COMUNICAREA CU PUBLICUL LARG ȘI EDUCAȚIA JURIDICĂ A CETĂȚENILOR Obiectivul 5. Fortificarea capacității instanței de a comunica și contribui la educarea juridică a populației, inclusiv a grupurilor care au acces limitat la informații</vt:lpstr>
      <vt:lpstr>DOMENIUL V: COMUNICAREA CU PUBLICUL LARG ȘI EDUCAȚIA JURIDICĂ A CETĂȚENILOR Obiectivul 5. Fortificarea capacității instanței de a comunica și contribui la educarea juridică a populației, inclusiv a grupurilor care au acces limitat la informații</vt:lpstr>
      <vt:lpstr>DOMENIUL V: COMUNICAREA CU PUBLICUL LARG ȘI EDUCAȚIA JURIDICĂ A CETĂȚENILOR Obiectivul 5. Fortificarea capacității instanței de a comunica și contribui la educarea juridică a populației, inclusiv a grupurilor care au acces limitat la informații</vt:lpstr>
      <vt:lpstr>DOMENIUL VI: DEZVOLTAREA PROFESIONALĂ CONTINUĂ Obiectivul 6. Creșterea accesului judecătorilor și personalului judecătoriei la oportunități de dezvoltare profesională</vt:lpstr>
      <vt:lpstr>DOMENIUL VI: DEZVOLTAREA PROFESIONALĂ CONTINUĂ Obiectivul 6. Creșterea accesului judecătorilor și personalului judecătoriei la oportunități de dezvoltare profesională</vt:lpstr>
      <vt:lpstr>DOMENIUL VI: DEZVOLTAREA PROFESIONALĂ CONTINUĂ Obiectivul 6. Creșterea accesului judecătorilor și personalului judecătoriei la oportunități de dezvoltare profesională</vt:lpstr>
      <vt:lpstr>Acțiunea 7.1. Implementarea soluțiilor de videoconferință pentru organizarea ședințelor de judecată de la distanță   Extinderea utilizării aplicației de videoconferință pentru mai multe categorii de participanți în cadrul judecătoriilor - model pilot, în baza Hotărârii CSM nr.239/19 din 23 noiembrie 2022;  A avut loc procesul de monitorizarea a pilotării extinderii videoconferenței, după cum urmează: - 1 dosar (2 ședințe desfășurate)- 27.02.2023; - 1 ședință desfășurată pe o cauză civilă – luna martie. Desemnarea judecătorului Valentina Stratulat, în calitate de persoana de contact.  Perioada de pilotare: decembrie 2022 – mai 2023.</vt:lpstr>
      <vt:lpstr>Domeniul VII: Servicii online Obiectivul 7. Îmbunătățirea capacității Judecătoriei Ungheni de a oferi cetățenilor servicii online de acces la justiție</vt:lpstr>
      <vt:lpstr>PLANUL DE ACȚIUNI ȘI  TERMENII DE REALIZARE A ACȚIUNILOR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Acțiuni prioritare APRILIE – IUNIE </vt:lpstr>
      <vt:lpstr>Acțiuni prioritare APRILIE – IUNIE </vt:lpstr>
      <vt:lpstr>Acțiuni prioritare APRILIE – IUNIE </vt:lpstr>
      <vt:lpstr>Acțiuni prioritare APRILIE – IUNIE 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USAID</cp:lastModifiedBy>
  <cp:revision>379</cp:revision>
  <cp:lastPrinted>2023-03-20T09:23:23Z</cp:lastPrinted>
  <dcterms:created xsi:type="dcterms:W3CDTF">2017-03-16T17:43:27Z</dcterms:created>
  <dcterms:modified xsi:type="dcterms:W3CDTF">2024-01-25T15:39:17Z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