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18"/>
  </p:notesMasterIdLst>
  <p:handoutMasterIdLst>
    <p:handoutMasterId r:id="rId19"/>
  </p:handoutMasterIdLst>
  <p:sldIdLst>
    <p:sldId id="362" r:id="rId5"/>
    <p:sldId id="374" r:id="rId6"/>
    <p:sldId id="375" r:id="rId7"/>
    <p:sldId id="376" r:id="rId8"/>
    <p:sldId id="378" r:id="rId9"/>
    <p:sldId id="381" r:id="rId10"/>
    <p:sldId id="383" r:id="rId11"/>
    <p:sldId id="384" r:id="rId12"/>
    <p:sldId id="385" r:id="rId13"/>
    <p:sldId id="386" r:id="rId14"/>
    <p:sldId id="365" r:id="rId15"/>
    <p:sldId id="388" r:id="rId16"/>
    <p:sldId id="387" r:id="rId17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1D32"/>
    <a:srgbClr val="BA0C2F"/>
    <a:srgbClr val="002F6C"/>
    <a:srgbClr val="E7E7E5"/>
    <a:srgbClr val="CFCDC9"/>
    <a:srgbClr val="6C6463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CE19B-47F3-48F4-BF88-56A6E6FDB6D2}" v="57" dt="2022-04-12T12:12:5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5046" autoAdjust="0"/>
  </p:normalViewPr>
  <p:slideViewPr>
    <p:cSldViewPr snapToGrid="0" snapToObjects="1">
      <p:cViewPr varScale="1">
        <p:scale>
          <a:sx n="113" d="100"/>
          <a:sy n="113" d="100"/>
        </p:scale>
        <p:origin x="634" y="86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/>
              <a:t>TENDINȚA</a:t>
            </a:r>
            <a:r>
              <a:rPr lang="ro-RO" sz="1200" baseline="0" dirty="0"/>
              <a:t> (%) DOSARE ÎNREGISTRATE</a:t>
            </a:r>
            <a:endParaRPr lang="en-US" sz="1200" dirty="0"/>
          </a:p>
        </c:rich>
      </c:tx>
      <c:layout>
        <c:manualLayout>
          <c:xMode val="edge"/>
          <c:yMode val="edge"/>
          <c:x val="0.14694251225062518"/>
          <c:y val="3.4994089580932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306819884032421E-2"/>
          <c:y val="0.21556694081265154"/>
          <c:w val="0.93303570893589816"/>
          <c:h val="0.78443305918734851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2021'!$A$10:$A$13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2021'!$B$10:$B$13</c:f>
              <c:numCache>
                <c:formatCode>0.0</c:formatCode>
                <c:ptCount val="4"/>
                <c:pt idx="0">
                  <c:v>-11.844431349440185</c:v>
                </c:pt>
                <c:pt idx="1">
                  <c:v>-11.308411214953267</c:v>
                </c:pt>
                <c:pt idx="2">
                  <c:v>-20.73863636363636</c:v>
                </c:pt>
                <c:pt idx="3">
                  <c:v>-2.5454545454545467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87-42C5-8FED-C71DD95A33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99019120"/>
        <c:axId val="2099006224"/>
      </c:lineChart>
      <c:catAx>
        <c:axId val="209901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006224"/>
        <c:crosses val="autoZero"/>
        <c:auto val="1"/>
        <c:lblAlgn val="ctr"/>
        <c:lblOffset val="100"/>
        <c:noMultiLvlLbl val="0"/>
      </c:catAx>
      <c:valAx>
        <c:axId val="2099006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9901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Soluții pronunțate după prima ședință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2021'!$B$100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2021'!$B$101:$B$104</c:f>
              <c:numCache>
                <c:formatCode>0%</c:formatCode>
                <c:ptCount val="4"/>
                <c:pt idx="0">
                  <c:v>0.62029999999999996</c:v>
                </c:pt>
                <c:pt idx="1">
                  <c:v>0.77500000000000002</c:v>
                </c:pt>
                <c:pt idx="2">
                  <c:v>0.39939999999999998</c:v>
                </c:pt>
                <c:pt idx="3">
                  <c:v>0.4819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7-4E1C-91FB-D4A4044F4C34}"/>
            </c:ext>
          </c:extLst>
        </c:ser>
        <c:ser>
          <c:idx val="1"/>
          <c:order val="1"/>
          <c:tx>
            <c:strRef>
              <c:f>'Dinamica Ungheni (ian-mart 2021'!$C$100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2021'!$C$101:$C$104</c:f>
              <c:numCache>
                <c:formatCode>0%</c:formatCode>
                <c:ptCount val="4"/>
                <c:pt idx="0">
                  <c:v>0.67369999999999997</c:v>
                </c:pt>
                <c:pt idx="1">
                  <c:v>0.84940000000000004</c:v>
                </c:pt>
                <c:pt idx="2">
                  <c:v>0.4219</c:v>
                </c:pt>
                <c:pt idx="3">
                  <c:v>0.44019999999999998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7-4E1C-91FB-D4A4044F4C34}"/>
            </c:ext>
          </c:extLst>
        </c:ser>
        <c:ser>
          <c:idx val="2"/>
          <c:order val="2"/>
          <c:tx>
            <c:strRef>
              <c:f>'Dinamica Ungheni (ian-mart 2021'!$D$100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2021'!$D$101:$D$104</c:f>
              <c:numCache>
                <c:formatCode>General</c:formatCode>
                <c:ptCount val="4"/>
                <c:pt idx="0" formatCode="0%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7-4E1C-91FB-D4A4044F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51585600"/>
        <c:axId val="1051596832"/>
      </c:barChart>
      <c:catAx>
        <c:axId val="10515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596832"/>
        <c:crosses val="autoZero"/>
        <c:auto val="1"/>
        <c:lblAlgn val="ctr"/>
        <c:lblOffset val="100"/>
        <c:noMultiLvlLbl val="0"/>
      </c:catAx>
      <c:valAx>
        <c:axId val="10515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5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400" dirty="0"/>
              <a:t>SOLUȚII DUPĂ PRIMA ȘEDINȚĂ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2021'!$A$108:$A$111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2021'!$B$108:$B$111</c:f>
              <c:numCache>
                <c:formatCode>0.0</c:formatCode>
                <c:ptCount val="4"/>
                <c:pt idx="0">
                  <c:v>8.6087377075608487</c:v>
                </c:pt>
                <c:pt idx="1">
                  <c:v>9.5999999999999943</c:v>
                </c:pt>
                <c:pt idx="2">
                  <c:v>5.6334501752628938</c:v>
                </c:pt>
                <c:pt idx="3">
                  <c:v>-8.6532475617348013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8-4D9C-A97C-21492E219A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08537312"/>
        <c:axId val="2108528992"/>
      </c:lineChart>
      <c:catAx>
        <c:axId val="21085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528992"/>
        <c:crosses val="autoZero"/>
        <c:auto val="1"/>
        <c:lblAlgn val="ctr"/>
        <c:lblOffset val="100"/>
        <c:noMultiLvlLbl val="0"/>
      </c:catAx>
      <c:valAx>
        <c:axId val="21085289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0853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 amânărilor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2021'!$B$116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2021'!$B$117:$B$120</c:f>
              <c:numCache>
                <c:formatCode>0%</c:formatCode>
                <c:ptCount val="4"/>
                <c:pt idx="0">
                  <c:v>0.21290000000000001</c:v>
                </c:pt>
                <c:pt idx="1">
                  <c:v>0.19939999999999999</c:v>
                </c:pt>
                <c:pt idx="2">
                  <c:v>0.23580000000000001</c:v>
                </c:pt>
                <c:pt idx="3">
                  <c:v>0.18290000000000001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8-4E09-8AA6-3F0266E4A501}"/>
            </c:ext>
          </c:extLst>
        </c:ser>
        <c:ser>
          <c:idx val="1"/>
          <c:order val="1"/>
          <c:tx>
            <c:strRef>
              <c:f>'Dinamica Ungheni (ian-mart 2021'!$C$116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2021'!$C$117:$C$120</c:f>
              <c:numCache>
                <c:formatCode>0%</c:formatCode>
                <c:ptCount val="4"/>
                <c:pt idx="0">
                  <c:v>0.18970000000000001</c:v>
                </c:pt>
                <c:pt idx="1">
                  <c:v>0.1623</c:v>
                </c:pt>
                <c:pt idx="2">
                  <c:v>0.23350000000000001</c:v>
                </c:pt>
                <c:pt idx="3">
                  <c:v>0.15310000000000001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8-4E09-8AA6-3F0266E4A501}"/>
            </c:ext>
          </c:extLst>
        </c:ser>
        <c:ser>
          <c:idx val="2"/>
          <c:order val="2"/>
          <c:tx>
            <c:strRef>
              <c:f>'Dinamica Ungheni (ian-mart 2021'!$D$116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2021'!$D$117:$D$120</c:f>
              <c:numCache>
                <c:formatCode>General</c:formatCode>
                <c:ptCount val="4"/>
                <c:pt idx="0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8-4E09-8AA6-3F0266E4A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1217664"/>
        <c:axId val="2091201856"/>
      </c:barChart>
      <c:catAx>
        <c:axId val="20912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01856"/>
        <c:crosses val="autoZero"/>
        <c:auto val="1"/>
        <c:lblAlgn val="ctr"/>
        <c:lblOffset val="100"/>
        <c:noMultiLvlLbl val="0"/>
      </c:catAx>
      <c:valAx>
        <c:axId val="20912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1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/>
              <a:t>rata amânărilor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8427522883863803E-2"/>
          <c:y val="0.14349309183420922"/>
          <c:w val="0.93243241609249938"/>
          <c:h val="0.8109535456787402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4.1891902022650376E-2"/>
                  <c:y val="0.153224946547351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85027347459644E-2"/>
                      <c:h val="5.791505162007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EC2-4781-A80A-9A4541C8F5A2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2021'!$A$123:$A$126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2021'!$B$123:$B$126</c:f>
              <c:numCache>
                <c:formatCode>0.0</c:formatCode>
                <c:ptCount val="4"/>
                <c:pt idx="0">
                  <c:v>-10.897134805072795</c:v>
                </c:pt>
                <c:pt idx="1">
                  <c:v>-18.605817452357073</c:v>
                </c:pt>
                <c:pt idx="2">
                  <c:v>-0.97540288379983053</c:v>
                </c:pt>
                <c:pt idx="3">
                  <c:v>-16.293056314926176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C2-4781-A80A-9A4541C8F5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91218080"/>
        <c:axId val="2091206432"/>
      </c:lineChart>
      <c:catAx>
        <c:axId val="20912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06432"/>
        <c:crosses val="autoZero"/>
        <c:auto val="1"/>
        <c:lblAlgn val="ctr"/>
        <c:lblOffset val="100"/>
        <c:noMultiLvlLbl val="0"/>
      </c:catAx>
      <c:valAx>
        <c:axId val="20912064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912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</a:t>
            </a:r>
            <a:r>
              <a:rPr lang="ro-RO" baseline="0"/>
              <a:t> apelurilor/recursurilor </a:t>
            </a:r>
            <a:endParaRPr lang="en-US"/>
          </a:p>
        </c:rich>
      </c:tx>
      <c:layout>
        <c:manualLayout>
          <c:xMode val="edge"/>
          <c:yMode val="edge"/>
          <c:x val="0.3575555555555555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2021'!$B$134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2021'!$B$135:$B$138</c:f>
              <c:numCache>
                <c:formatCode>0%</c:formatCode>
                <c:ptCount val="4"/>
                <c:pt idx="0">
                  <c:v>0.1368</c:v>
                </c:pt>
                <c:pt idx="1">
                  <c:v>9.74E-2</c:v>
                </c:pt>
                <c:pt idx="2">
                  <c:v>0.21510000000000001</c:v>
                </c:pt>
                <c:pt idx="3">
                  <c:v>0.20319999999999999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7-4F0E-B16E-E8AB9C1272CC}"/>
            </c:ext>
          </c:extLst>
        </c:ser>
        <c:ser>
          <c:idx val="1"/>
          <c:order val="1"/>
          <c:tx>
            <c:strRef>
              <c:f>'Dinamica Ungheni (ian-mart 2021'!$C$134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2021'!$C$135:$C$138</c:f>
              <c:numCache>
                <c:formatCode>0%</c:formatCode>
                <c:ptCount val="4"/>
                <c:pt idx="0">
                  <c:v>5.6000000000000001E-2</c:v>
                </c:pt>
                <c:pt idx="1">
                  <c:v>1.5299999999999999E-2</c:v>
                </c:pt>
                <c:pt idx="2">
                  <c:v>0.17649999999999999</c:v>
                </c:pt>
                <c:pt idx="3">
                  <c:v>0.1076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7-4F0E-B16E-E8AB9C127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9994432"/>
        <c:axId val="1049988192"/>
      </c:barChart>
      <c:catAx>
        <c:axId val="10499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988192"/>
        <c:crosses val="autoZero"/>
        <c:auto val="1"/>
        <c:lblAlgn val="ctr"/>
        <c:lblOffset val="100"/>
        <c:noMultiLvlLbl val="0"/>
      </c:catAx>
      <c:valAx>
        <c:axId val="104998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9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 hotărârilor</a:t>
            </a:r>
            <a:r>
              <a:rPr lang="ro-RO" baseline="0"/>
              <a:t> casate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2021'!$B$164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2021'!$B$165:$B$168</c:f>
              <c:numCache>
                <c:formatCode>0.00%</c:formatCode>
                <c:ptCount val="4"/>
                <c:pt idx="0">
                  <c:v>1.8100000000000002E-2</c:v>
                </c:pt>
                <c:pt idx="1">
                  <c:v>1.0699999999999999E-2</c:v>
                </c:pt>
                <c:pt idx="2">
                  <c:v>1.7000000000000001E-2</c:v>
                </c:pt>
                <c:pt idx="3">
                  <c:v>3.9899999999999998E-2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D-4966-935E-907836174ABE}"/>
            </c:ext>
          </c:extLst>
        </c:ser>
        <c:ser>
          <c:idx val="1"/>
          <c:order val="1"/>
          <c:tx>
            <c:strRef>
              <c:f>'Dinamica Ungheni (ian-mart 2021'!$C$164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2021'!$C$165:$C$168</c:f>
              <c:numCache>
                <c:formatCode>0.00%</c:formatCode>
                <c:ptCount val="4"/>
                <c:pt idx="0">
                  <c:v>1.66E-2</c:v>
                </c:pt>
                <c:pt idx="1">
                  <c:v>1.43E-2</c:v>
                </c:pt>
                <c:pt idx="2">
                  <c:v>2.1899999999999999E-2</c:v>
                </c:pt>
                <c:pt idx="3">
                  <c:v>1.7100000000000001E-2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D-4966-935E-907836174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2202272"/>
        <c:axId val="2132190208"/>
      </c:barChart>
      <c:catAx>
        <c:axId val="2132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190208"/>
        <c:crosses val="autoZero"/>
        <c:auto val="1"/>
        <c:lblAlgn val="ctr"/>
        <c:lblOffset val="100"/>
        <c:noMultiLvlLbl val="0"/>
      </c:catAx>
      <c:valAx>
        <c:axId val="21321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Dosare înregistrate</a:t>
            </a:r>
            <a:r>
              <a:rPr lang="ro-RO" baseline="0"/>
              <a:t> în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2021'!$B$3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2021'!$B$4:$B$7</c:f>
              <c:numCache>
                <c:formatCode>General</c:formatCode>
                <c:ptCount val="4"/>
                <c:pt idx="0">
                  <c:v>1697</c:v>
                </c:pt>
                <c:pt idx="1">
                  <c:v>1070</c:v>
                </c:pt>
                <c:pt idx="2">
                  <c:v>352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59F-8EB2-A6E43839B0B2}"/>
            </c:ext>
          </c:extLst>
        </c:ser>
        <c:ser>
          <c:idx val="1"/>
          <c:order val="1"/>
          <c:tx>
            <c:strRef>
              <c:f>'Dinamica Ungheni (ian-mart 2021'!$C$3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2021'!$C$4:$C$7</c:f>
              <c:numCache>
                <c:formatCode>General</c:formatCode>
                <c:ptCount val="4"/>
                <c:pt idx="0">
                  <c:v>1496</c:v>
                </c:pt>
                <c:pt idx="1">
                  <c:v>949</c:v>
                </c:pt>
                <c:pt idx="2">
                  <c:v>279</c:v>
                </c:pt>
                <c:pt idx="3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C-459F-8EB2-A6E43839B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1919808"/>
        <c:axId val="1961920224"/>
      </c:barChart>
      <c:catAx>
        <c:axId val="19619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920224"/>
        <c:crosses val="autoZero"/>
        <c:auto val="1"/>
        <c:lblAlgn val="ctr"/>
        <c:lblOffset val="100"/>
        <c:noMultiLvlLbl val="0"/>
      </c:catAx>
      <c:valAx>
        <c:axId val="19619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9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Dosare încheiate în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2021'!$B$17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2021'!$B$18:$B$21</c:f>
              <c:numCache>
                <c:formatCode>General</c:formatCode>
                <c:ptCount val="4"/>
                <c:pt idx="0">
                  <c:v>1386</c:v>
                </c:pt>
                <c:pt idx="1">
                  <c:v>753</c:v>
                </c:pt>
                <c:pt idx="2">
                  <c:v>353</c:v>
                </c:pt>
                <c:pt idx="3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5-4EE8-8A50-DC6225136D09}"/>
            </c:ext>
          </c:extLst>
        </c:ser>
        <c:ser>
          <c:idx val="1"/>
          <c:order val="1"/>
          <c:tx>
            <c:strRef>
              <c:f>'Dinamica Ungheni (ian-mart 2021'!$C$17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2021'!$C$18:$C$21</c:f>
              <c:numCache>
                <c:formatCode>General</c:formatCode>
                <c:ptCount val="4"/>
                <c:pt idx="0">
                  <c:v>1325</c:v>
                </c:pt>
                <c:pt idx="1">
                  <c:v>771</c:v>
                </c:pt>
                <c:pt idx="2">
                  <c:v>320</c:v>
                </c:pt>
                <c:pt idx="3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5-4EE8-8A50-DC6225136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50021056"/>
        <c:axId val="1050007744"/>
      </c:barChart>
      <c:catAx>
        <c:axId val="10500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07744"/>
        <c:crosses val="autoZero"/>
        <c:auto val="1"/>
        <c:lblAlgn val="ctr"/>
        <c:lblOffset val="100"/>
        <c:noMultiLvlLbl val="0"/>
      </c:catAx>
      <c:valAx>
        <c:axId val="10500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400" dirty="0"/>
              <a:t>TENDINȚA</a:t>
            </a:r>
            <a:r>
              <a:rPr lang="ro-RO" sz="1400" baseline="0" dirty="0"/>
              <a:t> (%) DOSARE ÎNCHEIATE</a:t>
            </a:r>
            <a:endParaRPr lang="en-US" sz="1400" dirty="0"/>
          </a:p>
        </c:rich>
      </c:tx>
      <c:layout>
        <c:manualLayout>
          <c:xMode val="edge"/>
          <c:yMode val="edge"/>
          <c:x val="0.20021554660094237"/>
          <c:y val="3.6297706868202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2021'!$A$23:$A$26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(ian-mart 2021'!$B$23:$B$26</c:f>
              <c:numCache>
                <c:formatCode>0.0</c:formatCode>
                <c:ptCount val="4"/>
                <c:pt idx="0">
                  <c:v>-4.4011544011544004</c:v>
                </c:pt>
                <c:pt idx="1">
                  <c:v>2.3904382470119572</c:v>
                </c:pt>
                <c:pt idx="2">
                  <c:v>-9.3484419263456147</c:v>
                </c:pt>
                <c:pt idx="3">
                  <c:v>-16.428571428571431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E9-4C02-91CE-3C5DC8D167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58368672"/>
        <c:axId val="2058372832"/>
      </c:lineChart>
      <c:catAx>
        <c:axId val="20583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72832"/>
        <c:crosses val="autoZero"/>
        <c:auto val="1"/>
        <c:lblAlgn val="ctr"/>
        <c:lblOffset val="100"/>
        <c:noMultiLvlLbl val="0"/>
      </c:catAx>
      <c:valAx>
        <c:axId val="20583728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5836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o-RO" b="1"/>
              <a:t>Volumul de muncă per judecător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2021'!$B$35</c:f>
              <c:strCache>
                <c:ptCount val="1"/>
                <c:pt idx="0">
                  <c:v>ian - mar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(ian-mart 2021'!$B$36:$B$37</c:f>
              <c:numCache>
                <c:formatCode>General</c:formatCode>
                <c:ptCount val="2"/>
                <c:pt idx="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9-4FB2-A7BD-4EAD26D69E9A}"/>
            </c:ext>
          </c:extLst>
        </c:ser>
        <c:ser>
          <c:idx val="1"/>
          <c:order val="1"/>
          <c:tx>
            <c:strRef>
              <c:f>'Dinamica Ungheni (ian-mart 2021'!$C$35</c:f>
              <c:strCache>
                <c:ptCount val="1"/>
                <c:pt idx="0">
                  <c:v>ian - mar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D8C7EDF1-8E67-4C41-B332-AE051FF257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B9-4FB2-A7BD-4EAD26D69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(ian-mart 2021'!$C$36:$C$37</c:f>
              <c:numCache>
                <c:formatCode>0.0</c:formatCode>
                <c:ptCount val="2"/>
                <c:pt idx="0" formatCode="General">
                  <c:v>411</c:v>
                </c:pt>
                <c:pt idx="1">
                  <c:v>26.073619631901835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9-4FB2-A7BD-4EAD26D69E9A}"/>
            </c:ext>
          </c:extLst>
        </c:ser>
        <c:ser>
          <c:idx val="2"/>
          <c:order val="2"/>
          <c:tx>
            <c:strRef>
              <c:f>'Dinamica Ungheni (ian-mart 2021'!$D$35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(ian-mart 2021'!$D$36:$D$37</c:f>
              <c:numCache>
                <c:formatCode>General</c:formatCode>
                <c:ptCount val="2"/>
                <c:pt idx="0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B9-4FB2-A7BD-4EAD26D69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20895856"/>
        <c:axId val="2120893776"/>
      </c:barChart>
      <c:catAx>
        <c:axId val="212089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893776"/>
        <c:crosses val="autoZero"/>
        <c:auto val="1"/>
        <c:lblAlgn val="ctr"/>
        <c:lblOffset val="100"/>
        <c:noMultiLvlLbl val="0"/>
      </c:catAx>
      <c:valAx>
        <c:axId val="21208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8958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/>
              <a:t>rata</a:t>
            </a:r>
            <a:r>
              <a:rPr lang="ro-RO" sz="1200" baseline="0" dirty="0"/>
              <a:t> de soluționare a dosarelor</a:t>
            </a:r>
            <a:endParaRPr lang="en-US" sz="1200" dirty="0"/>
          </a:p>
        </c:rich>
      </c:tx>
      <c:layout>
        <c:manualLayout>
          <c:xMode val="edge"/>
          <c:yMode val="edge"/>
          <c:x val="0.13884514435695539"/>
          <c:y val="1.7330395808500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2021'!$A$56:$A$59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2021'!$B$56:$B$59</c:f>
              <c:numCache>
                <c:formatCode>0.0</c:formatCode>
                <c:ptCount val="4"/>
                <c:pt idx="0">
                  <c:v>8.4486347496020642</c:v>
                </c:pt>
                <c:pt idx="1">
                  <c:v>15.446923404860016</c:v>
                </c:pt>
                <c:pt idx="2">
                  <c:v>14.379736737136028</c:v>
                </c:pt>
                <c:pt idx="3">
                  <c:v>-14.250638381457478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51-41CC-AC71-EBB220F380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050011488"/>
        <c:axId val="1050011904"/>
      </c:lineChart>
      <c:catAx>
        <c:axId val="10500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11904"/>
        <c:crosses val="autoZero"/>
        <c:auto val="1"/>
        <c:lblAlgn val="ctr"/>
        <c:lblOffset val="100"/>
        <c:noMultiLvlLbl val="0"/>
      </c:catAx>
      <c:valAx>
        <c:axId val="10500119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500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</a:t>
            </a:r>
            <a:r>
              <a:rPr lang="ro-RO" baseline="0"/>
              <a:t> de soluționare a dosarelor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2021'!$B$49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2021'!$B$50:$B$53</c:f>
              <c:numCache>
                <c:formatCode>0%</c:formatCode>
                <c:ptCount val="4"/>
                <c:pt idx="0">
                  <c:v>0.81669999999999998</c:v>
                </c:pt>
                <c:pt idx="1">
                  <c:v>0.70369999999999999</c:v>
                </c:pt>
                <c:pt idx="2">
                  <c:v>1.0027999999999999</c:v>
                </c:pt>
                <c:pt idx="3">
                  <c:v>1.0182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7-45C0-B1B2-5634E9D6E5C3}"/>
            </c:ext>
          </c:extLst>
        </c:ser>
        <c:ser>
          <c:idx val="1"/>
          <c:order val="1"/>
          <c:tx>
            <c:strRef>
              <c:f>'Dinamica Ungheni (ian-mart 2021'!$C$49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2021'!$C$50:$C$53</c:f>
              <c:numCache>
                <c:formatCode>0%</c:formatCode>
                <c:ptCount val="4"/>
                <c:pt idx="0">
                  <c:v>0.88570000000000004</c:v>
                </c:pt>
                <c:pt idx="1">
                  <c:v>0.81240000000000001</c:v>
                </c:pt>
                <c:pt idx="2">
                  <c:v>1.147</c:v>
                </c:pt>
                <c:pt idx="3">
                  <c:v>0.87309999999999999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7-45C0-B1B2-5634E9D6E5C3}"/>
            </c:ext>
          </c:extLst>
        </c:ser>
        <c:ser>
          <c:idx val="2"/>
          <c:order val="2"/>
          <c:tx>
            <c:strRef>
              <c:f>'Dinamica Ungheni (ian-mart 2021'!$D$49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2021'!$D$50:$D$53</c:f>
              <c:numCache>
                <c:formatCode>0%</c:formatCode>
                <c:ptCount val="4"/>
                <c:pt idx="0">
                  <c:v>0.95</c:v>
                </c:pt>
                <c:pt idx="1">
                  <c:v>0.92</c:v>
                </c:pt>
                <c:pt idx="2">
                  <c:v>0.96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7-45C0-B1B2-5634E9D6E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8678688"/>
        <c:axId val="2128672448"/>
      </c:barChart>
      <c:catAx>
        <c:axId val="21286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72448"/>
        <c:crosses val="autoZero"/>
        <c:auto val="1"/>
        <c:lblAlgn val="ctr"/>
        <c:lblOffset val="100"/>
        <c:noMultiLvlLbl val="0"/>
      </c:catAx>
      <c:valAx>
        <c:axId val="21286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Durata</a:t>
            </a:r>
            <a:r>
              <a:rPr lang="ro-RO" baseline="0"/>
              <a:t> lichidării stocului de cauze pendinte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(ian-mart 2021'!$B$66</c:f>
              <c:strCache>
                <c:ptCount val="1"/>
                <c:pt idx="0">
                  <c:v>ian - mar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2021'!$B$67:$B$70</c:f>
              <c:numCache>
                <c:formatCode>#,##0</c:formatCode>
                <c:ptCount val="4"/>
                <c:pt idx="0">
                  <c:v>144</c:v>
                </c:pt>
                <c:pt idx="1">
                  <c:v>174</c:v>
                </c:pt>
                <c:pt idx="2">
                  <c:v>134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0-44CE-9A0C-F07D0885A1EF}"/>
            </c:ext>
          </c:extLst>
        </c:ser>
        <c:ser>
          <c:idx val="1"/>
          <c:order val="1"/>
          <c:tx>
            <c:strRef>
              <c:f>'Dinamica Ungheni (ian-mart 2021'!$C$66</c:f>
              <c:strCache>
                <c:ptCount val="1"/>
                <c:pt idx="0">
                  <c:v>ian - mar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2021'!$C$67:$C$70</c:f>
              <c:numCache>
                <c:formatCode>#,##0</c:formatCode>
                <c:ptCount val="4"/>
                <c:pt idx="0" formatCode="General">
                  <c:v>216</c:v>
                </c:pt>
                <c:pt idx="1">
                  <c:v>267.55181349999998</c:v>
                </c:pt>
                <c:pt idx="2">
                  <c:v>149.81366460000001</c:v>
                </c:pt>
                <c:pt idx="3">
                  <c:v>140.29411759999999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0-44CE-9A0C-F07D0885A1EF}"/>
            </c:ext>
          </c:extLst>
        </c:ser>
        <c:ser>
          <c:idx val="2"/>
          <c:order val="2"/>
          <c:tx>
            <c:strRef>
              <c:f>'Dinamica Ungheni (ian-mart 2021'!$D$66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2021'!$D$67:$D$70</c:f>
              <c:numCache>
                <c:formatCode>General</c:formatCode>
                <c:ptCount val="4"/>
                <c:pt idx="0">
                  <c:v>130</c:v>
                </c:pt>
                <c:pt idx="1">
                  <c:v>165</c:v>
                </c:pt>
                <c:pt idx="2">
                  <c:v>142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0-44CE-9A0C-F07D0885A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8938992"/>
        <c:axId val="2088939408"/>
      </c:barChart>
      <c:catAx>
        <c:axId val="20889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939408"/>
        <c:crosses val="autoZero"/>
        <c:auto val="1"/>
        <c:lblAlgn val="ctr"/>
        <c:lblOffset val="100"/>
        <c:noMultiLvlLbl val="0"/>
      </c:catAx>
      <c:valAx>
        <c:axId val="20889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93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/>
              <a:t>Durata lichidării stocului</a:t>
            </a:r>
            <a:r>
              <a:rPr lang="ro-RO" sz="1200" baseline="0" dirty="0"/>
              <a:t> de cauze pendinte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(ian-mart 2021'!$A$72:$A$75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(ian-mart 2021'!$B$72:$B$75</c:f>
              <c:numCache>
                <c:formatCode>0.0</c:formatCode>
                <c:ptCount val="4"/>
                <c:pt idx="0">
                  <c:v>50</c:v>
                </c:pt>
                <c:pt idx="1">
                  <c:v>53.765410057471257</c:v>
                </c:pt>
                <c:pt idx="2">
                  <c:v>11.801242238805983</c:v>
                </c:pt>
                <c:pt idx="3">
                  <c:v>89.586645405405392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54-4795-B383-24DB63CA56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28679936"/>
        <c:axId val="2128668704"/>
      </c:lineChart>
      <c:catAx>
        <c:axId val="21286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68704"/>
        <c:crosses val="autoZero"/>
        <c:auto val="1"/>
        <c:lblAlgn val="ctr"/>
        <c:lblOffset val="100"/>
        <c:noMultiLvlLbl val="0"/>
      </c:catAx>
      <c:valAx>
        <c:axId val="2128668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286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43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628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224"/>
            <a:ext cx="2057400" cy="334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224"/>
            <a:ext cx="6019800" cy="334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58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60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903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431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00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086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569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05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57810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16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7F59-29DA-6F48-B92A-5AD511CC2D63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5" r:id="rId12"/>
    <p:sldLayoutId id="2147483709" r:id="rId13"/>
    <p:sldLayoutId id="2147483758" r:id="rId14"/>
    <p:sldLayoutId id="2147483714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2" r="10905" b="28372"/>
          <a:stretch/>
        </p:blipFill>
        <p:spPr bwMode="auto"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:\eu\serviciu\Checchi\documente de proiect\Brand book\logo\USAID_Horiz_Romanian\Web_and_Print_RGB\USAID_Horiz_Romanian_RGB_2-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36" cy="14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031221"/>
            <a:ext cx="4865914" cy="1200329"/>
          </a:xfrm>
          <a:prstGeom prst="rect">
            <a:avLst/>
          </a:prstGeom>
          <a:solidFill>
            <a:srgbClr val="651D32"/>
          </a:solidFill>
        </p:spPr>
        <p:txBody>
          <a:bodyPr wrap="square" lIns="90000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 Judecătoriei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ianuarie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31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E5955-AA87-0447-B8D3-0FE366ED2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29" y="925286"/>
            <a:ext cx="3338125" cy="42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C57F5FE7-1D8D-5B6F-F01B-39708C0E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FOOTER GOES HERE</a:t>
            </a: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8441A3-03EB-4F04-B439-3C95C05EC14E}"/>
              </a:ext>
              <a:ext uri="{147F2762-F138-4A5C-976F-8EAC2B608ADB}">
                <a16:predDERef xmlns:a16="http://schemas.microsoft.com/office/drawing/2014/main" pred="{38EC213E-F9F0-4658-9B37-E46F5FC57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176907"/>
              </p:ext>
            </p:extLst>
          </p:nvPr>
        </p:nvGraphicFramePr>
        <p:xfrm>
          <a:off x="685800" y="292894"/>
          <a:ext cx="7772400" cy="420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02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945782"/>
            <a:ext cx="86012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ianuarie-martie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numărul total al dosarelor noi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ăzut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cu 12% față de aceeași perioadă a anului 2021.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Cu toate acestea, numărul dosarelor încheiate s-a redus cu 4% în comparație cu primele trei luni ale anului 2021.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Dat fiind faptul că numărul dosarelor noi a scăzut, volumul de muncă al judecătorilor a crescut cu 26% din contul dosarelor pendinte din anul 2021.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Un judecător încheie în mediu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40 dosare/lună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(1325 dosare examinate/11 judecători/3 luni) – media națională lunară în 2021 –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76 dosare/judecător.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de soluționare a dosarelor a crescut cu 8% în primele trei luni ale anului 2022 față de aceeași perioadă a anului 2021.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dosarelor care au fost examinate timp de peste 3 ani a crescut de la 1% la 3% în primele trei luni ale anului 2022.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Respectiv, rata dosarelor pe rolul instanței timp de peste 3 ani a scăzut cu 63%, de la 8% la 3%.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Totuși, durata lichidării stocului de cauze pendinte este în continuă creștere – în primele trei luni ale anului 2022 – cu 50% față de aceeași perioadă a anului 2021. </a:t>
            </a:r>
          </a:p>
        </p:txBody>
      </p:sp>
    </p:spTree>
    <p:extLst>
      <p:ext uri="{BB962C8B-B14F-4D97-AF65-F5344CB8AC3E}">
        <p14:creationId xmlns:p14="http://schemas.microsoft.com/office/powerpoint/2010/main" val="355675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1224274"/>
            <a:ext cx="8601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soluțiilor pronunțate după prima ședință a crescut cu 9%, dar a scăzut în dosare contravenționale cu 9%.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amânărilor a scăzut cu 11%, cea mai mare scădere fiind înregistrată în dosare civile – 19%.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apelurilor/recursurilor a scăzut cu 59%, de la 14% la 6%.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hotărârilor casate a scăzut cu 8%, mai ales în dosare contravenționale – 57%, însă a crescut în dosare civile și penale cu 34% și, corespunzător, 29%. </a:t>
            </a:r>
          </a:p>
        </p:txBody>
      </p:sp>
    </p:spTree>
    <p:extLst>
      <p:ext uri="{BB962C8B-B14F-4D97-AF65-F5344CB8AC3E}">
        <p14:creationId xmlns:p14="http://schemas.microsoft.com/office/powerpoint/2010/main" val="29624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433494" y="511494"/>
            <a:ext cx="8256694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țiuni</a:t>
            </a:r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prioritare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F9FDF-CA94-49E4-A6F1-B255886F67FF}"/>
              </a:ext>
            </a:extLst>
          </p:cNvPr>
          <p:cNvSpPr txBox="1"/>
          <p:nvPr/>
        </p:nvSpPr>
        <p:spPr>
          <a:xfrm>
            <a:off x="538060" y="1651128"/>
            <a:ext cx="80475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Creșterea numărului dosarelor încheiate și a ratei de soluționare a dosarelor.</a:t>
            </a:r>
          </a:p>
          <a:p>
            <a:pPr marL="342900" indent="-342900">
              <a:buAutoNum type="arabicPeriod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Reducerea sarcinii per judecător prin soluționarea dosarelor restante și creșterea numărului de dosare examinate lunar de judecători, cu apropierea de media națională. </a:t>
            </a:r>
          </a:p>
          <a:p>
            <a:pPr marL="342900" indent="-342900">
              <a:buAutoNum type="arabicPeriod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Atenție deosebită acordată ratei de soluționare și soluțiilor pronunțate după prima ședință în dosare contravenționale. </a:t>
            </a:r>
          </a:p>
          <a:p>
            <a:pPr marL="342900" indent="-342900">
              <a:buAutoNum type="arabicPeriod"/>
            </a:pPr>
            <a:endParaRPr lang="ro-R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o-RO" sz="1600">
                <a:latin typeface="Arial" panose="020B0604020202020204" pitchFamily="34" charset="0"/>
                <a:cs typeface="Arial" panose="020B0604020202020204" pitchFamily="34" charset="0"/>
              </a:rPr>
              <a:t>Reducerea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duratei lichidării stocului de cauze pendinte prin creșterea numărului de dosare examinate lunar de judecători.  </a:t>
            </a: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înregistrate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8E029E-0486-41DF-ABB9-2BB79EB2FB7D}"/>
              </a:ext>
              <a:ext uri="{147F2762-F138-4A5C-976F-8EAC2B608ADB}">
                <a16:predDERef xmlns:a16="http://schemas.microsoft.com/office/drawing/2014/main" pred="{C2F50906-7E26-4C3B-8654-1BE7A7E68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574443"/>
              </p:ext>
            </p:extLst>
          </p:nvPr>
        </p:nvGraphicFramePr>
        <p:xfrm>
          <a:off x="4876800" y="1590874"/>
          <a:ext cx="4172373" cy="268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36AF6B-7EF0-4778-9BDA-8D3D06CD6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985884"/>
              </p:ext>
            </p:extLst>
          </p:nvPr>
        </p:nvGraphicFramePr>
        <p:xfrm>
          <a:off x="304800" y="15371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06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încheiate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333711-ABF8-4818-AFEA-A7E533DA6A15}"/>
              </a:ext>
              <a:ext uri="{147F2762-F138-4A5C-976F-8EAC2B608ADB}">
                <a16:predDERef xmlns:a16="http://schemas.microsoft.com/office/drawing/2014/main" pred="{CF7AD97A-92D1-4235-ADDF-AA35E2B03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009560"/>
              </p:ext>
            </p:extLst>
          </p:nvPr>
        </p:nvGraphicFramePr>
        <p:xfrm>
          <a:off x="304800" y="1220787"/>
          <a:ext cx="4267200" cy="28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A646B56-FFEF-4C62-A572-8CB19BBEF171}"/>
              </a:ext>
              <a:ext uri="{147F2762-F138-4A5C-976F-8EAC2B608ADB}">
                <a16:predDERef xmlns:a16="http://schemas.microsoft.com/office/drawing/2014/main" pred="{A3AF0142-C577-4B38-9B83-604957536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827946"/>
              </p:ext>
            </p:extLst>
          </p:nvPr>
        </p:nvGraphicFramePr>
        <p:xfrm>
          <a:off x="4656666" y="1295061"/>
          <a:ext cx="4382347" cy="282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8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4/15/2022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Volumul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muncă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în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9247AD-CCF8-4E17-BA3D-D3C662224918}"/>
              </a:ext>
              <a:ext uri="{147F2762-F138-4A5C-976F-8EAC2B608ADB}">
                <a16:predDERef xmlns:a16="http://schemas.microsoft.com/office/drawing/2014/main" pred="{D1918463-9554-4E32-B6BE-AEB921354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99558"/>
              </p:ext>
            </p:extLst>
          </p:nvPr>
        </p:nvGraphicFramePr>
        <p:xfrm>
          <a:off x="686105" y="1220786"/>
          <a:ext cx="8037948" cy="362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9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Rata de soluționare a dosarelor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1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8E6493B-7743-4F9D-9ABB-F2BC834E0F0A}"/>
              </a:ext>
              <a:ext uri="{147F2762-F138-4A5C-976F-8EAC2B608ADB}">
                <a16:predDERef xmlns:a16="http://schemas.microsoft.com/office/drawing/2014/main" pred="{6DE72A88-F911-4811-9009-BCE0D9AF8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707629"/>
              </p:ext>
            </p:extLst>
          </p:nvPr>
        </p:nvGraphicFramePr>
        <p:xfrm>
          <a:off x="4798907" y="1390120"/>
          <a:ext cx="3870960" cy="29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02A4A2-8D84-4FF8-9BAA-1F92B914A96C}"/>
              </a:ext>
              <a:ext uri="{147F2762-F138-4A5C-976F-8EAC2B608ADB}">
                <a16:predDERef xmlns:a16="http://schemas.microsoft.com/office/drawing/2014/main" pred="{0AC47FFA-B90A-45DF-A311-9AF39A7A1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689987"/>
              </p:ext>
            </p:extLst>
          </p:nvPr>
        </p:nvGraphicFramePr>
        <p:xfrm>
          <a:off x="304800" y="1342706"/>
          <a:ext cx="4572000" cy="297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95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Lichidarea stocului de cauze pendinte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BD597D-5299-4B2E-8437-D2BD1FF212B0}"/>
              </a:ext>
              <a:ext uri="{147F2762-F138-4A5C-976F-8EAC2B608ADB}">
                <a16:predDERef xmlns:a16="http://schemas.microsoft.com/office/drawing/2014/main" pred="{12CF7AA5-59FA-4249-881D-BC458FF87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04571"/>
              </p:ext>
            </p:extLst>
          </p:nvPr>
        </p:nvGraphicFramePr>
        <p:xfrm>
          <a:off x="304800" y="1220786"/>
          <a:ext cx="4429760" cy="30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E1E6B1-AC4F-4328-97F4-D0BA72A72FE5}"/>
              </a:ext>
              <a:ext uri="{147F2762-F138-4A5C-976F-8EAC2B608ADB}">
                <a16:predDERef xmlns:a16="http://schemas.microsoft.com/office/drawing/2014/main" pred="{6D282E25-097A-4D51-8A95-649DAA2DA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410915"/>
              </p:ext>
            </p:extLst>
          </p:nvPr>
        </p:nvGraphicFramePr>
        <p:xfrm>
          <a:off x="4829387" y="1220786"/>
          <a:ext cx="4219787" cy="29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6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sz="3600" b="1" dirty="0">
                <a:cs typeface="Arial" panose="020B0604020202020204" pitchFamily="34" charset="0"/>
              </a:rPr>
              <a:t>Soluții după prima ședință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4/15/2022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1DE831-215E-4A9D-854B-8AF252065BB1}"/>
              </a:ext>
              <a:ext uri="{147F2762-F138-4A5C-976F-8EAC2B608ADB}">
                <a16:predDERef xmlns:a16="http://schemas.microsoft.com/office/drawing/2014/main" pred="{A1905238-2915-4AFA-8D8B-351D5B475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9805"/>
              </p:ext>
            </p:extLst>
          </p:nvPr>
        </p:nvGraphicFramePr>
        <p:xfrm>
          <a:off x="304800" y="1224597"/>
          <a:ext cx="4490720" cy="323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11DBA-8CB6-42DE-B673-D73984D7B2B1}"/>
              </a:ext>
              <a:ext uri="{147F2762-F138-4A5C-976F-8EAC2B608ADB}">
                <a16:predDERef xmlns:a16="http://schemas.microsoft.com/office/drawing/2014/main" pred="{DBBC4007-B8BB-4AA6-A25B-9AAE9ECA3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95512"/>
              </p:ext>
            </p:extLst>
          </p:nvPr>
        </p:nvGraphicFramePr>
        <p:xfrm>
          <a:off x="4863253" y="1339744"/>
          <a:ext cx="4172373" cy="302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21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4/15/2022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Rata amânărilor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6A4408-728D-42AB-AA3E-AB9021D6EADC}"/>
              </a:ext>
              <a:ext uri="{147F2762-F138-4A5C-976F-8EAC2B608ADB}">
                <a16:predDERef xmlns:a16="http://schemas.microsoft.com/office/drawing/2014/main" pred="{78F12AF7-FFE8-4282-B0D5-60B8ED6A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279830"/>
              </p:ext>
            </p:extLst>
          </p:nvPr>
        </p:nvGraphicFramePr>
        <p:xfrm>
          <a:off x="389467" y="1295294"/>
          <a:ext cx="4467014" cy="306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BD3578-69B1-497E-8EAE-D9642E8329BA}"/>
              </a:ext>
              <a:ext uri="{147F2762-F138-4A5C-976F-8EAC2B608ADB}">
                <a16:predDERef xmlns:a16="http://schemas.microsoft.com/office/drawing/2014/main" pred="{8C11C123-6F58-4DDD-A31D-F6BE8877B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30074"/>
              </p:ext>
            </p:extLst>
          </p:nvPr>
        </p:nvGraphicFramePr>
        <p:xfrm>
          <a:off x="4958081" y="1295294"/>
          <a:ext cx="4135119" cy="30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73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F3BD06-1E8C-4943-BDCC-7C8E70C83E78}"/>
              </a:ext>
              <a:ext uri="{147F2762-F138-4A5C-976F-8EAC2B608ADB}">
                <a16:predDERef xmlns:a16="http://schemas.microsoft.com/office/drawing/2014/main" pred="{4A8D2E41-25A4-4CC1-B4AB-8F10F0044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936419"/>
              </p:ext>
            </p:extLst>
          </p:nvPr>
        </p:nvGraphicFramePr>
        <p:xfrm>
          <a:off x="685800" y="318347"/>
          <a:ext cx="7772400" cy="417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4/15/2022</a:t>
            </a:fld>
            <a:endParaRPr lang="en-US" sz="600">
              <a:solidFill>
                <a:srgbClr val="6C6463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600">
              <a:solidFill>
                <a:srgbClr val="6C6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2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3" ma:contentTypeDescription="Create a new document." ma:contentTypeScope="" ma:versionID="8ff3faa75c779118e1543d5b9d6bf5f7">
  <xsd:schema xmlns:xsd="http://www.w3.org/2001/XMLSchema" xmlns:xs="http://www.w3.org/2001/XMLSchema" xmlns:p="http://schemas.microsoft.com/office/2006/metadata/properties" xmlns:ns2="7eb5a371-8493-4c79-a723-d46448af42cd" xmlns:ns3="91a2165f-0250-4d09-bd94-8bcf7a965c66" targetNamespace="http://schemas.microsoft.com/office/2006/metadata/properties" ma:root="true" ma:fieldsID="33c7ede816715912d60c7d5423255c90" ns2:_="" ns3:_="">
    <xsd:import namespace="7eb5a371-8493-4c79-a723-d46448af42cd"/>
    <xsd:import namespace="91a2165f-0250-4d09-bd94-8bcf7a965c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4F6B0-570F-4EB6-A509-C368FDC56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DC9BA-ECC2-42A5-B9FB-85267525E552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7eb5a371-8493-4c79-a723-d46448af42cd"/>
    <ds:schemaRef ds:uri="http://schemas.microsoft.com/office/2006/metadata/properties"/>
    <ds:schemaRef ds:uri="http://schemas.microsoft.com/office/2006/documentManagement/types"/>
    <ds:schemaRef ds:uri="91a2165f-0250-4d09-bd94-8bcf7a965c66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DCC0F6-7D64-4F89-BA5C-7F12B2AE34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9544</TotalTime>
  <Words>503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Gabriel Mitablinda</cp:lastModifiedBy>
  <cp:revision>119</cp:revision>
  <dcterms:created xsi:type="dcterms:W3CDTF">2017-03-16T17:43:27Z</dcterms:created>
  <dcterms:modified xsi:type="dcterms:W3CDTF">2022-04-15T09:35:49Z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</Properties>
</file>